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5" r:id="rId6"/>
    <p:sldId id="264" r:id="rId7"/>
    <p:sldId id="301" r:id="rId8"/>
    <p:sldId id="324" r:id="rId9"/>
    <p:sldId id="262" r:id="rId10"/>
    <p:sldId id="308" r:id="rId11"/>
    <p:sldId id="311" r:id="rId12"/>
    <p:sldId id="270" r:id="rId13"/>
    <p:sldId id="272" r:id="rId14"/>
    <p:sldId id="293" r:id="rId15"/>
    <p:sldId id="298" r:id="rId16"/>
    <p:sldId id="309" r:id="rId17"/>
    <p:sldId id="261"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黃舒薇-ci-suvi" initials="黃舒薇-ci-suvi" lastIdx="1" clrIdx="0">
    <p:extLst>
      <p:ext uri="{19B8F6BF-5375-455C-9EA6-DF929625EA0E}">
        <p15:presenceInfo xmlns:p15="http://schemas.microsoft.com/office/powerpoint/2012/main" userId="S-1-5-21-4009346285-3899522873-3773016719-44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800"/>
    <a:srgbClr val="404040"/>
    <a:srgbClr val="2E75B6"/>
    <a:srgbClr val="818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114" d="100"/>
          <a:sy n="114"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54C00-83BC-46E7-A4CF-1E1CB5DB43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468F3E7-ED25-4981-BD82-7651A19D3070}">
      <dgm:prSet custT="1"/>
      <dgm:spPr>
        <a:solidFill>
          <a:schemeClr val="accent4">
            <a:lumMod val="75000"/>
          </a:schemeClr>
        </a:solidFill>
      </dgm:spPr>
      <dgm:t>
        <a:bodyPr/>
        <a:lstStyle/>
        <a:p>
          <a:r>
            <a:rPr lang="zh-TW" sz="2000" dirty="0"/>
            <a:t>「</a:t>
          </a:r>
          <a:r>
            <a:rPr lang="en-US" sz="2000" dirty="0"/>
            <a:t>E-Portfolio</a:t>
          </a:r>
          <a:r>
            <a:rPr lang="zh-TW" sz="2000" dirty="0"/>
            <a:t>」（</a:t>
          </a:r>
          <a:r>
            <a:rPr lang="en-US" sz="2000" dirty="0"/>
            <a:t>EP</a:t>
          </a:r>
          <a:r>
            <a:rPr lang="zh-TW" sz="2000" dirty="0"/>
            <a:t>）</a:t>
          </a:r>
        </a:p>
      </dgm:t>
    </dgm:pt>
    <dgm:pt modelId="{C02021C6-E6D8-42DD-8FC1-435BB93BC869}" type="parTrans" cxnId="{226CAF7C-5FFA-43E3-A7B3-26CD75E05CFD}">
      <dgm:prSet/>
      <dgm:spPr/>
      <dgm:t>
        <a:bodyPr/>
        <a:lstStyle/>
        <a:p>
          <a:endParaRPr lang="zh-TW" altLang="en-US"/>
        </a:p>
      </dgm:t>
    </dgm:pt>
    <dgm:pt modelId="{E7A86818-F340-40B9-B0F0-C38EC4692D78}" type="sibTrans" cxnId="{226CAF7C-5FFA-43E3-A7B3-26CD75E05CFD}">
      <dgm:prSet/>
      <dgm:spPr/>
      <dgm:t>
        <a:bodyPr/>
        <a:lstStyle/>
        <a:p>
          <a:endParaRPr lang="zh-TW" altLang="en-US"/>
        </a:p>
      </dgm:t>
    </dgm:pt>
    <dgm:pt modelId="{6BFAEB40-5B19-4AAC-BA91-BC3D21FDD702}">
      <dgm:prSet custT="1"/>
      <dgm:spPr>
        <a:solidFill>
          <a:srgbClr val="002060"/>
        </a:solidFill>
      </dgm:spPr>
      <dgm:t>
        <a:bodyPr/>
        <a:lstStyle/>
        <a:p>
          <a:r>
            <a:rPr lang="zh-TW" altLang="en-US" sz="2000" dirty="0"/>
            <a:t>「學生學習歷程」</a:t>
          </a:r>
        </a:p>
      </dgm:t>
    </dgm:pt>
    <dgm:pt modelId="{F72EFC3E-2728-43C6-A79C-E80A3BAB0604}" type="parTrans" cxnId="{56122AE1-59AB-43C1-94E5-87C0A3394463}">
      <dgm:prSet/>
      <dgm:spPr/>
      <dgm:t>
        <a:bodyPr/>
        <a:lstStyle/>
        <a:p>
          <a:endParaRPr lang="zh-TW" altLang="en-US"/>
        </a:p>
      </dgm:t>
    </dgm:pt>
    <dgm:pt modelId="{C1545712-29A8-4C4D-B9AC-1B3ACA59BCFC}" type="sibTrans" cxnId="{56122AE1-59AB-43C1-94E5-87C0A3394463}">
      <dgm:prSet/>
      <dgm:spPr/>
      <dgm:t>
        <a:bodyPr/>
        <a:lstStyle/>
        <a:p>
          <a:endParaRPr lang="zh-TW" altLang="en-US"/>
        </a:p>
      </dgm:t>
    </dgm:pt>
    <dgm:pt modelId="{5C225209-1022-4AC7-A736-EF96078065C4}">
      <dgm:prSet custT="1"/>
      <dgm:spPr/>
      <dgm:t>
        <a:bodyPr/>
        <a:lstStyle/>
        <a:p>
          <a:pPr algn="just"/>
          <a:r>
            <a:rPr lang="zh-TW" altLang="en-US" sz="1800" dirty="0"/>
            <a:t> 個人基本資料、學經歷、自傳、活動紀錄、獲獎紀錄、證照紀錄、師長推薦函、工作經歷</a:t>
          </a:r>
        </a:p>
      </dgm:t>
    </dgm:pt>
    <dgm:pt modelId="{A41C05E1-88F5-4648-956A-45F90EC1C148}" type="parTrans" cxnId="{03E73931-6AE4-4FF5-B8D2-5E2CAA1F4466}">
      <dgm:prSet/>
      <dgm:spPr/>
      <dgm:t>
        <a:bodyPr/>
        <a:lstStyle/>
        <a:p>
          <a:endParaRPr lang="zh-TW" altLang="en-US"/>
        </a:p>
      </dgm:t>
    </dgm:pt>
    <dgm:pt modelId="{A8148117-3525-4F07-8EA4-03234E14AF3C}" type="sibTrans" cxnId="{03E73931-6AE4-4FF5-B8D2-5E2CAA1F4466}">
      <dgm:prSet/>
      <dgm:spPr/>
      <dgm:t>
        <a:bodyPr/>
        <a:lstStyle/>
        <a:p>
          <a:endParaRPr lang="zh-TW" altLang="en-US"/>
        </a:p>
      </dgm:t>
    </dgm:pt>
    <dgm:pt modelId="{B1BB996F-CB28-4AE3-A3BE-38DC7EA50544}" type="pres">
      <dgm:prSet presAssocID="{3C854C00-83BC-46E7-A4CF-1E1CB5DB43DC}" presName="linear" presStyleCnt="0">
        <dgm:presLayoutVars>
          <dgm:animLvl val="lvl"/>
          <dgm:resizeHandles val="exact"/>
        </dgm:presLayoutVars>
      </dgm:prSet>
      <dgm:spPr/>
    </dgm:pt>
    <dgm:pt modelId="{2BA47754-8EDC-4227-80B7-C1AFEAA2F566}" type="pres">
      <dgm:prSet presAssocID="{4468F3E7-ED25-4981-BD82-7651A19D3070}" presName="parentText" presStyleLbl="node1" presStyleIdx="0" presStyleCnt="3" custLinFactNeighborY="26950">
        <dgm:presLayoutVars>
          <dgm:chMax val="0"/>
          <dgm:bulletEnabled val="1"/>
        </dgm:presLayoutVars>
      </dgm:prSet>
      <dgm:spPr/>
    </dgm:pt>
    <dgm:pt modelId="{8461804B-069E-4F5B-B946-B1C54376DB1E}" type="pres">
      <dgm:prSet presAssocID="{E7A86818-F340-40B9-B0F0-C38EC4692D78}" presName="spacer" presStyleCnt="0"/>
      <dgm:spPr/>
    </dgm:pt>
    <dgm:pt modelId="{C3DA4DD3-674C-4E37-9CA0-8F314096D132}" type="pres">
      <dgm:prSet presAssocID="{6BFAEB40-5B19-4AAC-BA91-BC3D21FDD702}" presName="parentText" presStyleLbl="node1" presStyleIdx="1" presStyleCnt="3">
        <dgm:presLayoutVars>
          <dgm:chMax val="0"/>
          <dgm:bulletEnabled val="1"/>
        </dgm:presLayoutVars>
      </dgm:prSet>
      <dgm:spPr/>
    </dgm:pt>
    <dgm:pt modelId="{5D086AA3-5FF8-482A-B7EB-3079ACBD1E3F}" type="pres">
      <dgm:prSet presAssocID="{C1545712-29A8-4C4D-B9AC-1B3ACA59BCFC}" presName="spacer" presStyleCnt="0"/>
      <dgm:spPr/>
    </dgm:pt>
    <dgm:pt modelId="{FD512489-8189-4EEA-BC15-95C1A8311EA3}" type="pres">
      <dgm:prSet presAssocID="{5C225209-1022-4AC7-A736-EF96078065C4}" presName="parentText" presStyleLbl="node1" presStyleIdx="2" presStyleCnt="3">
        <dgm:presLayoutVars>
          <dgm:chMax val="0"/>
          <dgm:bulletEnabled val="1"/>
        </dgm:presLayoutVars>
      </dgm:prSet>
      <dgm:spPr/>
    </dgm:pt>
  </dgm:ptLst>
  <dgm:cxnLst>
    <dgm:cxn modelId="{03E73931-6AE4-4FF5-B8D2-5E2CAA1F4466}" srcId="{3C854C00-83BC-46E7-A4CF-1E1CB5DB43DC}" destId="{5C225209-1022-4AC7-A736-EF96078065C4}" srcOrd="2" destOrd="0" parTransId="{A41C05E1-88F5-4648-956A-45F90EC1C148}" sibTransId="{A8148117-3525-4F07-8EA4-03234E14AF3C}"/>
    <dgm:cxn modelId="{226CAF7C-5FFA-43E3-A7B3-26CD75E05CFD}" srcId="{3C854C00-83BC-46E7-A4CF-1E1CB5DB43DC}" destId="{4468F3E7-ED25-4981-BD82-7651A19D3070}" srcOrd="0" destOrd="0" parTransId="{C02021C6-E6D8-42DD-8FC1-435BB93BC869}" sibTransId="{E7A86818-F340-40B9-B0F0-C38EC4692D78}"/>
    <dgm:cxn modelId="{B6F897C0-4B72-4AA5-AF40-37EA5C65C77D}" type="presOf" srcId="{5C225209-1022-4AC7-A736-EF96078065C4}" destId="{FD512489-8189-4EEA-BC15-95C1A8311EA3}" srcOrd="0" destOrd="0" presId="urn:microsoft.com/office/officeart/2005/8/layout/vList2"/>
    <dgm:cxn modelId="{14A2B5D7-AD64-4BD8-A61A-3186994FAFC2}" type="presOf" srcId="{6BFAEB40-5B19-4AAC-BA91-BC3D21FDD702}" destId="{C3DA4DD3-674C-4E37-9CA0-8F314096D132}" srcOrd="0" destOrd="0" presId="urn:microsoft.com/office/officeart/2005/8/layout/vList2"/>
    <dgm:cxn modelId="{0C77DFDE-802D-4FDE-B958-823AD08AEE25}" type="presOf" srcId="{4468F3E7-ED25-4981-BD82-7651A19D3070}" destId="{2BA47754-8EDC-4227-80B7-C1AFEAA2F566}" srcOrd="0" destOrd="0" presId="urn:microsoft.com/office/officeart/2005/8/layout/vList2"/>
    <dgm:cxn modelId="{56122AE1-59AB-43C1-94E5-87C0A3394463}" srcId="{3C854C00-83BC-46E7-A4CF-1E1CB5DB43DC}" destId="{6BFAEB40-5B19-4AAC-BA91-BC3D21FDD702}" srcOrd="1" destOrd="0" parTransId="{F72EFC3E-2728-43C6-A79C-E80A3BAB0604}" sibTransId="{C1545712-29A8-4C4D-B9AC-1B3ACA59BCFC}"/>
    <dgm:cxn modelId="{338E26FB-4541-40CB-B20C-CD00915B9393}" type="presOf" srcId="{3C854C00-83BC-46E7-A4CF-1E1CB5DB43DC}" destId="{B1BB996F-CB28-4AE3-A3BE-38DC7EA50544}" srcOrd="0" destOrd="0" presId="urn:microsoft.com/office/officeart/2005/8/layout/vList2"/>
    <dgm:cxn modelId="{80EA8D96-58C7-4122-B238-0F9B7FFD515A}" type="presParOf" srcId="{B1BB996F-CB28-4AE3-A3BE-38DC7EA50544}" destId="{2BA47754-8EDC-4227-80B7-C1AFEAA2F566}" srcOrd="0" destOrd="0" presId="urn:microsoft.com/office/officeart/2005/8/layout/vList2"/>
    <dgm:cxn modelId="{41F7F3F0-F95C-49E9-8A4E-86EAC3D22429}" type="presParOf" srcId="{B1BB996F-CB28-4AE3-A3BE-38DC7EA50544}" destId="{8461804B-069E-4F5B-B946-B1C54376DB1E}" srcOrd="1" destOrd="0" presId="urn:microsoft.com/office/officeart/2005/8/layout/vList2"/>
    <dgm:cxn modelId="{F9CFAA95-EF63-445B-B6B8-2AB9199CA417}" type="presParOf" srcId="{B1BB996F-CB28-4AE3-A3BE-38DC7EA50544}" destId="{C3DA4DD3-674C-4E37-9CA0-8F314096D132}" srcOrd="2" destOrd="0" presId="urn:microsoft.com/office/officeart/2005/8/layout/vList2"/>
    <dgm:cxn modelId="{CD17C839-F744-4801-870B-57FC8EC58EED}" type="presParOf" srcId="{B1BB996F-CB28-4AE3-A3BE-38DC7EA50544}" destId="{5D086AA3-5FF8-482A-B7EB-3079ACBD1E3F}" srcOrd="3" destOrd="0" presId="urn:microsoft.com/office/officeart/2005/8/layout/vList2"/>
    <dgm:cxn modelId="{B8C5C974-2ED8-4466-94D4-9ED506ED7238}" type="presParOf" srcId="{B1BB996F-CB28-4AE3-A3BE-38DC7EA50544}" destId="{FD512489-8189-4EEA-BC15-95C1A8311E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C205C-5DAC-4EA3-80D5-CCBA93CEEFA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CCD1E9F4-CDA8-4A87-92BC-FE5E6D1430A3}">
      <dgm:prSet/>
      <dgm:spPr/>
      <dgm:t>
        <a:bodyPr/>
        <a:lstStyle/>
        <a:p>
          <a:r>
            <a:rPr lang="en-US" dirty="0"/>
            <a:t>1.</a:t>
          </a:r>
          <a:r>
            <a:rPr lang="zh-TW" dirty="0"/>
            <a:t> </a:t>
          </a:r>
          <a:r>
            <a:rPr lang="zh-TW" u="sng" dirty="0"/>
            <a:t>隨時隨地更新資料</a:t>
          </a:r>
          <a:r>
            <a:rPr lang="zh-TW" dirty="0"/>
            <a:t>，完整掌握學習歷程</a:t>
          </a:r>
        </a:p>
      </dgm:t>
    </dgm:pt>
    <dgm:pt modelId="{8F4D3C5E-366D-4F11-AA11-E2CB24A92BE2}" type="parTrans" cxnId="{C6A427F4-BE1E-41BB-BA98-6FFAB965A419}">
      <dgm:prSet/>
      <dgm:spPr/>
      <dgm:t>
        <a:bodyPr/>
        <a:lstStyle/>
        <a:p>
          <a:endParaRPr lang="zh-TW" altLang="en-US"/>
        </a:p>
      </dgm:t>
    </dgm:pt>
    <dgm:pt modelId="{5831B4AC-0A42-4A7E-96E8-FD76797856EA}" type="sibTrans" cxnId="{C6A427F4-BE1E-41BB-BA98-6FFAB965A419}">
      <dgm:prSet/>
      <dgm:spPr/>
      <dgm:t>
        <a:bodyPr/>
        <a:lstStyle/>
        <a:p>
          <a:endParaRPr lang="zh-TW" altLang="en-US"/>
        </a:p>
      </dgm:t>
    </dgm:pt>
    <dgm:pt modelId="{1056AF15-591E-4D51-B815-2A4F9A8AEC08}">
      <dgm:prSet/>
      <dgm:spPr/>
      <dgm:t>
        <a:bodyPr/>
        <a:lstStyle/>
        <a:p>
          <a:r>
            <a:rPr lang="en-US" dirty="0"/>
            <a:t>Ex. </a:t>
          </a:r>
          <a:r>
            <a:rPr lang="zh-TW" dirty="0"/>
            <a:t>參加活動完畢或獲得相關證照、獎項，即隨時填報更新</a:t>
          </a:r>
        </a:p>
      </dgm:t>
    </dgm:pt>
    <dgm:pt modelId="{F6D88966-9F6B-4287-B11F-282CD486C80F}" type="parTrans" cxnId="{3189F775-7B9C-47B6-A0AB-A9F1177EFFA7}">
      <dgm:prSet/>
      <dgm:spPr/>
      <dgm:t>
        <a:bodyPr/>
        <a:lstStyle/>
        <a:p>
          <a:endParaRPr lang="zh-TW" altLang="en-US"/>
        </a:p>
      </dgm:t>
    </dgm:pt>
    <dgm:pt modelId="{9110D355-E422-4B94-A214-AB79CB3F0829}" type="sibTrans" cxnId="{3189F775-7B9C-47B6-A0AB-A9F1177EFFA7}">
      <dgm:prSet/>
      <dgm:spPr/>
      <dgm:t>
        <a:bodyPr/>
        <a:lstStyle/>
        <a:p>
          <a:endParaRPr lang="zh-TW" altLang="en-US"/>
        </a:p>
      </dgm:t>
    </dgm:pt>
    <dgm:pt modelId="{5A1EBFD4-A2CD-4E49-B05E-9F27B1707D1E}">
      <dgm:prSet/>
      <dgm:spPr/>
      <dgm:t>
        <a:bodyPr/>
        <a:lstStyle/>
        <a:p>
          <a:r>
            <a:rPr lang="en-US" dirty="0"/>
            <a:t>2.</a:t>
          </a:r>
          <a:r>
            <a:rPr lang="zh-TW" dirty="0"/>
            <a:t> 如有證照、證明等佐證資料，</a:t>
          </a:r>
          <a:r>
            <a:rPr lang="zh-TW" u="sng" dirty="0"/>
            <a:t>請務必拍照或掃描電子檔上傳</a:t>
          </a:r>
          <a:endParaRPr lang="zh-TW" dirty="0"/>
        </a:p>
      </dgm:t>
    </dgm:pt>
    <dgm:pt modelId="{3CB28794-6C18-44D3-B124-C6447DD9F92A}" type="parTrans" cxnId="{AADC9F00-66AF-48D1-AB32-EAB5FFDC1B64}">
      <dgm:prSet/>
      <dgm:spPr/>
      <dgm:t>
        <a:bodyPr/>
        <a:lstStyle/>
        <a:p>
          <a:endParaRPr lang="zh-TW" altLang="en-US"/>
        </a:p>
      </dgm:t>
    </dgm:pt>
    <dgm:pt modelId="{E8A0D10A-881D-48C7-9EF5-164E600EC674}" type="sibTrans" cxnId="{AADC9F00-66AF-48D1-AB32-EAB5FFDC1B64}">
      <dgm:prSet/>
      <dgm:spPr/>
      <dgm:t>
        <a:bodyPr/>
        <a:lstStyle/>
        <a:p>
          <a:endParaRPr lang="zh-TW" altLang="en-US"/>
        </a:p>
      </dgm:t>
    </dgm:pt>
    <dgm:pt modelId="{3D3C1507-9760-4096-B9DF-A1D9F7396770}" type="pres">
      <dgm:prSet presAssocID="{E8DC205C-5DAC-4EA3-80D5-CCBA93CEEFA1}" presName="Name0" presStyleCnt="0">
        <dgm:presLayoutVars>
          <dgm:chMax val="7"/>
          <dgm:chPref val="7"/>
          <dgm:dir/>
        </dgm:presLayoutVars>
      </dgm:prSet>
      <dgm:spPr/>
    </dgm:pt>
    <dgm:pt modelId="{FFCE91CE-49DD-4FBA-A645-5D815BE7E6C6}" type="pres">
      <dgm:prSet presAssocID="{E8DC205C-5DAC-4EA3-80D5-CCBA93CEEFA1}" presName="Name1" presStyleCnt="0"/>
      <dgm:spPr/>
    </dgm:pt>
    <dgm:pt modelId="{429732A0-ABBB-4D07-B4F7-294654D05807}" type="pres">
      <dgm:prSet presAssocID="{E8DC205C-5DAC-4EA3-80D5-CCBA93CEEFA1}" presName="cycle" presStyleCnt="0"/>
      <dgm:spPr/>
    </dgm:pt>
    <dgm:pt modelId="{EE8DD6DA-CE17-4A7B-BF56-571BBE097EB0}" type="pres">
      <dgm:prSet presAssocID="{E8DC205C-5DAC-4EA3-80D5-CCBA93CEEFA1}" presName="srcNode" presStyleLbl="node1" presStyleIdx="0" presStyleCnt="2"/>
      <dgm:spPr/>
    </dgm:pt>
    <dgm:pt modelId="{637FBC71-C6B4-45F9-86D4-2C995ADE3560}" type="pres">
      <dgm:prSet presAssocID="{E8DC205C-5DAC-4EA3-80D5-CCBA93CEEFA1}" presName="conn" presStyleLbl="parChTrans1D2" presStyleIdx="0" presStyleCnt="1"/>
      <dgm:spPr/>
    </dgm:pt>
    <dgm:pt modelId="{EFD0CA10-4E4B-41EF-A829-4F0BE51B9C95}" type="pres">
      <dgm:prSet presAssocID="{E8DC205C-5DAC-4EA3-80D5-CCBA93CEEFA1}" presName="extraNode" presStyleLbl="node1" presStyleIdx="0" presStyleCnt="2"/>
      <dgm:spPr/>
    </dgm:pt>
    <dgm:pt modelId="{6FD3AC9E-ED7F-4475-8A7F-F8887F373E16}" type="pres">
      <dgm:prSet presAssocID="{E8DC205C-5DAC-4EA3-80D5-CCBA93CEEFA1}" presName="dstNode" presStyleLbl="node1" presStyleIdx="0" presStyleCnt="2"/>
      <dgm:spPr/>
    </dgm:pt>
    <dgm:pt modelId="{1ED814E9-6A04-4657-B4B4-AF39324D099E}" type="pres">
      <dgm:prSet presAssocID="{CCD1E9F4-CDA8-4A87-92BC-FE5E6D1430A3}" presName="text_1" presStyleLbl="node1" presStyleIdx="0" presStyleCnt="2" custScaleY="125763">
        <dgm:presLayoutVars>
          <dgm:bulletEnabled val="1"/>
        </dgm:presLayoutVars>
      </dgm:prSet>
      <dgm:spPr/>
    </dgm:pt>
    <dgm:pt modelId="{B0F058EB-2796-4BBB-BA8B-7BBA793AE847}" type="pres">
      <dgm:prSet presAssocID="{CCD1E9F4-CDA8-4A87-92BC-FE5E6D1430A3}" presName="accent_1" presStyleCnt="0"/>
      <dgm:spPr/>
    </dgm:pt>
    <dgm:pt modelId="{23890C83-2498-4674-B72A-A4A0FF33359C}" type="pres">
      <dgm:prSet presAssocID="{CCD1E9F4-CDA8-4A87-92BC-FE5E6D1430A3}" presName="accentRepeatNode" presStyleLbl="solidFgAcc1" presStyleIdx="0" presStyleCnt="2"/>
      <dgm:spPr/>
    </dgm:pt>
    <dgm:pt modelId="{A3BD1A5D-9A78-4AFD-8458-52D63DF2160D}" type="pres">
      <dgm:prSet presAssocID="{5A1EBFD4-A2CD-4E49-B05E-9F27B1707D1E}" presName="text_2" presStyleLbl="node1" presStyleIdx="1" presStyleCnt="2" custScaleY="128813" custLinFactNeighborX="368" custLinFactNeighborY="0">
        <dgm:presLayoutVars>
          <dgm:bulletEnabled val="1"/>
        </dgm:presLayoutVars>
      </dgm:prSet>
      <dgm:spPr/>
    </dgm:pt>
    <dgm:pt modelId="{76B18577-821C-4115-94B2-1B966F1FA02D}" type="pres">
      <dgm:prSet presAssocID="{5A1EBFD4-A2CD-4E49-B05E-9F27B1707D1E}" presName="accent_2" presStyleCnt="0"/>
      <dgm:spPr/>
    </dgm:pt>
    <dgm:pt modelId="{22B8563A-B870-4C1B-AB4C-6DFC4A8B2D2B}" type="pres">
      <dgm:prSet presAssocID="{5A1EBFD4-A2CD-4E49-B05E-9F27B1707D1E}" presName="accentRepeatNode" presStyleLbl="solidFgAcc1" presStyleIdx="1" presStyleCnt="2"/>
      <dgm:spPr/>
    </dgm:pt>
  </dgm:ptLst>
  <dgm:cxnLst>
    <dgm:cxn modelId="{AADC9F00-66AF-48D1-AB32-EAB5FFDC1B64}" srcId="{E8DC205C-5DAC-4EA3-80D5-CCBA93CEEFA1}" destId="{5A1EBFD4-A2CD-4E49-B05E-9F27B1707D1E}" srcOrd="1" destOrd="0" parTransId="{3CB28794-6C18-44D3-B124-C6447DD9F92A}" sibTransId="{E8A0D10A-881D-48C7-9EF5-164E600EC674}"/>
    <dgm:cxn modelId="{CDBC5437-5063-40F0-BBEA-F54DC65CED1D}" type="presOf" srcId="{9110D355-E422-4B94-A214-AB79CB3F0829}" destId="{637FBC71-C6B4-45F9-86D4-2C995ADE3560}" srcOrd="0" destOrd="0" presId="urn:microsoft.com/office/officeart/2008/layout/VerticalCurvedList"/>
    <dgm:cxn modelId="{3DD49837-CEDB-4F40-A138-B52109C70102}" type="presOf" srcId="{E8DC205C-5DAC-4EA3-80D5-CCBA93CEEFA1}" destId="{3D3C1507-9760-4096-B9DF-A1D9F7396770}" srcOrd="0" destOrd="0" presId="urn:microsoft.com/office/officeart/2008/layout/VerticalCurvedList"/>
    <dgm:cxn modelId="{311C9C5D-D715-433D-A006-3AAFEA8CDEFB}" type="presOf" srcId="{5A1EBFD4-A2CD-4E49-B05E-9F27B1707D1E}" destId="{A3BD1A5D-9A78-4AFD-8458-52D63DF2160D}" srcOrd="0" destOrd="0" presId="urn:microsoft.com/office/officeart/2008/layout/VerticalCurvedList"/>
    <dgm:cxn modelId="{3189F775-7B9C-47B6-A0AB-A9F1177EFFA7}" srcId="{CCD1E9F4-CDA8-4A87-92BC-FE5E6D1430A3}" destId="{1056AF15-591E-4D51-B815-2A4F9A8AEC08}" srcOrd="0" destOrd="0" parTransId="{F6D88966-9F6B-4287-B11F-282CD486C80F}" sibTransId="{9110D355-E422-4B94-A214-AB79CB3F0829}"/>
    <dgm:cxn modelId="{A6CCC378-9C85-40F6-A1AC-35D484A9F9E6}" type="presOf" srcId="{1056AF15-591E-4D51-B815-2A4F9A8AEC08}" destId="{1ED814E9-6A04-4657-B4B4-AF39324D099E}" srcOrd="0" destOrd="1" presId="urn:microsoft.com/office/officeart/2008/layout/VerticalCurvedList"/>
    <dgm:cxn modelId="{02A717D0-13B5-4958-A181-73676CF89B4E}" type="presOf" srcId="{CCD1E9F4-CDA8-4A87-92BC-FE5E6D1430A3}" destId="{1ED814E9-6A04-4657-B4B4-AF39324D099E}" srcOrd="0" destOrd="0" presId="urn:microsoft.com/office/officeart/2008/layout/VerticalCurvedList"/>
    <dgm:cxn modelId="{C6A427F4-BE1E-41BB-BA98-6FFAB965A419}" srcId="{E8DC205C-5DAC-4EA3-80D5-CCBA93CEEFA1}" destId="{CCD1E9F4-CDA8-4A87-92BC-FE5E6D1430A3}" srcOrd="0" destOrd="0" parTransId="{8F4D3C5E-366D-4F11-AA11-E2CB24A92BE2}" sibTransId="{5831B4AC-0A42-4A7E-96E8-FD76797856EA}"/>
    <dgm:cxn modelId="{5035BD6D-44D4-48D5-8545-2E1345EFE2F6}" type="presParOf" srcId="{3D3C1507-9760-4096-B9DF-A1D9F7396770}" destId="{FFCE91CE-49DD-4FBA-A645-5D815BE7E6C6}" srcOrd="0" destOrd="0" presId="urn:microsoft.com/office/officeart/2008/layout/VerticalCurvedList"/>
    <dgm:cxn modelId="{51CDB131-9964-4F54-A528-2D53F995D312}" type="presParOf" srcId="{FFCE91CE-49DD-4FBA-A645-5D815BE7E6C6}" destId="{429732A0-ABBB-4D07-B4F7-294654D05807}" srcOrd="0" destOrd="0" presId="urn:microsoft.com/office/officeart/2008/layout/VerticalCurvedList"/>
    <dgm:cxn modelId="{661F1D0E-0C25-46F1-BE76-9EEAB81C24D9}" type="presParOf" srcId="{429732A0-ABBB-4D07-B4F7-294654D05807}" destId="{EE8DD6DA-CE17-4A7B-BF56-571BBE097EB0}" srcOrd="0" destOrd="0" presId="urn:microsoft.com/office/officeart/2008/layout/VerticalCurvedList"/>
    <dgm:cxn modelId="{511FE119-13FA-4C19-BB8A-732FCB2DDD29}" type="presParOf" srcId="{429732A0-ABBB-4D07-B4F7-294654D05807}" destId="{637FBC71-C6B4-45F9-86D4-2C995ADE3560}" srcOrd="1" destOrd="0" presId="urn:microsoft.com/office/officeart/2008/layout/VerticalCurvedList"/>
    <dgm:cxn modelId="{959E6188-DD51-4591-B5F0-C85C1333DC33}" type="presParOf" srcId="{429732A0-ABBB-4D07-B4F7-294654D05807}" destId="{EFD0CA10-4E4B-41EF-A829-4F0BE51B9C95}" srcOrd="2" destOrd="0" presId="urn:microsoft.com/office/officeart/2008/layout/VerticalCurvedList"/>
    <dgm:cxn modelId="{2F1520A6-30D3-45F3-AE23-1FC872C94E65}" type="presParOf" srcId="{429732A0-ABBB-4D07-B4F7-294654D05807}" destId="{6FD3AC9E-ED7F-4475-8A7F-F8887F373E16}" srcOrd="3" destOrd="0" presId="urn:microsoft.com/office/officeart/2008/layout/VerticalCurvedList"/>
    <dgm:cxn modelId="{5BB11257-004F-43D1-BA27-BAD990277344}" type="presParOf" srcId="{FFCE91CE-49DD-4FBA-A645-5D815BE7E6C6}" destId="{1ED814E9-6A04-4657-B4B4-AF39324D099E}" srcOrd="1" destOrd="0" presId="urn:microsoft.com/office/officeart/2008/layout/VerticalCurvedList"/>
    <dgm:cxn modelId="{08001687-1D97-41D8-BCDF-36B4D8CC0C02}" type="presParOf" srcId="{FFCE91CE-49DD-4FBA-A645-5D815BE7E6C6}" destId="{B0F058EB-2796-4BBB-BA8B-7BBA793AE847}" srcOrd="2" destOrd="0" presId="urn:microsoft.com/office/officeart/2008/layout/VerticalCurvedList"/>
    <dgm:cxn modelId="{F3E4CC1B-266E-4D11-A619-D2C4401ED248}" type="presParOf" srcId="{B0F058EB-2796-4BBB-BA8B-7BBA793AE847}" destId="{23890C83-2498-4674-B72A-A4A0FF33359C}" srcOrd="0" destOrd="0" presId="urn:microsoft.com/office/officeart/2008/layout/VerticalCurvedList"/>
    <dgm:cxn modelId="{96D283CA-F753-4FC5-87A2-D7A78F977B9A}" type="presParOf" srcId="{FFCE91CE-49DD-4FBA-A645-5D815BE7E6C6}" destId="{A3BD1A5D-9A78-4AFD-8458-52D63DF2160D}" srcOrd="3" destOrd="0" presId="urn:microsoft.com/office/officeart/2008/layout/VerticalCurvedList"/>
    <dgm:cxn modelId="{C1272633-E82E-4BE2-97DF-15216FA16E34}" type="presParOf" srcId="{FFCE91CE-49DD-4FBA-A645-5D815BE7E6C6}" destId="{76B18577-821C-4115-94B2-1B966F1FA02D}" srcOrd="4" destOrd="0" presId="urn:microsoft.com/office/officeart/2008/layout/VerticalCurvedList"/>
    <dgm:cxn modelId="{656B5CD1-AED9-4A57-8000-CEA7CB608576}" type="presParOf" srcId="{76B18577-821C-4115-94B2-1B966F1FA02D}" destId="{22B8563A-B870-4C1B-AB4C-6DFC4A8B2D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47754-8EDC-4227-80B7-C1AFEAA2F566}">
      <dsp:nvSpPr>
        <dsp:cNvPr id="0" name=""/>
        <dsp:cNvSpPr/>
      </dsp:nvSpPr>
      <dsp:spPr>
        <a:xfrm>
          <a:off x="0" y="229161"/>
          <a:ext cx="3466728" cy="136890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sz="2000" kern="1200" dirty="0"/>
            <a:t>「</a:t>
          </a:r>
          <a:r>
            <a:rPr lang="en-US" sz="2000" kern="1200" dirty="0"/>
            <a:t>E-Portfolio</a:t>
          </a:r>
          <a:r>
            <a:rPr lang="zh-TW" sz="2000" kern="1200" dirty="0"/>
            <a:t>」（</a:t>
          </a:r>
          <a:r>
            <a:rPr lang="en-US" sz="2000" kern="1200" dirty="0"/>
            <a:t>EP</a:t>
          </a:r>
          <a:r>
            <a:rPr lang="zh-TW" sz="2000" kern="1200" dirty="0"/>
            <a:t>）</a:t>
          </a:r>
        </a:p>
      </dsp:txBody>
      <dsp:txXfrm>
        <a:off x="66824" y="295985"/>
        <a:ext cx="3333080" cy="1235252"/>
      </dsp:txXfrm>
    </dsp:sp>
    <dsp:sp modelId="{C3DA4DD3-674C-4E37-9CA0-8F314096D132}">
      <dsp:nvSpPr>
        <dsp:cNvPr id="0" name=""/>
        <dsp:cNvSpPr/>
      </dsp:nvSpPr>
      <dsp:spPr>
        <a:xfrm>
          <a:off x="0" y="1734811"/>
          <a:ext cx="3466728" cy="13689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「學生學習歷程」</a:t>
          </a:r>
        </a:p>
      </dsp:txBody>
      <dsp:txXfrm>
        <a:off x="66824" y="1801635"/>
        <a:ext cx="3333080" cy="1235252"/>
      </dsp:txXfrm>
    </dsp:sp>
    <dsp:sp modelId="{FD512489-8189-4EEA-BC15-95C1A8311EA3}">
      <dsp:nvSpPr>
        <dsp:cNvPr id="0" name=""/>
        <dsp:cNvSpPr/>
      </dsp:nvSpPr>
      <dsp:spPr>
        <a:xfrm>
          <a:off x="0" y="3290911"/>
          <a:ext cx="3466728" cy="1368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zh-TW" altLang="en-US" sz="1800" kern="1200" dirty="0"/>
            <a:t> 個人基本資料、學經歷、自傳、活動紀錄、獲獎紀錄、證照紀錄、師長推薦函、工作經歷</a:t>
          </a:r>
        </a:p>
      </dsp:txBody>
      <dsp:txXfrm>
        <a:off x="66824" y="3357735"/>
        <a:ext cx="3333080"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BC71-C6B4-45F9-86D4-2C995ADE3560}">
      <dsp:nvSpPr>
        <dsp:cNvPr id="0" name=""/>
        <dsp:cNvSpPr/>
      </dsp:nvSpPr>
      <dsp:spPr>
        <a:xfrm>
          <a:off x="-5332332" y="-822834"/>
          <a:ext cx="6398197" cy="6398197"/>
        </a:xfrm>
        <a:prstGeom prst="blockArc">
          <a:avLst>
            <a:gd name="adj1" fmla="val 18900000"/>
            <a:gd name="adj2" fmla="val 2700000"/>
            <a:gd name="adj3" fmla="val 338"/>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14E9-6A04-4657-B4B4-AF39324D099E}">
      <dsp:nvSpPr>
        <dsp:cNvPr id="0" name=""/>
        <dsp:cNvSpPr/>
      </dsp:nvSpPr>
      <dsp:spPr>
        <a:xfrm>
          <a:off x="873633" y="504053"/>
          <a:ext cx="7318674" cy="17074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676" tIns="66040" rIns="66040" bIns="66040" numCol="1" spcCol="1270" anchor="t" anchorCtr="0">
          <a:noAutofit/>
        </a:bodyPr>
        <a:lstStyle/>
        <a:p>
          <a:pPr marL="0" lvl="0" indent="0" algn="l" defTabSz="1155700">
            <a:lnSpc>
              <a:spcPct val="90000"/>
            </a:lnSpc>
            <a:spcBef>
              <a:spcPct val="0"/>
            </a:spcBef>
            <a:spcAft>
              <a:spcPct val="35000"/>
            </a:spcAft>
            <a:buNone/>
          </a:pPr>
          <a:r>
            <a:rPr lang="en-US" sz="2600" kern="1200" dirty="0"/>
            <a:t>1.</a:t>
          </a:r>
          <a:r>
            <a:rPr lang="zh-TW" sz="2600" kern="1200" dirty="0"/>
            <a:t> </a:t>
          </a:r>
          <a:r>
            <a:rPr lang="zh-TW" sz="2600" u="sng" kern="1200" dirty="0"/>
            <a:t>隨時隨地更新資料</a:t>
          </a:r>
          <a:r>
            <a:rPr lang="zh-TW" sz="2600" kern="1200" dirty="0"/>
            <a:t>，完整掌握學習歷程</a:t>
          </a:r>
        </a:p>
        <a:p>
          <a:pPr marL="228600" lvl="1" indent="-228600" algn="l" defTabSz="889000">
            <a:lnSpc>
              <a:spcPct val="90000"/>
            </a:lnSpc>
            <a:spcBef>
              <a:spcPct val="0"/>
            </a:spcBef>
            <a:spcAft>
              <a:spcPct val="15000"/>
            </a:spcAft>
            <a:buChar char="•"/>
          </a:pPr>
          <a:r>
            <a:rPr lang="en-US" sz="2000" kern="1200" dirty="0"/>
            <a:t>Ex. </a:t>
          </a:r>
          <a:r>
            <a:rPr lang="zh-TW" sz="2000" kern="1200" dirty="0"/>
            <a:t>參加活動完畢或獲得相關證照、獎項，即隨時填報更新</a:t>
          </a:r>
        </a:p>
      </dsp:txBody>
      <dsp:txXfrm>
        <a:off x="873633" y="504053"/>
        <a:ext cx="7318674" cy="1707487"/>
      </dsp:txXfrm>
    </dsp:sp>
    <dsp:sp modelId="{23890C83-2498-4674-B72A-A4A0FF33359C}">
      <dsp:nvSpPr>
        <dsp:cNvPr id="0" name=""/>
        <dsp:cNvSpPr/>
      </dsp:nvSpPr>
      <dsp:spPr>
        <a:xfrm>
          <a:off x="25069" y="509233"/>
          <a:ext cx="1697127" cy="16971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D1A5D-9A78-4AFD-8458-52D63DF2160D}">
      <dsp:nvSpPr>
        <dsp:cNvPr id="0" name=""/>
        <dsp:cNvSpPr/>
      </dsp:nvSpPr>
      <dsp:spPr>
        <a:xfrm>
          <a:off x="898703" y="2520282"/>
          <a:ext cx="7318674" cy="174889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676"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2.</a:t>
          </a:r>
          <a:r>
            <a:rPr lang="zh-TW" sz="2600" kern="1200" dirty="0"/>
            <a:t> 如有證照、證明等佐證資料，</a:t>
          </a:r>
          <a:r>
            <a:rPr lang="zh-TW" sz="2600" u="sng" kern="1200" dirty="0"/>
            <a:t>請務必拍照或掃描電子檔上傳</a:t>
          </a:r>
          <a:endParaRPr lang="zh-TW" sz="2600" kern="1200" dirty="0"/>
        </a:p>
      </dsp:txBody>
      <dsp:txXfrm>
        <a:off x="898703" y="2520282"/>
        <a:ext cx="7318674" cy="1748896"/>
      </dsp:txXfrm>
    </dsp:sp>
    <dsp:sp modelId="{22B8563A-B870-4C1B-AB4C-6DFC4A8B2D2B}">
      <dsp:nvSpPr>
        <dsp:cNvPr id="0" name=""/>
        <dsp:cNvSpPr/>
      </dsp:nvSpPr>
      <dsp:spPr>
        <a:xfrm>
          <a:off x="25069" y="2546166"/>
          <a:ext cx="1697127" cy="1697127"/>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FA4FF-FAE4-46D2-8A2E-FC7B37785296}" type="datetimeFigureOut">
              <a:rPr lang="zh-TW" altLang="en-US" smtClean="0"/>
              <a:t>2023/9/4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B2E6B-A3F5-4B7E-B66A-2CF6F7CF1C15}" type="slidenum">
              <a:rPr lang="zh-TW" altLang="en-US" smtClean="0"/>
              <a:t>‹#›</a:t>
            </a:fld>
            <a:endParaRPr lang="zh-TW" altLang="en-US"/>
          </a:p>
        </p:txBody>
      </p:sp>
    </p:spTree>
    <p:extLst>
      <p:ext uri="{BB962C8B-B14F-4D97-AF65-F5344CB8AC3E}">
        <p14:creationId xmlns:p14="http://schemas.microsoft.com/office/powerpoint/2010/main" val="157779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BE5687B-2CBE-40A2-BC94-FD7F3E0CA797}" type="slidenum">
              <a:rPr lang="zh-TW" altLang="en-US" smtClean="0"/>
              <a:t>7</a:t>
            </a:fld>
            <a:endParaRPr lang="zh-TW" altLang="en-US"/>
          </a:p>
        </p:txBody>
      </p:sp>
    </p:spTree>
    <p:extLst>
      <p:ext uri="{BB962C8B-B14F-4D97-AF65-F5344CB8AC3E}">
        <p14:creationId xmlns:p14="http://schemas.microsoft.com/office/powerpoint/2010/main" val="4636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112318-F619-4488-8B6E-2F5F2426A69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E8BEE6BB-9A5F-4E9F-9F1C-6D46BE01A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2D9A51D-A948-4CB8-A9EB-5A26520C8EF0}"/>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84374BBD-0B82-4658-B13D-088F0E4D078E}"/>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AB1AAA67-696A-4836-A10B-FF164C3AF889}"/>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3684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C43AEE1-28CA-46D2-81F5-CD34E4F9E583}"/>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738FEC2-4BF0-4A45-9297-EE9B2E45E5CC}"/>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BEDBAD0-D342-4544-94B8-122B3BDBF705}"/>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1D70FE0D-ACBA-4806-9F35-4EB786E865FE}"/>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A7F3119A-4AE1-408F-B8AD-4428B0060B24}"/>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58828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F0B3D2AB-E650-41C2-B6FB-5398A5C19680}"/>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992D6516-8F93-4221-97F7-E01D89EE517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D86CB26-A349-496A-B48B-A7B891172236}"/>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C2E726FD-A739-41D5-96BA-4670363928C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60FAE18D-FED5-4070-8B76-811D76CCECC9}"/>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3157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191C82A-B7A1-45AB-B5C4-3642DD40286A}" type="datetime1">
              <a:rPr lang="zh-TW" altLang="en-US" smtClean="0"/>
              <a:t>2023/9/4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98608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598846E-7D08-4C52-9340-1D106A853A39}" type="datetime1">
              <a:rPr lang="zh-TW" altLang="en-US" smtClean="0"/>
              <a:t>2023/9/4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468988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B3B0557-D317-49BA-9021-D121084D538E}" type="datetime1">
              <a:rPr lang="zh-TW" altLang="en-US" smtClean="0"/>
              <a:t>2023/9/4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37004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9CDA1A1-7B65-4EC3-A30D-0B6823B52D5B}" type="datetime1">
              <a:rPr lang="zh-TW" altLang="en-US" smtClean="0"/>
              <a:t>2023/9/4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70501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A2DF0E9-FFC2-49B5-9F0D-5BB9E80B2CE5}" type="datetime1">
              <a:rPr lang="zh-TW" altLang="en-US" smtClean="0"/>
              <a:t>2023/9/4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276668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B4753F6-B9C3-431C-A3B4-6AE370BFE8AE}" type="datetime1">
              <a:rPr lang="zh-TW" altLang="en-US" smtClean="0"/>
              <a:t>2023/9/4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555165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F466275-ED19-4108-9C9B-D2AFFD3052DC}" type="datetime1">
              <a:rPr lang="zh-TW" altLang="en-US" smtClean="0"/>
              <a:t>2023/9/4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4023006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57DF904-A581-476F-A213-0E807FF892D6}" type="datetime1">
              <a:rPr lang="zh-TW" altLang="en-US" smtClean="0"/>
              <a:t>2023/9/4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180159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C6958D-28E5-4CC8-8C48-52A02A1BC42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8E03031-827B-4AC7-B564-384C16177476}"/>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1C19838-69C9-49EB-9B51-549106E9B8DE}"/>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3C26852C-90C9-4502-A697-363CF824CFD0}"/>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F7509D0-CCBD-406A-9D4E-6845657BBAED}"/>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47602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A9FC243-5A74-4415-B24E-098D3FB0C5BC}" type="datetime1">
              <a:rPr lang="zh-TW" altLang="en-US" smtClean="0"/>
              <a:t>2023/9/4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3058003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66E7465-3AFC-447F-B2ED-9EF28D12EA49}" type="datetime1">
              <a:rPr lang="zh-TW" altLang="en-US" smtClean="0"/>
              <a:t>2023/9/4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551807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0DFB20A-0A02-4205-9AE6-EB41C1F56157}" type="datetime1">
              <a:rPr lang="zh-TW" altLang="en-US" smtClean="0"/>
              <a:t>2023/9/4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223566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EF73EF-188B-4B17-B08F-D30E80C308D0}"/>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D7DD2CA-F9BF-47A8-9D27-757556FD1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E78A1FB-ABBF-480D-AC6C-9BB1AEF9789B}"/>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6384247E-1D11-4A19-BDDF-E157A205B45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124EC815-B6FC-4BDE-910C-F8015ED4AD75}"/>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65005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4DAEB91-29AA-4ACC-BDCF-960470FCA5A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56B0E51-7DC0-45B6-8306-D8167F5CB7C8}"/>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F7CB78CC-8798-4261-B4B1-60B4C54377A7}"/>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79594384-5734-4FC8-928A-E1641354A126}"/>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282301C0-6908-48C0-8957-C8B3F4594C5A}"/>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507DD8FE-7741-412F-947D-7A7079F48607}"/>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03993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D6DFD1-B640-4CC6-A759-6C7981C5CD61}"/>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5B2A237-7572-46BD-9502-829F6C0AD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81AE9732-B570-4506-BDA6-0AB39D453684}"/>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A289407D-7DA6-4293-A426-38DF9B211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F239549F-370A-4671-B1BB-79655CC6CB8C}"/>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A86D9E62-97AA-41F8-B69B-6CD691CF0E2A}"/>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8" name="바닥글 개체 틀 7">
            <a:extLst>
              <a:ext uri="{FF2B5EF4-FFF2-40B4-BE49-F238E27FC236}">
                <a16:creationId xmlns:a16="http://schemas.microsoft.com/office/drawing/2014/main" id="{F41D3FC0-561B-4DE4-AA99-9DB56EC6B344}"/>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a:extLst>
              <a:ext uri="{FF2B5EF4-FFF2-40B4-BE49-F238E27FC236}">
                <a16:creationId xmlns:a16="http://schemas.microsoft.com/office/drawing/2014/main" id="{AD0040F2-99C5-450C-9966-5D00290EBF69}"/>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4996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E337C1-8281-4F6E-9A31-EBE388C3C82F}"/>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00EA4B32-9135-4223-8DE6-887D2743405B}"/>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4" name="바닥글 개체 틀 3">
            <a:extLst>
              <a:ext uri="{FF2B5EF4-FFF2-40B4-BE49-F238E27FC236}">
                <a16:creationId xmlns:a16="http://schemas.microsoft.com/office/drawing/2014/main" id="{9407FC83-8D70-48DB-8681-08CFD9C0DA58}"/>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a:extLst>
              <a:ext uri="{FF2B5EF4-FFF2-40B4-BE49-F238E27FC236}">
                <a16:creationId xmlns:a16="http://schemas.microsoft.com/office/drawing/2014/main" id="{A8FC15EC-BCCB-4B82-A94C-FABC63DF674F}"/>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98478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B9F9692-5462-4439-80C8-B7E337FC9AC3}"/>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3" name="바닥글 개체 틀 2">
            <a:extLst>
              <a:ext uri="{FF2B5EF4-FFF2-40B4-BE49-F238E27FC236}">
                <a16:creationId xmlns:a16="http://schemas.microsoft.com/office/drawing/2014/main" id="{94CA042D-EBC0-437C-A819-521611A545F2}"/>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a:extLst>
              <a:ext uri="{FF2B5EF4-FFF2-40B4-BE49-F238E27FC236}">
                <a16:creationId xmlns:a16="http://schemas.microsoft.com/office/drawing/2014/main" id="{A2415CDA-0D1F-49BD-8381-21C3BEFD5A98}"/>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7239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6F10D4-8D29-48C2-ADF0-92316E2C8E4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BBA3CD3-DE79-4260-873A-FEDE5C678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319C6BD2-52A1-4155-9D55-1D847772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82A3511-0B13-4D97-937C-07365FBADAEA}"/>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54C805B4-20AF-4A3C-B131-E1D9FFBB024D}"/>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89C705FC-2895-472A-B6FD-C2434624BB3B}"/>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7793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00D820-915B-4802-8C2E-FF7CA967E01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0CF9849-20D0-417A-99C8-099DF3993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144A7754-54E7-4123-8C5E-1B05B517B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AFFF3F1-9632-4E06-BAB7-312343416AE9}"/>
              </a:ext>
            </a:extLst>
          </p:cNvPr>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5F23D6B1-934F-4B4D-9E4F-5AE9E873CB6E}"/>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B157FDD5-2092-4E16-8E7C-1CCA4719CF8A}"/>
              </a:ext>
            </a:extLst>
          </p:cNvPr>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6681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84C8B562-0886-4274-876D-59EFAAAE2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1799B9E-1CD2-4A09-9ACC-2FA1C62D7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2A0C5B4-9399-4A5E-8DEE-54436B1EC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40FD1-0EE3-4101-8160-1422DBE4B71F}" type="datetimeFigureOut">
              <a:rPr lang="ko-KR" altLang="en-US" smtClean="0">
                <a:solidFill>
                  <a:prstClr val="black">
                    <a:tint val="75000"/>
                  </a:prstClr>
                </a:solidFill>
              </a:rPr>
              <a:pPr/>
              <a:t>2023-09-04</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F5B2B9FF-C0C5-4E9E-A76A-AF0745E2D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8992FE0-2D01-4365-9F95-1FF838BCE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987C-29F7-432B-B883-ED8D01B47793}" type="slidenum">
              <a:rPr lang="ko-KR" altLang="en-US" smtClean="0">
                <a:solidFill>
                  <a:prstClr val="black">
                    <a:tint val="75000"/>
                  </a:prstClr>
                </a:solidFill>
              </a:rPr>
              <a:pPr/>
              <a:t>‹#›</a:t>
            </a:fld>
            <a:endParaRPr lang="ko-KR" altLang="en-US">
              <a:solidFill>
                <a:prstClr val="black">
                  <a:tint val="75000"/>
                </a:prstClr>
              </a:solidFill>
            </a:endParaRPr>
          </a:p>
        </p:txBody>
      </p:sp>
      <p:sp>
        <p:nvSpPr>
          <p:cNvPr id="7" name="직사각형 11">
            <a:extLst>
              <a:ext uri="{FF2B5EF4-FFF2-40B4-BE49-F238E27FC236}">
                <a16:creationId xmlns:a16="http://schemas.microsoft.com/office/drawing/2014/main" id="{2F808D65-9C7E-4BEF-9887-116FFC2CB46C}"/>
              </a:ext>
            </a:extLst>
          </p:cNvPr>
          <p:cNvSpPr/>
          <p:nvPr userDrawn="1"/>
        </p:nvSpPr>
        <p:spPr>
          <a:xfrm>
            <a:off x="0" y="-3176"/>
            <a:ext cx="12192000"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3704534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E5860-2C77-460D-8CC2-F08A99DE49DA}" type="datetime1">
              <a:rPr lang="zh-TW" altLang="en-US" smtClean="0"/>
              <a:t>2023/9/4</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0C58B-0CF0-4AC9-A298-B697F46E839F}" type="slidenum">
              <a:rPr lang="zh-TW" altLang="en-US" smtClean="0"/>
              <a:t>‹#›</a:t>
            </a:fld>
            <a:endParaRPr lang="zh-TW" altLang="en-US"/>
          </a:p>
        </p:txBody>
      </p:sp>
    </p:spTree>
    <p:extLst>
      <p:ext uri="{BB962C8B-B14F-4D97-AF65-F5344CB8AC3E}">
        <p14:creationId xmlns:p14="http://schemas.microsoft.com/office/powerpoint/2010/main" val="1912904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2D8"/>
        </a:solidFill>
        <a:effectLst/>
      </p:bgPr>
    </p:bg>
    <p:spTree>
      <p:nvGrpSpPr>
        <p:cNvPr id="1" name=""/>
        <p:cNvGrpSpPr/>
        <p:nvPr/>
      </p:nvGrpSpPr>
      <p:grpSpPr>
        <a:xfrm>
          <a:off x="0" y="0"/>
          <a:ext cx="0" cy="0"/>
          <a:chOff x="0" y="0"/>
          <a:chExt cx="0" cy="0"/>
        </a:xfrm>
      </p:grpSpPr>
      <p:grpSp>
        <p:nvGrpSpPr>
          <p:cNvPr id="16" name="그룹 15"/>
          <p:cNvGrpSpPr/>
          <p:nvPr/>
        </p:nvGrpSpPr>
        <p:grpSpPr>
          <a:xfrm>
            <a:off x="4532500" y="2523719"/>
            <a:ext cx="2480072" cy="801961"/>
            <a:chOff x="296862" y="155575"/>
            <a:chExt cx="2228850" cy="720725"/>
          </a:xfrm>
        </p:grpSpPr>
        <p:sp>
          <p:nvSpPr>
            <p:cNvPr id="11" name="자유형: 도형 10">
              <a:extLst>
                <a:ext uri="{FF2B5EF4-FFF2-40B4-BE49-F238E27FC236}">
                  <a16:creationId xmlns:a16="http://schemas.microsoft.com/office/drawing/2014/main" id="{279F7D17-314A-4948-AB93-2DA777FED0D1}"/>
                </a:ext>
              </a:extLst>
            </p:cNvPr>
            <p:cNvSpPr/>
            <p:nvPr/>
          </p:nvSpPr>
          <p:spPr>
            <a:xfrm>
              <a:off x="338931" y="257944"/>
              <a:ext cx="2162969"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zh-TW" altLang="en-US" sz="2800" b="1" kern="0" dirty="0">
                  <a:solidFill>
                    <a:prstClr val="white"/>
                  </a:solidFill>
                  <a:latin typeface="源石黑體 B" panose="020B0800000000000000" pitchFamily="34" charset="-120"/>
                  <a:ea typeface="源石黑體 B" panose="020B0800000000000000" pitchFamily="34" charset="-120"/>
                </a:rPr>
                <a:t>學生事務處</a:t>
              </a:r>
              <a:endParaRPr lang="en-US" altLang="ko-KR" sz="2800" kern="0" dirty="0">
                <a:solidFill>
                  <a:prstClr val="white"/>
                </a:solidFill>
                <a:latin typeface="源石黑體 B" panose="020B0800000000000000" pitchFamily="34" charset="-120"/>
                <a:ea typeface="源石黑體 B" panose="020B0800000000000000" pitchFamily="34" charset="-120"/>
              </a:endParaRPr>
            </a:p>
          </p:txBody>
        </p:sp>
        <p:grpSp>
          <p:nvGrpSpPr>
            <p:cNvPr id="13" name="그룹 12"/>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8" name="직선 연결선 7">
                <a:extLst>
                  <a:ext uri="{FF2B5EF4-FFF2-40B4-BE49-F238E27FC236}">
                    <a16:creationId xmlns:a16="http://schemas.microsoft.com/office/drawing/2014/main" id="{F7E01E1B-8D1E-455D-BF87-E9CAA05312C2}"/>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6" name="사각형: 둥근 모서리 5">
                <a:extLst>
                  <a:ext uri="{FF2B5EF4-FFF2-40B4-BE49-F238E27FC236}">
                    <a16:creationId xmlns:a16="http://schemas.microsoft.com/office/drawing/2014/main" id="{9FF60A7B-64E2-4B06-8FEF-38845988B494}"/>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7" name="그룹 6"/>
            <p:cNvGrpSpPr/>
            <p:nvPr/>
          </p:nvGrpSpPr>
          <p:grpSpPr>
            <a:xfrm>
              <a:off x="2441575" y="155575"/>
              <a:ext cx="84137" cy="720725"/>
              <a:chOff x="3825875" y="155575"/>
              <a:chExt cx="84137" cy="720725"/>
            </a:xfrm>
            <a:effectLst>
              <a:outerShdw dist="38100" dir="2700000" algn="tl" rotWithShape="0">
                <a:prstClr val="black">
                  <a:alpha val="30000"/>
                </a:prstClr>
              </a:outerShdw>
            </a:effectLst>
          </p:grpSpPr>
          <p:cxnSp>
            <p:nvCxnSpPr>
              <p:cNvPr id="9" name="직선 연결선 8">
                <a:extLst>
                  <a:ext uri="{FF2B5EF4-FFF2-40B4-BE49-F238E27FC236}">
                    <a16:creationId xmlns:a16="http://schemas.microsoft.com/office/drawing/2014/main" id="{A34B98BB-0BA8-48D5-AD58-F85DCA19AAAA}"/>
                  </a:ext>
                </a:extLst>
              </p:cNvPr>
              <p:cNvCxnSpPr>
                <a:cxnSpLocks/>
              </p:cNvCxnSpPr>
              <p:nvPr/>
            </p:nvCxnSpPr>
            <p:spPr>
              <a:xfrm>
                <a:off x="3867944"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10" name="사각형: 둥근 모서리 9">
                <a:extLst>
                  <a:ext uri="{FF2B5EF4-FFF2-40B4-BE49-F238E27FC236}">
                    <a16:creationId xmlns:a16="http://schemas.microsoft.com/office/drawing/2014/main" id="{460E70D4-8CBA-4C06-AD7B-39EE4E40D65E}"/>
                  </a:ext>
                </a:extLst>
              </p:cNvPr>
              <p:cNvSpPr/>
              <p:nvPr/>
            </p:nvSpPr>
            <p:spPr>
              <a:xfrm>
                <a:off x="382587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sp>
        <p:nvSpPr>
          <p:cNvPr id="15" name="직사각형 14"/>
          <p:cNvSpPr/>
          <p:nvPr/>
        </p:nvSpPr>
        <p:spPr>
          <a:xfrm>
            <a:off x="2385377" y="3539683"/>
            <a:ext cx="6766832" cy="1261884"/>
          </a:xfrm>
          <a:prstGeom prst="rect">
            <a:avLst/>
          </a:prstGeom>
        </p:spPr>
        <p:txBody>
          <a:bodyPr wrap="square">
            <a:spAutoFit/>
          </a:bodyPr>
          <a:lstStyle/>
          <a:p>
            <a:pPr algn="ctr" latinLnBrk="0">
              <a:defRPr/>
            </a:pPr>
            <a:r>
              <a:rPr lang="zh-TW" altLang="en-US" sz="6000" kern="0" dirty="0">
                <a:solidFill>
                  <a:srgbClr val="6B68AC"/>
                </a:solidFill>
                <a:effectLst>
                  <a:outerShdw dist="38100" dir="2700000" algn="tl">
                    <a:srgbClr val="000000">
                      <a:alpha val="30000"/>
                    </a:srgbClr>
                  </a:outerShdw>
                </a:effectLst>
                <a:latin typeface="源石黑體 H" panose="020B0A00000000000000" pitchFamily="34" charset="-120"/>
                <a:ea typeface="源石黑體 H" panose="020B0A00000000000000" pitchFamily="34" charset="-120"/>
              </a:rPr>
              <a:t>課外活動組</a:t>
            </a:r>
            <a:endParaRPr lang="en-US" altLang="zh-TW" sz="6000" kern="0" dirty="0">
              <a:solidFill>
                <a:srgbClr val="6B68AC"/>
              </a:solidFill>
              <a:effectLst>
                <a:outerShdw dist="38100" dir="2700000" algn="tl">
                  <a:srgbClr val="000000">
                    <a:alpha val="30000"/>
                  </a:srgbClr>
                </a:outerShdw>
              </a:effectLst>
              <a:latin typeface="源石黑體 H" panose="020B0A00000000000000" pitchFamily="34" charset="-120"/>
              <a:ea typeface="源石黑體 H" panose="020B0A00000000000000" pitchFamily="34" charset="-120"/>
            </a:endParaRPr>
          </a:p>
          <a:p>
            <a:pPr algn="ctr" latinLnBrk="0">
              <a:defRPr/>
            </a:pPr>
            <a:r>
              <a:rPr lang="en-US" altLang="ko-KR" sz="1600" kern="0" dirty="0">
                <a:solidFill>
                  <a:srgbClr val="6B68AC"/>
                </a:solidFill>
              </a:rPr>
              <a:t>Extracurricular Activities Division</a:t>
            </a:r>
            <a:endParaRPr lang="ko-KR" altLang="en-US" sz="8800" kern="0" dirty="0">
              <a:solidFill>
                <a:srgbClr val="6B68AC"/>
              </a:solidFill>
            </a:endParaRPr>
          </a:p>
        </p:txBody>
      </p:sp>
      <p:sp>
        <p:nvSpPr>
          <p:cNvPr id="2" name="文字方塊 1">
            <a:extLst>
              <a:ext uri="{FF2B5EF4-FFF2-40B4-BE49-F238E27FC236}">
                <a16:creationId xmlns:a16="http://schemas.microsoft.com/office/drawing/2014/main" id="{E175E834-5DC6-4473-A43B-BD07910992DD}"/>
              </a:ext>
            </a:extLst>
          </p:cNvPr>
          <p:cNvSpPr txBox="1"/>
          <p:nvPr/>
        </p:nvSpPr>
        <p:spPr>
          <a:xfrm>
            <a:off x="3605868" y="1285707"/>
            <a:ext cx="4224014" cy="1140953"/>
          </a:xfrm>
          <a:prstGeom prst="rect">
            <a:avLst/>
          </a:prstGeom>
          <a:noFill/>
        </p:spPr>
        <p:txBody>
          <a:bodyPr wrap="square" rtlCol="0">
            <a:spAutoFit/>
          </a:bodyPr>
          <a:lstStyle/>
          <a:p>
            <a:pPr algn="ctr">
              <a:lnSpc>
                <a:spcPct val="150000"/>
              </a:lnSpc>
            </a:pPr>
            <a:r>
              <a:rPr lang="zh-TW" altLang="en-US" sz="2400" dirty="0">
                <a:solidFill>
                  <a:srgbClr val="2E75B6"/>
                </a:solidFill>
                <a:latin typeface="源石黑體 B" panose="020B0800000000000000" pitchFamily="34" charset="-120"/>
                <a:ea typeface="源石黑體 B" panose="020B0800000000000000" pitchFamily="34" charset="-120"/>
              </a:rPr>
              <a:t>臺北市立大學</a:t>
            </a:r>
          </a:p>
          <a:p>
            <a:pPr algn="ctr">
              <a:lnSpc>
                <a:spcPct val="150000"/>
              </a:lnSpc>
            </a:pPr>
            <a:r>
              <a:rPr lang="en-US" altLang="zh-TW" sz="2400" dirty="0">
                <a:solidFill>
                  <a:srgbClr val="2E75B6"/>
                </a:solidFill>
                <a:latin typeface="源石黑體 B" panose="020B0800000000000000" pitchFamily="34" charset="-120"/>
                <a:ea typeface="源石黑體 B" panose="020B0800000000000000" pitchFamily="34" charset="-120"/>
              </a:rPr>
              <a:t>112 </a:t>
            </a:r>
            <a:r>
              <a:rPr lang="zh-TW" altLang="en-US" sz="2400" dirty="0">
                <a:solidFill>
                  <a:srgbClr val="2E75B6"/>
                </a:solidFill>
                <a:latin typeface="源石黑體 B" panose="020B0800000000000000" pitchFamily="34" charset="-120"/>
                <a:ea typeface="源石黑體 B" panose="020B0800000000000000" pitchFamily="34" charset="-120"/>
              </a:rPr>
              <a:t>學年度新生始業輔導</a:t>
            </a:r>
          </a:p>
        </p:txBody>
      </p:sp>
      <p:grpSp>
        <p:nvGrpSpPr>
          <p:cNvPr id="12" name="그룹 31">
            <a:extLst>
              <a:ext uri="{FF2B5EF4-FFF2-40B4-BE49-F238E27FC236}">
                <a16:creationId xmlns:a16="http://schemas.microsoft.com/office/drawing/2014/main" id="{E0B443C8-37EA-0C47-BC83-1393C8333F3A}"/>
              </a:ext>
            </a:extLst>
          </p:cNvPr>
          <p:cNvGrpSpPr/>
          <p:nvPr/>
        </p:nvGrpSpPr>
        <p:grpSpPr>
          <a:xfrm>
            <a:off x="9550015" y="-441001"/>
            <a:ext cx="2699674" cy="1774850"/>
            <a:chOff x="10516726" y="-224473"/>
            <a:chExt cx="1465724" cy="963613"/>
          </a:xfrm>
        </p:grpSpPr>
        <p:grpSp>
          <p:nvGrpSpPr>
            <p:cNvPr id="14" name="그룹 21">
              <a:extLst>
                <a:ext uri="{FF2B5EF4-FFF2-40B4-BE49-F238E27FC236}">
                  <a16:creationId xmlns:a16="http://schemas.microsoft.com/office/drawing/2014/main" id="{EDD73475-3C60-844B-BAE7-839FC45705D3}"/>
                </a:ext>
              </a:extLst>
            </p:cNvPr>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23" name="이등변 삼각형 17">
                <a:extLst>
                  <a:ext uri="{FF2B5EF4-FFF2-40B4-BE49-F238E27FC236}">
                    <a16:creationId xmlns:a16="http://schemas.microsoft.com/office/drawing/2014/main" id="{78ABC5B1-3208-A846-B7E2-B98036C44B81}"/>
                  </a:ext>
                </a:extLst>
              </p:cNvPr>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4" name="이등변 삼각형 18">
                <a:extLst>
                  <a:ext uri="{FF2B5EF4-FFF2-40B4-BE49-F238E27FC236}">
                    <a16:creationId xmlns:a16="http://schemas.microsoft.com/office/drawing/2014/main" id="{869B5DE8-A3FE-004D-A71D-DC52E262191C}"/>
                  </a:ext>
                </a:extLst>
              </p:cNvPr>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5" name="이등변 삼각형 19">
                <a:extLst>
                  <a:ext uri="{FF2B5EF4-FFF2-40B4-BE49-F238E27FC236}">
                    <a16:creationId xmlns:a16="http://schemas.microsoft.com/office/drawing/2014/main" id="{AA4E23A0-2C1E-974C-9968-77DB8E401087}"/>
                  </a:ext>
                </a:extLst>
              </p:cNvPr>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이등변 삼각형 20">
                <a:extLst>
                  <a:ext uri="{FF2B5EF4-FFF2-40B4-BE49-F238E27FC236}">
                    <a16:creationId xmlns:a16="http://schemas.microsoft.com/office/drawing/2014/main" id="{BE96CB0A-B7CE-1848-9105-25AD4BC7CA4D}"/>
                  </a:ext>
                </a:extLst>
              </p:cNvPr>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7" name="자유형 16">
                <a:extLst>
                  <a:ext uri="{FF2B5EF4-FFF2-40B4-BE49-F238E27FC236}">
                    <a16:creationId xmlns:a16="http://schemas.microsoft.com/office/drawing/2014/main" id="{FA733A1C-2E9C-8C4A-9FFE-A920FADA7EE8}"/>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17" name="그룹 22">
              <a:extLst>
                <a:ext uri="{FF2B5EF4-FFF2-40B4-BE49-F238E27FC236}">
                  <a16:creationId xmlns:a16="http://schemas.microsoft.com/office/drawing/2014/main" id="{3E672576-213E-764D-8A40-0A65ED1B868D}"/>
                </a:ext>
              </a:extLst>
            </p:cNvPr>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18" name="이등변 삼각형 23">
                <a:extLst>
                  <a:ext uri="{FF2B5EF4-FFF2-40B4-BE49-F238E27FC236}">
                    <a16:creationId xmlns:a16="http://schemas.microsoft.com/office/drawing/2014/main" id="{5D9CFA5E-8394-4C4C-A221-2198756F6186}"/>
                  </a:ext>
                </a:extLst>
              </p:cNvPr>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이등변 삼각형 24">
                <a:extLst>
                  <a:ext uri="{FF2B5EF4-FFF2-40B4-BE49-F238E27FC236}">
                    <a16:creationId xmlns:a16="http://schemas.microsoft.com/office/drawing/2014/main" id="{65F571E7-FD78-374A-B2B1-3EA757158DB8}"/>
                  </a:ext>
                </a:extLst>
              </p:cNvPr>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이등변 삼각형 25">
                <a:extLst>
                  <a:ext uri="{FF2B5EF4-FFF2-40B4-BE49-F238E27FC236}">
                    <a16:creationId xmlns:a16="http://schemas.microsoft.com/office/drawing/2014/main" id="{DA859D5C-11BF-2640-B1AF-1F6472226AE3}"/>
                  </a:ext>
                </a:extLst>
              </p:cNvPr>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이등변 삼각형 26">
                <a:extLst>
                  <a:ext uri="{FF2B5EF4-FFF2-40B4-BE49-F238E27FC236}">
                    <a16:creationId xmlns:a16="http://schemas.microsoft.com/office/drawing/2014/main" id="{4FF6FF4D-D2DE-A946-835B-A04D6594B619}"/>
                  </a:ext>
                </a:extLst>
              </p:cNvPr>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자유형 27">
                <a:extLst>
                  <a:ext uri="{FF2B5EF4-FFF2-40B4-BE49-F238E27FC236}">
                    <a16:creationId xmlns:a16="http://schemas.microsoft.com/office/drawing/2014/main" id="{9FB5F849-2639-0945-95C1-00158B7EC034}"/>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28" name="그룹 31">
            <a:extLst>
              <a:ext uri="{FF2B5EF4-FFF2-40B4-BE49-F238E27FC236}">
                <a16:creationId xmlns:a16="http://schemas.microsoft.com/office/drawing/2014/main" id="{76BD2DE1-DE61-A641-87A2-C4C58C4D0AA1}"/>
              </a:ext>
            </a:extLst>
          </p:cNvPr>
          <p:cNvGrpSpPr/>
          <p:nvPr/>
        </p:nvGrpSpPr>
        <p:grpSpPr>
          <a:xfrm rot="20874322" flipH="1">
            <a:off x="-224872" y="-170507"/>
            <a:ext cx="2846363" cy="1774850"/>
            <a:chOff x="10516726" y="-224473"/>
            <a:chExt cx="1465724" cy="963613"/>
          </a:xfrm>
        </p:grpSpPr>
        <p:grpSp>
          <p:nvGrpSpPr>
            <p:cNvPr id="29" name="그룹 21">
              <a:extLst>
                <a:ext uri="{FF2B5EF4-FFF2-40B4-BE49-F238E27FC236}">
                  <a16:creationId xmlns:a16="http://schemas.microsoft.com/office/drawing/2014/main" id="{D89E1A28-1027-7647-B439-9AE74E86A682}"/>
                </a:ext>
              </a:extLst>
            </p:cNvPr>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36" name="이등변 삼각형 17">
                <a:extLst>
                  <a:ext uri="{FF2B5EF4-FFF2-40B4-BE49-F238E27FC236}">
                    <a16:creationId xmlns:a16="http://schemas.microsoft.com/office/drawing/2014/main" id="{A8546604-8E60-824E-B7A8-7D73CA8CA506}"/>
                  </a:ext>
                </a:extLst>
              </p:cNvPr>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7" name="이등변 삼각형 18">
                <a:extLst>
                  <a:ext uri="{FF2B5EF4-FFF2-40B4-BE49-F238E27FC236}">
                    <a16:creationId xmlns:a16="http://schemas.microsoft.com/office/drawing/2014/main" id="{B7B0DB24-BC32-044B-A97E-45C168F3596B}"/>
                  </a:ext>
                </a:extLst>
              </p:cNvPr>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 name="이등변 삼각형 19">
                <a:extLst>
                  <a:ext uri="{FF2B5EF4-FFF2-40B4-BE49-F238E27FC236}">
                    <a16:creationId xmlns:a16="http://schemas.microsoft.com/office/drawing/2014/main" id="{2AECD514-B42E-5D41-8917-F56C14923FCF}"/>
                  </a:ext>
                </a:extLst>
              </p:cNvPr>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 name="이등변 삼각형 20">
                <a:extLst>
                  <a:ext uri="{FF2B5EF4-FFF2-40B4-BE49-F238E27FC236}">
                    <a16:creationId xmlns:a16="http://schemas.microsoft.com/office/drawing/2014/main" id="{D5D65E35-478E-7242-A6F6-EF4327EE53F3}"/>
                  </a:ext>
                </a:extLst>
              </p:cNvPr>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 name="자유형 16">
                <a:extLst>
                  <a:ext uri="{FF2B5EF4-FFF2-40B4-BE49-F238E27FC236}">
                    <a16:creationId xmlns:a16="http://schemas.microsoft.com/office/drawing/2014/main" id="{1FA4E7C1-F1C1-0C45-9CEC-C63EA48B9823}"/>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30" name="그룹 22">
              <a:extLst>
                <a:ext uri="{FF2B5EF4-FFF2-40B4-BE49-F238E27FC236}">
                  <a16:creationId xmlns:a16="http://schemas.microsoft.com/office/drawing/2014/main" id="{C7B9A827-3644-1644-BE50-8F24244084AD}"/>
                </a:ext>
              </a:extLst>
            </p:cNvPr>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31" name="이등변 삼각형 23">
                <a:extLst>
                  <a:ext uri="{FF2B5EF4-FFF2-40B4-BE49-F238E27FC236}">
                    <a16:creationId xmlns:a16="http://schemas.microsoft.com/office/drawing/2014/main" id="{9729BC7C-6691-434C-A5BB-53F400E20C03}"/>
                  </a:ext>
                </a:extLst>
              </p:cNvPr>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2" name="이등변 삼각형 24">
                <a:extLst>
                  <a:ext uri="{FF2B5EF4-FFF2-40B4-BE49-F238E27FC236}">
                    <a16:creationId xmlns:a16="http://schemas.microsoft.com/office/drawing/2014/main" id="{E48F6CF8-2176-164E-8B7C-69F907FC89DC}"/>
                  </a:ext>
                </a:extLst>
              </p:cNvPr>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3" name="이등변 삼각형 25">
                <a:extLst>
                  <a:ext uri="{FF2B5EF4-FFF2-40B4-BE49-F238E27FC236}">
                    <a16:creationId xmlns:a16="http://schemas.microsoft.com/office/drawing/2014/main" id="{5DA520FA-1CAC-9740-8975-6F4C34A9EA92}"/>
                  </a:ext>
                </a:extLst>
              </p:cNvPr>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4" name="이등변 삼각형 26">
                <a:extLst>
                  <a:ext uri="{FF2B5EF4-FFF2-40B4-BE49-F238E27FC236}">
                    <a16:creationId xmlns:a16="http://schemas.microsoft.com/office/drawing/2014/main" id="{DD819E65-467A-3444-8B9E-271FA6818F26}"/>
                  </a:ext>
                </a:extLst>
              </p:cNvPr>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5" name="자유형 27">
                <a:extLst>
                  <a:ext uri="{FF2B5EF4-FFF2-40B4-BE49-F238E27FC236}">
                    <a16:creationId xmlns:a16="http://schemas.microsoft.com/office/drawing/2014/main" id="{5DADDC75-CC43-DC41-9541-ECB97BC8FB3C}"/>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1" name="文字方塊 40">
            <a:extLst>
              <a:ext uri="{FF2B5EF4-FFF2-40B4-BE49-F238E27FC236}">
                <a16:creationId xmlns:a16="http://schemas.microsoft.com/office/drawing/2014/main" id="{B37B8813-83B7-4135-80DA-A2BB3185E7E3}"/>
              </a:ext>
            </a:extLst>
          </p:cNvPr>
          <p:cNvSpPr txBox="1"/>
          <p:nvPr/>
        </p:nvSpPr>
        <p:spPr>
          <a:xfrm>
            <a:off x="3879552" y="5885528"/>
            <a:ext cx="4224014" cy="463332"/>
          </a:xfrm>
          <a:prstGeom prst="rect">
            <a:avLst/>
          </a:prstGeom>
          <a:noFill/>
        </p:spPr>
        <p:txBody>
          <a:bodyPr wrap="square" rtlCol="0">
            <a:spAutoFit/>
          </a:bodyPr>
          <a:lstStyle/>
          <a:p>
            <a:pPr algn="ctr">
              <a:lnSpc>
                <a:spcPct val="150000"/>
              </a:lnSpc>
            </a:pPr>
            <a:r>
              <a:rPr lang="en-US" altLang="zh-TW" dirty="0">
                <a:solidFill>
                  <a:srgbClr val="404040"/>
                </a:solidFill>
                <a:latin typeface="源石黑體 B" panose="020B0800000000000000" pitchFamily="34" charset="-120"/>
                <a:ea typeface="源石黑體 B" panose="020B0800000000000000" pitchFamily="34" charset="-120"/>
              </a:rPr>
              <a:t>112 </a:t>
            </a:r>
            <a:r>
              <a:rPr lang="zh-TW" altLang="en-US" dirty="0">
                <a:solidFill>
                  <a:srgbClr val="404040"/>
                </a:solidFill>
                <a:latin typeface="源石黑體 B" panose="020B0800000000000000" pitchFamily="34" charset="-120"/>
                <a:ea typeface="源石黑體 B" panose="020B0800000000000000" pitchFamily="34" charset="-120"/>
              </a:rPr>
              <a:t>年 </a:t>
            </a:r>
            <a:r>
              <a:rPr lang="en-US" altLang="zh-TW" dirty="0">
                <a:solidFill>
                  <a:srgbClr val="404040"/>
                </a:solidFill>
                <a:latin typeface="源石黑體 B" panose="020B0800000000000000" pitchFamily="34" charset="-120"/>
                <a:ea typeface="源石黑體 B" panose="020B0800000000000000" pitchFamily="34" charset="-120"/>
              </a:rPr>
              <a:t>9</a:t>
            </a:r>
            <a:r>
              <a:rPr lang="zh-TW" altLang="en-US" dirty="0">
                <a:solidFill>
                  <a:srgbClr val="404040"/>
                </a:solidFill>
                <a:latin typeface="源石黑體 B" panose="020B0800000000000000" pitchFamily="34" charset="-120"/>
                <a:ea typeface="源石黑體 B" panose="020B0800000000000000" pitchFamily="34" charset="-120"/>
              </a:rPr>
              <a:t> 月 </a:t>
            </a:r>
            <a:r>
              <a:rPr lang="en-US" altLang="zh-TW" dirty="0">
                <a:solidFill>
                  <a:srgbClr val="404040"/>
                </a:solidFill>
                <a:latin typeface="源石黑體 B" panose="020B0800000000000000" pitchFamily="34" charset="-120"/>
                <a:ea typeface="源石黑體 B" panose="020B0800000000000000" pitchFamily="34" charset="-120"/>
              </a:rPr>
              <a:t>5</a:t>
            </a:r>
            <a:r>
              <a:rPr lang="zh-TW" altLang="en-US" dirty="0">
                <a:solidFill>
                  <a:srgbClr val="404040"/>
                </a:solidFill>
                <a:latin typeface="源石黑體 B" panose="020B0800000000000000" pitchFamily="34" charset="-120"/>
                <a:ea typeface="源石黑體 B" panose="020B0800000000000000" pitchFamily="34" charset="-120"/>
              </a:rPr>
              <a:t> 日（二）</a:t>
            </a:r>
          </a:p>
        </p:txBody>
      </p:sp>
      <p:pic>
        <p:nvPicPr>
          <p:cNvPr id="42" name="圖片 41">
            <a:extLst>
              <a:ext uri="{FF2B5EF4-FFF2-40B4-BE49-F238E27FC236}">
                <a16:creationId xmlns:a16="http://schemas.microsoft.com/office/drawing/2014/main" id="{86C60CA1-8E6C-4733-9BD6-E4A59165E7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58" t="1950" r="78165" b="89290"/>
          <a:stretch/>
        </p:blipFill>
        <p:spPr>
          <a:xfrm>
            <a:off x="5268326" y="559825"/>
            <a:ext cx="839913" cy="685449"/>
          </a:xfrm>
          <a:prstGeom prst="rect">
            <a:avLst/>
          </a:prstGeom>
        </p:spPr>
      </p:pic>
    </p:spTree>
    <p:extLst>
      <p:ext uri="{BB962C8B-B14F-4D97-AF65-F5344CB8AC3E}">
        <p14:creationId xmlns:p14="http://schemas.microsoft.com/office/powerpoint/2010/main" val="339903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B8CE088F-C42F-4686-867E-A87C3B981DEB}"/>
              </a:ext>
            </a:extLst>
          </p:cNvPr>
          <p:cNvSpPr/>
          <p:nvPr/>
        </p:nvSpPr>
        <p:spPr>
          <a:xfrm>
            <a:off x="-1" y="-3176"/>
            <a:ext cx="12291461"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內容版面配置區 1"/>
          <p:cNvSpPr>
            <a:spLocks noGrp="1"/>
          </p:cNvSpPr>
          <p:nvPr>
            <p:ph idx="1"/>
          </p:nvPr>
        </p:nvSpPr>
        <p:spPr>
          <a:xfrm>
            <a:off x="2577853" y="1196752"/>
            <a:ext cx="6542484" cy="4255122"/>
          </a:xfrm>
        </p:spPr>
        <p:txBody>
          <a:bodyPr>
            <a:normAutofit/>
          </a:bodyPr>
          <a:lstStyle/>
          <a:p>
            <a:r>
              <a:rPr lang="zh-TW" altLang="en-US" sz="3600" dirty="0">
                <a:latin typeface="微軟正黑體" panose="020B0604030504040204" pitchFamily="34" charset="-120"/>
                <a:ea typeface="微軟正黑體" panose="020B0604030504040204" pitchFamily="34" charset="-120"/>
              </a:rPr>
              <a:t>學校首頁</a:t>
            </a:r>
            <a:r>
              <a:rPr lang="en-US" altLang="zh-TW" sz="3600" dirty="0">
                <a:latin typeface="微軟正黑體" panose="020B0604030504040204" pitchFamily="34" charset="-120"/>
                <a:ea typeface="微軟正黑體" panose="020B0604030504040204" pitchFamily="34" charset="-120"/>
              </a:rPr>
              <a:t>&gt;</a:t>
            </a:r>
            <a:r>
              <a:rPr lang="zh-TW" altLang="en-US" sz="3600" dirty="0">
                <a:latin typeface="微軟正黑體" panose="020B0604030504040204" pitchFamily="34" charset="-120"/>
                <a:ea typeface="微軟正黑體" panose="020B0604030504040204" pitchFamily="34" charset="-120"/>
              </a:rPr>
              <a:t>點選「校務系統」</a:t>
            </a:r>
            <a:endParaRPr lang="en-US" altLang="zh-TW" sz="3600" dirty="0">
              <a:latin typeface="微軟正黑體" panose="020B0604030504040204" pitchFamily="34" charset="-120"/>
              <a:ea typeface="微軟正黑體" panose="020B0604030504040204" pitchFamily="34" charset="-120"/>
            </a:endParaRPr>
          </a:p>
          <a:p>
            <a:endParaRPr lang="zh-TW" altLang="en-US" sz="2700" dirty="0">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3018012" y="237134"/>
            <a:ext cx="6172200" cy="959618"/>
          </a:xfrm>
        </p:spPr>
        <p:txBody>
          <a:bodyPr>
            <a:normAutofit/>
          </a:bodyPr>
          <a:lstStyle/>
          <a:p>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 登入個人校務系統</a:t>
            </a:r>
          </a:p>
        </p:txBody>
      </p:sp>
      <p:pic>
        <p:nvPicPr>
          <p:cNvPr id="5" name="圖片 4" descr="一張含有 文字, 螢幕擷取畫面, 數字, 字型 的圖片&#10;&#10;自動產生的描述">
            <a:extLst>
              <a:ext uri="{FF2B5EF4-FFF2-40B4-BE49-F238E27FC236}">
                <a16:creationId xmlns:a16="http://schemas.microsoft.com/office/drawing/2014/main" id="{346F08BC-C647-18C8-6C61-40C012187959}"/>
              </a:ext>
            </a:extLst>
          </p:cNvPr>
          <p:cNvPicPr>
            <a:picLocks noChangeAspect="1"/>
          </p:cNvPicPr>
          <p:nvPr/>
        </p:nvPicPr>
        <p:blipFill>
          <a:blip r:embed="rId2"/>
          <a:stretch>
            <a:fillRect/>
          </a:stretch>
        </p:blipFill>
        <p:spPr>
          <a:xfrm>
            <a:off x="2639617" y="1831403"/>
            <a:ext cx="6542485" cy="4275689"/>
          </a:xfrm>
          <a:prstGeom prst="rect">
            <a:avLst/>
          </a:prstGeom>
        </p:spPr>
      </p:pic>
    </p:spTree>
    <p:extLst>
      <p:ext uri="{BB962C8B-B14F-4D97-AF65-F5344CB8AC3E}">
        <p14:creationId xmlns:p14="http://schemas.microsoft.com/office/powerpoint/2010/main" val="86245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5EFA214E-4FC8-48EC-9E0E-CB7EC803AB7E}"/>
              </a:ext>
            </a:extLst>
          </p:cNvPr>
          <p:cNvSpPr/>
          <p:nvPr/>
        </p:nvSpPr>
        <p:spPr>
          <a:xfrm>
            <a:off x="-1" y="-3176"/>
            <a:ext cx="12272211"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內容版面配置區 1"/>
          <p:cNvSpPr>
            <a:spLocks noGrp="1"/>
          </p:cNvSpPr>
          <p:nvPr>
            <p:ph idx="1"/>
          </p:nvPr>
        </p:nvSpPr>
        <p:spPr>
          <a:xfrm>
            <a:off x="1919537" y="1340769"/>
            <a:ext cx="8208911" cy="4785395"/>
          </a:xfrm>
        </p:spPr>
        <p:txBody>
          <a:bodyPr>
            <a:normAutofit/>
          </a:bodyPr>
          <a:lstStyle/>
          <a:p>
            <a:r>
              <a:rPr lang="zh-TW" altLang="en-US" sz="3600" dirty="0">
                <a:latin typeface="微軟正黑體" panose="020B0604030504040204" pitchFamily="34" charset="-120"/>
                <a:ea typeface="微軟正黑體" panose="020B0604030504040204" pitchFamily="34" charset="-120"/>
              </a:rPr>
              <a:t>左側功能選單找到「學生學習歷程」</a:t>
            </a:r>
            <a:endParaRPr lang="en-US" altLang="zh-TW" sz="3600" dirty="0">
              <a:latin typeface="微軟正黑體" panose="020B0604030504040204" pitchFamily="34" charset="-120"/>
              <a:ea typeface="微軟正黑體" panose="020B0604030504040204" pitchFamily="34" charset="-120"/>
            </a:endParaRPr>
          </a:p>
          <a:p>
            <a:endParaRPr lang="zh-TW" altLang="en-US" sz="3600" dirty="0">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1981200" y="338328"/>
            <a:ext cx="8229600" cy="930432"/>
          </a:xfrm>
        </p:spPr>
        <p:txBody>
          <a:bodyPr>
            <a:normAutofit/>
          </a:bodyPr>
          <a:lstStyle/>
          <a:p>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 找到「學生學習歷程」</a:t>
            </a:r>
          </a:p>
        </p:txBody>
      </p:sp>
      <p:pic>
        <p:nvPicPr>
          <p:cNvPr id="3074" name="Picture 2" descr="C:\Users\utaipei\Desktop\新增資料夾\圖\原圖-01-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2132856"/>
            <a:ext cx="792251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11">
            <a:extLst>
              <a:ext uri="{FF2B5EF4-FFF2-40B4-BE49-F238E27FC236}">
                <a16:creationId xmlns:a16="http://schemas.microsoft.com/office/drawing/2014/main" id="{A33A1C6F-AA42-469C-9B35-9513CD3A6ED2}"/>
              </a:ext>
            </a:extLst>
          </p:cNvPr>
          <p:cNvSpPr/>
          <p:nvPr/>
        </p:nvSpPr>
        <p:spPr>
          <a:xfrm>
            <a:off x="-1" y="-3176"/>
            <a:ext cx="12262585"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標題 2"/>
          <p:cNvSpPr>
            <a:spLocks noGrp="1"/>
          </p:cNvSpPr>
          <p:nvPr>
            <p:ph type="title"/>
          </p:nvPr>
        </p:nvSpPr>
        <p:spPr/>
        <p:txBody>
          <a:bodyPr>
            <a:normAutofit/>
          </a:bodyPr>
          <a:lstStyle/>
          <a:p>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 找到「學生學習歷程」</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續</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sz="half" idx="1"/>
          </p:nvPr>
        </p:nvSpPr>
        <p:spPr>
          <a:xfrm>
            <a:off x="1981200" y="1600201"/>
            <a:ext cx="4618856" cy="4525963"/>
          </a:xfrm>
        </p:spPr>
        <p:txBody>
          <a:bodyPr>
            <a:normAutofit/>
          </a:bodyPr>
          <a:lstStyle/>
          <a:p>
            <a:pPr algn="just" hangingPunct="0"/>
            <a:r>
              <a:rPr lang="zh-TW" altLang="en-US" sz="3600" dirty="0">
                <a:latin typeface="微軟正黑體" panose="020B0604030504040204" pitchFamily="34" charset="-120"/>
                <a:ea typeface="微軟正黑體" panose="020B0604030504040204" pitchFamily="34" charset="-120"/>
              </a:rPr>
              <a:t>個人基本資料、學經歷、自傳、活動紀錄、獲獎紀錄、證照紀錄、師長推薦函、工作經歷等項目，</a:t>
            </a:r>
            <a:r>
              <a:rPr lang="zh-TW" altLang="en-US" sz="3600" dirty="0">
                <a:solidFill>
                  <a:srgbClr val="FF0000"/>
                </a:solidFill>
                <a:latin typeface="微軟正黑體" panose="020B0604030504040204" pitchFamily="34" charset="-120"/>
                <a:ea typeface="微軟正黑體" panose="020B0604030504040204" pitchFamily="34" charset="-120"/>
              </a:rPr>
              <a:t>即可進行編輯、上傳證照及獲獎紀錄。</a:t>
            </a:r>
            <a:endParaRPr lang="en-US" altLang="zh-TW" sz="3600" dirty="0">
              <a:solidFill>
                <a:srgbClr val="FF0000"/>
              </a:solidFill>
              <a:latin typeface="微軟正黑體" panose="020B0604030504040204" pitchFamily="34" charset="-120"/>
              <a:ea typeface="微軟正黑體" panose="020B0604030504040204" pitchFamily="34" charset="-120"/>
            </a:endParaRPr>
          </a:p>
          <a:p>
            <a:endParaRPr lang="zh-TW" altLang="en-US" sz="3600"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8703B67F-0588-4288-804F-17591BDF39A0}"/>
              </a:ext>
            </a:extLst>
          </p:cNvPr>
          <p:cNvSpPr>
            <a:spLocks noGrp="1"/>
          </p:cNvSpPr>
          <p:nvPr>
            <p:ph sz="half" idx="2"/>
          </p:nvPr>
        </p:nvSpPr>
        <p:spPr>
          <a:xfrm>
            <a:off x="6816080" y="1600201"/>
            <a:ext cx="3394720" cy="4525963"/>
          </a:xfrm>
        </p:spPr>
        <p:txBody>
          <a:bodyPr>
            <a:normAutofit/>
          </a:bodyPr>
          <a:lstStyle/>
          <a:p>
            <a:pPr marL="0" indent="0">
              <a:buNone/>
            </a:pPr>
            <a:endParaRPr lang="zh-TW" altLang="en-US" dirty="0"/>
          </a:p>
        </p:txBody>
      </p:sp>
      <p:pic>
        <p:nvPicPr>
          <p:cNvPr id="4098" name="Picture 2" descr="C:\Users\utaipei\Desktop\新增資料夾\圖\原圖-01-1-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1600984"/>
            <a:ext cx="3168352" cy="475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0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E9DDCB00-6090-45D6-B95E-7835D5A84C0D}"/>
              </a:ext>
            </a:extLst>
          </p:cNvPr>
          <p:cNvSpPr/>
          <p:nvPr/>
        </p:nvSpPr>
        <p:spPr>
          <a:xfrm>
            <a:off x="0" y="-3176"/>
            <a:ext cx="12192000"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內容版面配置區 1"/>
          <p:cNvSpPr>
            <a:spLocks noGrp="1"/>
          </p:cNvSpPr>
          <p:nvPr>
            <p:ph idx="1"/>
          </p:nvPr>
        </p:nvSpPr>
        <p:spPr>
          <a:xfrm>
            <a:off x="1775520" y="908721"/>
            <a:ext cx="8496944" cy="4929411"/>
          </a:xfrm>
        </p:spPr>
        <p:txBody>
          <a:bodyPr>
            <a:normAutofit/>
          </a:bodyPr>
          <a:lstStyle/>
          <a:p>
            <a:pPr marL="0" indent="0">
              <a:buNone/>
            </a:pPr>
            <a:r>
              <a:rPr lang="zh-TW" altLang="en-US" sz="2800" dirty="0">
                <a:latin typeface="微軟正黑體" panose="020B0604030504040204" pitchFamily="34" charset="-120"/>
                <a:ea typeface="微軟正黑體" panose="020B0604030504040204" pitchFamily="34" charset="-120"/>
              </a:rPr>
              <a:t>點選左列「履歷製作設定與列印」，可查閱個人履歷內容，以及設定履歷顯示內容與更換背景</a:t>
            </a:r>
            <a:endParaRPr lang="en-US" altLang="zh-TW" sz="2800" u="sng" dirty="0">
              <a:latin typeface="微軟正黑體" panose="020B0604030504040204" pitchFamily="34" charset="-120"/>
              <a:ea typeface="微軟正黑體" panose="020B0604030504040204" pitchFamily="34" charset="-120"/>
            </a:endParaRPr>
          </a:p>
          <a:p>
            <a:pPr marL="0" indent="0">
              <a:buNone/>
            </a:pP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1981200" y="116632"/>
            <a:ext cx="8229600" cy="930432"/>
          </a:xfrm>
        </p:spPr>
        <p:txBody>
          <a:bodyPr>
            <a:normAutofit/>
          </a:bodyPr>
          <a:lstStyle/>
          <a:p>
            <a:r>
              <a:rPr lang="en-US" altLang="zh-TW" sz="4000" b="1" dirty="0">
                <a:latin typeface="微軟正黑體" panose="020B0604030504040204" pitchFamily="34" charset="-120"/>
                <a:ea typeface="微軟正黑體" panose="020B0604030504040204" pitchFamily="34" charset="-120"/>
              </a:rPr>
              <a:t>3.</a:t>
            </a:r>
            <a:r>
              <a:rPr lang="zh-TW" altLang="en-US" sz="4000" b="1" dirty="0">
                <a:latin typeface="微軟正黑體" panose="020B0604030504040204" pitchFamily="34" charset="-120"/>
                <a:ea typeface="微軟正黑體" panose="020B0604030504040204" pitchFamily="34" charset="-120"/>
              </a:rPr>
              <a:t> 檢視與產出個人履歷</a:t>
            </a:r>
          </a:p>
        </p:txBody>
      </p:sp>
      <p:pic>
        <p:nvPicPr>
          <p:cNvPr id="6146" name="Picture 2" descr="D:\原創見行動硬碟G資料\隨身碟【職涯組】資料\1070906--UCAN及EP宣導\原圖-13-1-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264" y="1916832"/>
            <a:ext cx="809917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4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D719C11D-6D09-421B-8191-04FDC8F4CE0A}"/>
              </a:ext>
            </a:extLst>
          </p:cNvPr>
          <p:cNvSpPr/>
          <p:nvPr/>
        </p:nvSpPr>
        <p:spPr>
          <a:xfrm>
            <a:off x="0" y="-3176"/>
            <a:ext cx="12192000"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內容版面配置區 1"/>
          <p:cNvSpPr>
            <a:spLocks noGrp="1"/>
          </p:cNvSpPr>
          <p:nvPr>
            <p:ph idx="1"/>
          </p:nvPr>
        </p:nvSpPr>
        <p:spPr>
          <a:xfrm>
            <a:off x="1775520" y="1196753"/>
            <a:ext cx="8496944" cy="4641379"/>
          </a:xfrm>
        </p:spPr>
        <p:txBody>
          <a:bodyPr>
            <a:normAutofit/>
          </a:bodyPr>
          <a:lstStyle/>
          <a:p>
            <a:pPr marL="0" indent="0">
              <a:buNone/>
            </a:pPr>
            <a:r>
              <a:rPr lang="zh-TW" altLang="en-US" sz="2800" dirty="0">
                <a:latin typeface="微軟正黑體" panose="020B0604030504040204" pitchFamily="34" charset="-120"/>
                <a:ea typeface="微軟正黑體" panose="020B0604030504040204" pitchFamily="34" charset="-120"/>
              </a:rPr>
              <a:t>「履歷製作設定與列印」頁面最下方，點選「列印」，即可列印個人履歷</a:t>
            </a:r>
            <a:endParaRPr lang="en-US" altLang="zh-TW" sz="2800" u="sng" dirty="0">
              <a:latin typeface="微軟正黑體" panose="020B0604030504040204" pitchFamily="34" charset="-120"/>
              <a:ea typeface="微軟正黑體" panose="020B0604030504040204" pitchFamily="34" charset="-120"/>
            </a:endParaRPr>
          </a:p>
          <a:p>
            <a:pPr marL="0" indent="0">
              <a:buNone/>
            </a:pP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1981200" y="194312"/>
            <a:ext cx="8229600" cy="930432"/>
          </a:xfrm>
        </p:spPr>
        <p:txBody>
          <a:bodyPr>
            <a:normAutofit/>
          </a:bodyPr>
          <a:lstStyle/>
          <a:p>
            <a:r>
              <a:rPr lang="en-US" altLang="zh-TW" sz="4000" b="1" dirty="0">
                <a:latin typeface="微軟正黑體" panose="020B0604030504040204" pitchFamily="34" charset="-120"/>
                <a:ea typeface="微軟正黑體" panose="020B0604030504040204" pitchFamily="34" charset="-120"/>
              </a:rPr>
              <a:t>4.</a:t>
            </a:r>
            <a:r>
              <a:rPr lang="zh-TW" altLang="en-US" sz="4000" b="1" dirty="0">
                <a:latin typeface="微軟正黑體" panose="020B0604030504040204" pitchFamily="34" charset="-120"/>
                <a:ea typeface="微軟正黑體" panose="020B0604030504040204" pitchFamily="34" charset="-120"/>
              </a:rPr>
              <a:t> 列印個人履歷背景</a:t>
            </a:r>
          </a:p>
        </p:txBody>
      </p:sp>
      <p:pic>
        <p:nvPicPr>
          <p:cNvPr id="11266" name="Picture 2" descr="D:\原創見行動硬碟G資料\隨身碟【職涯組】資料\1070906--UCAN及EP宣導\原圖-13-列印個人履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420888"/>
            <a:ext cx="849694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9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11">
            <a:extLst>
              <a:ext uri="{FF2B5EF4-FFF2-40B4-BE49-F238E27FC236}">
                <a16:creationId xmlns:a16="http://schemas.microsoft.com/office/drawing/2014/main" id="{13362433-4B4F-463E-B40A-5AC908F532D8}"/>
              </a:ext>
            </a:extLst>
          </p:cNvPr>
          <p:cNvSpPr/>
          <p:nvPr/>
        </p:nvSpPr>
        <p:spPr>
          <a:xfrm>
            <a:off x="0" y="-3176"/>
            <a:ext cx="12192000"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aphicFrame>
        <p:nvGraphicFramePr>
          <p:cNvPr id="6" name="內容版面配置區 5">
            <a:extLst>
              <a:ext uri="{FF2B5EF4-FFF2-40B4-BE49-F238E27FC236}">
                <a16:creationId xmlns:a16="http://schemas.microsoft.com/office/drawing/2014/main" id="{F36648CD-BB48-472F-B286-0C6DFDE212C1}"/>
              </a:ext>
            </a:extLst>
          </p:cNvPr>
          <p:cNvGraphicFramePr>
            <a:graphicFrameLocks noGrp="1"/>
          </p:cNvGraphicFramePr>
          <p:nvPr>
            <p:ph idx="1"/>
          </p:nvPr>
        </p:nvGraphicFramePr>
        <p:xfrm>
          <a:off x="1991545" y="1916832"/>
          <a:ext cx="821737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1981200" y="338328"/>
            <a:ext cx="8229600" cy="1578504"/>
          </a:xfrm>
          <a:solidFill>
            <a:schemeClr val="accent6">
              <a:lumMod val="20000"/>
              <a:lumOff val="80000"/>
            </a:schemeClr>
          </a:solidFill>
        </p:spPr>
        <p:txBody>
          <a:bodyPr>
            <a:normAutofit/>
          </a:bodyPr>
          <a:lstStyle/>
          <a:p>
            <a:r>
              <a:rPr lang="zh-TW" altLang="en-US" sz="5000" b="1" dirty="0">
                <a:latin typeface="微軟正黑體" panose="020B0604030504040204" pitchFamily="34" charset="-120"/>
                <a:ea typeface="微軟正黑體" panose="020B0604030504040204" pitchFamily="34" charset="-120"/>
              </a:rPr>
              <a:t>填報</a:t>
            </a:r>
            <a:r>
              <a:rPr lang="en-US" altLang="zh-TW" sz="5000" b="1" dirty="0">
                <a:latin typeface="微軟正黑體" panose="020B0604030504040204" pitchFamily="34" charset="-120"/>
                <a:ea typeface="微軟正黑體" panose="020B0604030504040204" pitchFamily="34" charset="-120"/>
              </a:rPr>
              <a:t>EP</a:t>
            </a:r>
            <a:r>
              <a:rPr lang="zh-TW" altLang="en-US" sz="5000" b="1" dirty="0">
                <a:latin typeface="微軟正黑體" panose="020B0604030504040204" pitchFamily="34" charset="-120"/>
                <a:ea typeface="微軟正黑體" panose="020B0604030504040204" pitchFamily="34" charset="-120"/>
              </a:rPr>
              <a:t>系統的提醒</a:t>
            </a:r>
            <a:endParaRPr lang="zh-TW" altLang="en-US" sz="5000" dirty="0"/>
          </a:p>
        </p:txBody>
      </p:sp>
    </p:spTree>
    <p:extLst>
      <p:ext uri="{BB962C8B-B14F-4D97-AF65-F5344CB8AC3E}">
        <p14:creationId xmlns:p14="http://schemas.microsoft.com/office/powerpoint/2010/main" val="425921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C5BF"/>
        </a:solidFill>
        <a:effectLst/>
      </p:bgPr>
    </p:bg>
    <p:spTree>
      <p:nvGrpSpPr>
        <p:cNvPr id="1" name=""/>
        <p:cNvGrpSpPr/>
        <p:nvPr/>
      </p:nvGrpSpPr>
      <p:grpSpPr>
        <a:xfrm>
          <a:off x="0" y="0"/>
          <a:ext cx="0" cy="0"/>
          <a:chOff x="0" y="0"/>
          <a:chExt cx="0" cy="0"/>
        </a:xfrm>
      </p:grpSpPr>
      <p:sp>
        <p:nvSpPr>
          <p:cNvPr id="12" name="직사각형 11"/>
          <p:cNvSpPr/>
          <p:nvPr/>
        </p:nvSpPr>
        <p:spPr>
          <a:xfrm>
            <a:off x="3859" y="0"/>
            <a:ext cx="12236652" cy="6858000"/>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0" name="그룹 31">
            <a:extLst>
              <a:ext uri="{FF2B5EF4-FFF2-40B4-BE49-F238E27FC236}">
                <a16:creationId xmlns:a16="http://schemas.microsoft.com/office/drawing/2014/main" id="{B340D9A9-9F0E-4CB4-8719-17F9E37DF7E9}"/>
              </a:ext>
            </a:extLst>
          </p:cNvPr>
          <p:cNvGrpSpPr/>
          <p:nvPr/>
        </p:nvGrpSpPr>
        <p:grpSpPr>
          <a:xfrm>
            <a:off x="9550015" y="-441001"/>
            <a:ext cx="2699674" cy="1774850"/>
            <a:chOff x="10516726" y="-224473"/>
            <a:chExt cx="1465724" cy="963613"/>
          </a:xfrm>
        </p:grpSpPr>
        <p:grpSp>
          <p:nvGrpSpPr>
            <p:cNvPr id="41" name="그룹 21">
              <a:extLst>
                <a:ext uri="{FF2B5EF4-FFF2-40B4-BE49-F238E27FC236}">
                  <a16:creationId xmlns:a16="http://schemas.microsoft.com/office/drawing/2014/main" id="{0D263028-B42B-410E-8155-3BD142FCD595}"/>
                </a:ext>
              </a:extLst>
            </p:cNvPr>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48" name="이등변 삼각형 17">
                <a:extLst>
                  <a:ext uri="{FF2B5EF4-FFF2-40B4-BE49-F238E27FC236}">
                    <a16:creationId xmlns:a16="http://schemas.microsoft.com/office/drawing/2014/main" id="{A8F6DE4E-9151-491A-B78B-48955F2D744A}"/>
                  </a:ext>
                </a:extLst>
              </p:cNvPr>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1" name="이등변 삼각형 18">
                <a:extLst>
                  <a:ext uri="{FF2B5EF4-FFF2-40B4-BE49-F238E27FC236}">
                    <a16:creationId xmlns:a16="http://schemas.microsoft.com/office/drawing/2014/main" id="{FE738EB0-9B3D-41E5-A1FC-BED74F0EF486}"/>
                  </a:ext>
                </a:extLst>
              </p:cNvPr>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이등변 삼각형 19">
                <a:extLst>
                  <a:ext uri="{FF2B5EF4-FFF2-40B4-BE49-F238E27FC236}">
                    <a16:creationId xmlns:a16="http://schemas.microsoft.com/office/drawing/2014/main" id="{45AAE814-D767-4B33-AF34-898A78E6A02E}"/>
                  </a:ext>
                </a:extLst>
              </p:cNvPr>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3" name="이등변 삼각형 20">
                <a:extLst>
                  <a:ext uri="{FF2B5EF4-FFF2-40B4-BE49-F238E27FC236}">
                    <a16:creationId xmlns:a16="http://schemas.microsoft.com/office/drawing/2014/main" id="{8BA792C8-1802-4E41-9636-3B8AFC888F12}"/>
                  </a:ext>
                </a:extLst>
              </p:cNvPr>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자유형 16">
                <a:extLst>
                  <a:ext uri="{FF2B5EF4-FFF2-40B4-BE49-F238E27FC236}">
                    <a16:creationId xmlns:a16="http://schemas.microsoft.com/office/drawing/2014/main" id="{C1B21A3C-5E39-45F6-8C8C-67A547A8D302}"/>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2" name="그룹 22">
              <a:extLst>
                <a:ext uri="{FF2B5EF4-FFF2-40B4-BE49-F238E27FC236}">
                  <a16:creationId xmlns:a16="http://schemas.microsoft.com/office/drawing/2014/main" id="{45D0940E-2FE0-48E8-A7B1-845C70DE7C82}"/>
                </a:ext>
              </a:extLst>
            </p:cNvPr>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43" name="이등변 삼각형 23">
                <a:extLst>
                  <a:ext uri="{FF2B5EF4-FFF2-40B4-BE49-F238E27FC236}">
                    <a16:creationId xmlns:a16="http://schemas.microsoft.com/office/drawing/2014/main" id="{C9C86014-3172-411D-AB4A-0FD541D56584}"/>
                  </a:ext>
                </a:extLst>
              </p:cNvPr>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 name="이등변 삼각형 24">
                <a:extLst>
                  <a:ext uri="{FF2B5EF4-FFF2-40B4-BE49-F238E27FC236}">
                    <a16:creationId xmlns:a16="http://schemas.microsoft.com/office/drawing/2014/main" id="{B041F6AC-D7C8-40F7-880F-4F2AE0B3C5E7}"/>
                  </a:ext>
                </a:extLst>
              </p:cNvPr>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이등변 삼각형 25">
                <a:extLst>
                  <a:ext uri="{FF2B5EF4-FFF2-40B4-BE49-F238E27FC236}">
                    <a16:creationId xmlns:a16="http://schemas.microsoft.com/office/drawing/2014/main" id="{684EC326-4DC3-477C-86D5-16E76A13EC72}"/>
                  </a:ext>
                </a:extLst>
              </p:cNvPr>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이등변 삼각형 26">
                <a:extLst>
                  <a:ext uri="{FF2B5EF4-FFF2-40B4-BE49-F238E27FC236}">
                    <a16:creationId xmlns:a16="http://schemas.microsoft.com/office/drawing/2014/main" id="{878E414D-8819-4ABD-B26F-901A2C461677}"/>
                  </a:ext>
                </a:extLst>
              </p:cNvPr>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 name="자유형 27">
                <a:extLst>
                  <a:ext uri="{FF2B5EF4-FFF2-40B4-BE49-F238E27FC236}">
                    <a16:creationId xmlns:a16="http://schemas.microsoft.com/office/drawing/2014/main" id="{A253BD06-3946-4F60-91D4-F78480BD5855}"/>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31" name="그룹 15">
            <a:extLst>
              <a:ext uri="{FF2B5EF4-FFF2-40B4-BE49-F238E27FC236}">
                <a16:creationId xmlns:a16="http://schemas.microsoft.com/office/drawing/2014/main" id="{30102086-5097-D24C-A2AC-716A483B8894}"/>
              </a:ext>
            </a:extLst>
          </p:cNvPr>
          <p:cNvGrpSpPr/>
          <p:nvPr/>
        </p:nvGrpSpPr>
        <p:grpSpPr>
          <a:xfrm>
            <a:off x="3802433" y="1438127"/>
            <a:ext cx="3583565" cy="1158789"/>
            <a:chOff x="296862" y="155575"/>
            <a:chExt cx="2228850" cy="720725"/>
          </a:xfrm>
        </p:grpSpPr>
        <p:sp>
          <p:nvSpPr>
            <p:cNvPr id="32" name="자유형: 도형 10">
              <a:extLst>
                <a:ext uri="{FF2B5EF4-FFF2-40B4-BE49-F238E27FC236}">
                  <a16:creationId xmlns:a16="http://schemas.microsoft.com/office/drawing/2014/main" id="{D55DB625-4AFF-2143-B454-760D344A9C91}"/>
                </a:ext>
              </a:extLst>
            </p:cNvPr>
            <p:cNvSpPr/>
            <p:nvPr/>
          </p:nvSpPr>
          <p:spPr>
            <a:xfrm>
              <a:off x="338931" y="257944"/>
              <a:ext cx="2162969"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zh-TW" altLang="en-US" sz="4000" b="1" kern="0" dirty="0">
                  <a:solidFill>
                    <a:prstClr val="white"/>
                  </a:solidFill>
                  <a:latin typeface="源石黑體 B" panose="020B0800000000000000" pitchFamily="34" charset="-120"/>
                  <a:ea typeface="源石黑體 B" panose="020B0800000000000000" pitchFamily="34" charset="-120"/>
                </a:rPr>
                <a:t> </a:t>
              </a:r>
              <a:r>
                <a:rPr lang="ko-KR" altLang="en-US" sz="4000" b="1" kern="0" dirty="0">
                  <a:solidFill>
                    <a:prstClr val="white"/>
                  </a:solidFill>
                  <a:latin typeface="源石黑體 B" panose="020B0800000000000000" pitchFamily="34" charset="-120"/>
                  <a:ea typeface="源石黑體 B" panose="020B0800000000000000" pitchFamily="34" charset="-120"/>
                </a:rPr>
                <a:t>謝謝大家！</a:t>
              </a:r>
              <a:endParaRPr lang="en-US" altLang="ko-KR" sz="4000" kern="0" dirty="0">
                <a:solidFill>
                  <a:prstClr val="white"/>
                </a:solidFill>
                <a:latin typeface="源石黑體 B" panose="020B0800000000000000" pitchFamily="34" charset="-120"/>
                <a:ea typeface="源石黑體 B" panose="020B0800000000000000" pitchFamily="34" charset="-120"/>
              </a:endParaRPr>
            </a:p>
          </p:txBody>
        </p:sp>
        <p:grpSp>
          <p:nvGrpSpPr>
            <p:cNvPr id="33" name="그룹 12">
              <a:extLst>
                <a:ext uri="{FF2B5EF4-FFF2-40B4-BE49-F238E27FC236}">
                  <a16:creationId xmlns:a16="http://schemas.microsoft.com/office/drawing/2014/main" id="{B7D4BEFF-76F2-1148-BBA1-3C511A25E6B0}"/>
                </a:ext>
              </a:extLst>
            </p:cNvPr>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37" name="직선 연결선 7">
                <a:extLst>
                  <a:ext uri="{FF2B5EF4-FFF2-40B4-BE49-F238E27FC236}">
                    <a16:creationId xmlns:a16="http://schemas.microsoft.com/office/drawing/2014/main" id="{FFD9D741-A4B7-3C47-AEB5-70245FFAFAE4}"/>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38" name="사각형: 둥근 모서리 5">
                <a:extLst>
                  <a:ext uri="{FF2B5EF4-FFF2-40B4-BE49-F238E27FC236}">
                    <a16:creationId xmlns:a16="http://schemas.microsoft.com/office/drawing/2014/main" id="{1E459288-9D55-BC4B-99B8-D01DD19718BB}"/>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34" name="그룹 6">
              <a:extLst>
                <a:ext uri="{FF2B5EF4-FFF2-40B4-BE49-F238E27FC236}">
                  <a16:creationId xmlns:a16="http://schemas.microsoft.com/office/drawing/2014/main" id="{A7571D79-07F4-6444-A930-DA1C30D61B80}"/>
                </a:ext>
              </a:extLst>
            </p:cNvPr>
            <p:cNvGrpSpPr/>
            <p:nvPr/>
          </p:nvGrpSpPr>
          <p:grpSpPr>
            <a:xfrm>
              <a:off x="2441575" y="155575"/>
              <a:ext cx="84137" cy="720725"/>
              <a:chOff x="3825875" y="155575"/>
              <a:chExt cx="84137" cy="720725"/>
            </a:xfrm>
            <a:effectLst>
              <a:outerShdw dist="38100" dir="2700000" algn="tl" rotWithShape="0">
                <a:prstClr val="black">
                  <a:alpha val="30000"/>
                </a:prstClr>
              </a:outerShdw>
            </a:effectLst>
          </p:grpSpPr>
          <p:cxnSp>
            <p:nvCxnSpPr>
              <p:cNvPr id="35" name="직선 연결선 8">
                <a:extLst>
                  <a:ext uri="{FF2B5EF4-FFF2-40B4-BE49-F238E27FC236}">
                    <a16:creationId xmlns:a16="http://schemas.microsoft.com/office/drawing/2014/main" id="{73E8FC78-FED3-9348-AD09-DC953308CEC2}"/>
                  </a:ext>
                </a:extLst>
              </p:cNvPr>
              <p:cNvCxnSpPr>
                <a:cxnSpLocks/>
              </p:cNvCxnSpPr>
              <p:nvPr/>
            </p:nvCxnSpPr>
            <p:spPr>
              <a:xfrm>
                <a:off x="3867944"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36" name="사각형: 둥근 모서리 9">
                <a:extLst>
                  <a:ext uri="{FF2B5EF4-FFF2-40B4-BE49-F238E27FC236}">
                    <a16:creationId xmlns:a16="http://schemas.microsoft.com/office/drawing/2014/main" id="{A73C8AD6-0652-7E42-894E-05C149A861A6}"/>
                  </a:ext>
                </a:extLst>
              </p:cNvPr>
              <p:cNvSpPr/>
              <p:nvPr/>
            </p:nvSpPr>
            <p:spPr>
              <a:xfrm>
                <a:off x="382587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sp>
        <p:nvSpPr>
          <p:cNvPr id="39" name="직사각형 14">
            <a:extLst>
              <a:ext uri="{FF2B5EF4-FFF2-40B4-BE49-F238E27FC236}">
                <a16:creationId xmlns:a16="http://schemas.microsoft.com/office/drawing/2014/main" id="{F38E6D0A-0AAE-5340-AAF5-1F2E45F789F8}"/>
              </a:ext>
            </a:extLst>
          </p:cNvPr>
          <p:cNvSpPr/>
          <p:nvPr/>
        </p:nvSpPr>
        <p:spPr>
          <a:xfrm>
            <a:off x="2225476" y="2741614"/>
            <a:ext cx="6766832" cy="892552"/>
          </a:xfrm>
          <a:prstGeom prst="rect">
            <a:avLst/>
          </a:prstGeom>
        </p:spPr>
        <p:txBody>
          <a:bodyPr wrap="square">
            <a:spAutoFit/>
          </a:bodyPr>
          <a:lstStyle/>
          <a:p>
            <a:pPr algn="ctr" latinLnBrk="0">
              <a:defRPr/>
            </a:pPr>
            <a:r>
              <a:rPr lang="zh-TW" altLang="en-US" sz="4000" kern="0" dirty="0">
                <a:solidFill>
                  <a:srgbClr val="6B68AC"/>
                </a:solidFill>
                <a:effectLst>
                  <a:outerShdw dist="38100" dir="2700000" algn="tl">
                    <a:srgbClr val="000000">
                      <a:alpha val="30000"/>
                    </a:srgbClr>
                  </a:outerShdw>
                </a:effectLst>
                <a:latin typeface="源石黑體 H" panose="020B0A00000000000000" pitchFamily="34" charset="-120"/>
                <a:ea typeface="源石黑體 H" panose="020B0A00000000000000" pitchFamily="34" charset="-120"/>
              </a:rPr>
              <a:t>學務處課外活動組</a:t>
            </a:r>
            <a:endParaRPr lang="en-US" altLang="zh-TW" sz="4000" kern="0" dirty="0">
              <a:solidFill>
                <a:srgbClr val="6B68AC"/>
              </a:solidFill>
              <a:effectLst>
                <a:outerShdw dist="38100" dir="2700000" algn="tl">
                  <a:srgbClr val="000000">
                    <a:alpha val="30000"/>
                  </a:srgbClr>
                </a:outerShdw>
              </a:effectLst>
              <a:latin typeface="源石黑體 H" panose="020B0A00000000000000" pitchFamily="34" charset="-120"/>
              <a:ea typeface="源石黑體 H" panose="020B0A00000000000000" pitchFamily="34" charset="-120"/>
            </a:endParaRPr>
          </a:p>
          <a:p>
            <a:pPr algn="ctr" latinLnBrk="0">
              <a:defRPr/>
            </a:pPr>
            <a:r>
              <a:rPr lang="en-US" altLang="ko-KR" sz="1200" kern="0" dirty="0">
                <a:solidFill>
                  <a:srgbClr val="6B68AC"/>
                </a:solidFill>
              </a:rPr>
              <a:t>Extracurricular Activities Division</a:t>
            </a:r>
            <a:endParaRPr lang="ko-KR" altLang="en-US" sz="7200" kern="0" dirty="0">
              <a:solidFill>
                <a:srgbClr val="6B68AC"/>
              </a:solidFill>
            </a:endParaRPr>
          </a:p>
        </p:txBody>
      </p:sp>
      <p:pic>
        <p:nvPicPr>
          <p:cNvPr id="3" name="圖片 2">
            <a:extLst>
              <a:ext uri="{FF2B5EF4-FFF2-40B4-BE49-F238E27FC236}">
                <a16:creationId xmlns:a16="http://schemas.microsoft.com/office/drawing/2014/main" id="{5B752773-E896-4E1B-9BFE-77DC470EE3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26" r="34204" b="87231"/>
          <a:stretch/>
        </p:blipFill>
        <p:spPr>
          <a:xfrm>
            <a:off x="4299069" y="720932"/>
            <a:ext cx="2522656" cy="763302"/>
          </a:xfrm>
          <a:prstGeom prst="rect">
            <a:avLst/>
          </a:prstGeom>
        </p:spPr>
      </p:pic>
      <p:pic>
        <p:nvPicPr>
          <p:cNvPr id="26" name="圖片 25">
            <a:extLst>
              <a:ext uri="{FF2B5EF4-FFF2-40B4-BE49-F238E27FC236}">
                <a16:creationId xmlns:a16="http://schemas.microsoft.com/office/drawing/2014/main" id="{56C3DA30-07D4-4EB7-89AD-91A23086B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236" y="3995641"/>
            <a:ext cx="1185005" cy="1185005"/>
          </a:xfrm>
          <a:prstGeom prst="rect">
            <a:avLst/>
          </a:prstGeom>
        </p:spPr>
      </p:pic>
      <p:pic>
        <p:nvPicPr>
          <p:cNvPr id="27" name="圖片 26">
            <a:extLst>
              <a:ext uri="{FF2B5EF4-FFF2-40B4-BE49-F238E27FC236}">
                <a16:creationId xmlns:a16="http://schemas.microsoft.com/office/drawing/2014/main" id="{02645746-2C2A-4094-BB29-695EE9A5B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968" y="3995641"/>
            <a:ext cx="1185004" cy="1185004"/>
          </a:xfrm>
          <a:prstGeom prst="rect">
            <a:avLst/>
          </a:prstGeom>
        </p:spPr>
      </p:pic>
      <p:sp>
        <p:nvSpPr>
          <p:cNvPr id="28" name="矩形: 圓角 27">
            <a:extLst>
              <a:ext uri="{FF2B5EF4-FFF2-40B4-BE49-F238E27FC236}">
                <a16:creationId xmlns:a16="http://schemas.microsoft.com/office/drawing/2014/main" id="{0E2B60E3-0B13-4364-BB44-DEBBF7377C51}"/>
              </a:ext>
            </a:extLst>
          </p:cNvPr>
          <p:cNvSpPr/>
          <p:nvPr/>
        </p:nvSpPr>
        <p:spPr>
          <a:xfrm>
            <a:off x="4354519" y="5254861"/>
            <a:ext cx="1154722" cy="347175"/>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源石黑體 B" panose="020B0800000000000000" pitchFamily="34" charset="-120"/>
                <a:ea typeface="源石黑體 B" panose="020B0800000000000000" pitchFamily="34" charset="-120"/>
              </a:rPr>
              <a:t>博愛校區</a:t>
            </a:r>
          </a:p>
        </p:txBody>
      </p:sp>
      <p:sp>
        <p:nvSpPr>
          <p:cNvPr id="29" name="矩形: 圓角 28">
            <a:extLst>
              <a:ext uri="{FF2B5EF4-FFF2-40B4-BE49-F238E27FC236}">
                <a16:creationId xmlns:a16="http://schemas.microsoft.com/office/drawing/2014/main" id="{2DB01381-D1DA-4E05-A069-CF6872DF285C}"/>
              </a:ext>
            </a:extLst>
          </p:cNvPr>
          <p:cNvSpPr/>
          <p:nvPr/>
        </p:nvSpPr>
        <p:spPr>
          <a:xfrm>
            <a:off x="5887250" y="5254860"/>
            <a:ext cx="1154722" cy="347175"/>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源石黑體 B" panose="020B0800000000000000" pitchFamily="34" charset="-120"/>
                <a:ea typeface="源石黑體 B" panose="020B0800000000000000" pitchFamily="34" charset="-120"/>
              </a:rPr>
              <a:t>天母校區</a:t>
            </a:r>
          </a:p>
        </p:txBody>
      </p:sp>
      <p:sp>
        <p:nvSpPr>
          <p:cNvPr id="30" name="文字方塊 29">
            <a:extLst>
              <a:ext uri="{FF2B5EF4-FFF2-40B4-BE49-F238E27FC236}">
                <a16:creationId xmlns:a16="http://schemas.microsoft.com/office/drawing/2014/main" id="{D079A8BB-3DF4-4B4C-9C43-0052BDB3FB63}"/>
              </a:ext>
            </a:extLst>
          </p:cNvPr>
          <p:cNvSpPr txBox="1"/>
          <p:nvPr/>
        </p:nvSpPr>
        <p:spPr>
          <a:xfrm>
            <a:off x="4111589" y="5722479"/>
            <a:ext cx="1745379" cy="523220"/>
          </a:xfrm>
          <a:prstGeom prst="rect">
            <a:avLst/>
          </a:prstGeom>
          <a:noFill/>
        </p:spPr>
        <p:txBody>
          <a:bodyPr wrap="square" rtlCol="0">
            <a:spAutoFit/>
          </a:bodyPr>
          <a:lstStyle/>
          <a:p>
            <a:pPr algn="ctr"/>
            <a:r>
              <a:rPr lang="en-US" altLang="zh-TW" sz="1400" dirty="0">
                <a:solidFill>
                  <a:srgbClr val="404040"/>
                </a:solidFill>
                <a:latin typeface="源石黑體 M" panose="020B0600000000000000" pitchFamily="34" charset="-120"/>
                <a:ea typeface="源石黑體 M" panose="020B0600000000000000" pitchFamily="34" charset="-120"/>
              </a:rPr>
              <a:t>02-23113040</a:t>
            </a:r>
          </a:p>
          <a:p>
            <a:pPr algn="ctr"/>
            <a:r>
              <a:rPr lang="zh-TW" altLang="en-US" sz="1400" dirty="0">
                <a:solidFill>
                  <a:srgbClr val="404040"/>
                </a:solidFill>
                <a:latin typeface="源石黑體 M" panose="020B0600000000000000" pitchFamily="34" charset="-120"/>
                <a:ea typeface="源石黑體 M" panose="020B0600000000000000" pitchFamily="34" charset="-120"/>
              </a:rPr>
              <a:t>分機 </a:t>
            </a:r>
            <a:r>
              <a:rPr lang="en-US" altLang="zh-TW" sz="1400" dirty="0">
                <a:solidFill>
                  <a:srgbClr val="404040"/>
                </a:solidFill>
                <a:latin typeface="源石黑體 M" panose="020B0600000000000000" pitchFamily="34" charset="-120"/>
                <a:ea typeface="源石黑體 M" panose="020B0600000000000000" pitchFamily="34" charset="-120"/>
              </a:rPr>
              <a:t>1221</a:t>
            </a:r>
            <a:r>
              <a:rPr lang="zh-TW" altLang="en-US" sz="1400" dirty="0">
                <a:solidFill>
                  <a:srgbClr val="404040"/>
                </a:solidFill>
                <a:latin typeface="源石黑體 M" panose="020B0600000000000000" pitchFamily="34" charset="-120"/>
                <a:ea typeface="源石黑體 M" panose="020B0600000000000000" pitchFamily="34" charset="-120"/>
              </a:rPr>
              <a:t>、</a:t>
            </a:r>
            <a:r>
              <a:rPr lang="en-US" altLang="zh-TW" sz="1400" dirty="0">
                <a:solidFill>
                  <a:srgbClr val="404040"/>
                </a:solidFill>
                <a:latin typeface="源石黑體 M" panose="020B0600000000000000" pitchFamily="34" charset="-120"/>
                <a:ea typeface="源石黑體 M" panose="020B0600000000000000" pitchFamily="34" charset="-120"/>
              </a:rPr>
              <a:t>1222</a:t>
            </a:r>
            <a:endParaRPr lang="zh-TW" altLang="en-US" sz="1400" dirty="0">
              <a:solidFill>
                <a:srgbClr val="404040"/>
              </a:solidFill>
              <a:latin typeface="源石黑體 M" panose="020B0600000000000000" pitchFamily="34" charset="-120"/>
              <a:ea typeface="源石黑體 M" panose="020B0600000000000000" pitchFamily="34" charset="-120"/>
            </a:endParaRPr>
          </a:p>
        </p:txBody>
      </p:sp>
      <p:sp>
        <p:nvSpPr>
          <p:cNvPr id="49" name="文字方塊 48">
            <a:extLst>
              <a:ext uri="{FF2B5EF4-FFF2-40B4-BE49-F238E27FC236}">
                <a16:creationId xmlns:a16="http://schemas.microsoft.com/office/drawing/2014/main" id="{85CD189D-F141-49C4-B501-4A3DB232B451}"/>
              </a:ext>
            </a:extLst>
          </p:cNvPr>
          <p:cNvSpPr txBox="1"/>
          <p:nvPr/>
        </p:nvSpPr>
        <p:spPr>
          <a:xfrm>
            <a:off x="5729821" y="5722479"/>
            <a:ext cx="1439298" cy="523220"/>
          </a:xfrm>
          <a:prstGeom prst="rect">
            <a:avLst/>
          </a:prstGeom>
          <a:noFill/>
        </p:spPr>
        <p:txBody>
          <a:bodyPr wrap="square" rtlCol="0">
            <a:spAutoFit/>
          </a:bodyPr>
          <a:lstStyle/>
          <a:p>
            <a:pPr algn="ctr"/>
            <a:r>
              <a:rPr lang="en-US" altLang="zh-TW" sz="1400" dirty="0">
                <a:solidFill>
                  <a:srgbClr val="404040"/>
                </a:solidFill>
                <a:latin typeface="源石黑體 M" panose="020B0600000000000000" pitchFamily="34" charset="-120"/>
                <a:ea typeface="源石黑體 M" panose="020B0600000000000000" pitchFamily="34" charset="-120"/>
              </a:rPr>
              <a:t>02-28718288</a:t>
            </a:r>
          </a:p>
          <a:p>
            <a:pPr algn="ctr"/>
            <a:r>
              <a:rPr lang="zh-TW" altLang="en-US" sz="1400" dirty="0">
                <a:solidFill>
                  <a:srgbClr val="404040"/>
                </a:solidFill>
                <a:latin typeface="源石黑體 M" panose="020B0600000000000000" pitchFamily="34" charset="-120"/>
                <a:ea typeface="源石黑體 M" panose="020B0600000000000000" pitchFamily="34" charset="-120"/>
              </a:rPr>
              <a:t>分機 </a:t>
            </a:r>
            <a:r>
              <a:rPr lang="en-US" altLang="zh-TW" sz="1400" dirty="0">
                <a:solidFill>
                  <a:srgbClr val="404040"/>
                </a:solidFill>
                <a:latin typeface="源石黑體 M" panose="020B0600000000000000" pitchFamily="34" charset="-120"/>
                <a:ea typeface="源石黑體 M" panose="020B0600000000000000" pitchFamily="34" charset="-120"/>
              </a:rPr>
              <a:t>7922</a:t>
            </a:r>
            <a:endParaRPr lang="zh-TW" altLang="en-US" sz="1400" dirty="0">
              <a:solidFill>
                <a:srgbClr val="404040"/>
              </a:solidFill>
              <a:latin typeface="源石黑體 M" panose="020B0600000000000000" pitchFamily="34" charset="-120"/>
              <a:ea typeface="源石黑體 M" panose="020B0600000000000000" pitchFamily="34" charset="-120"/>
            </a:endParaRPr>
          </a:p>
        </p:txBody>
      </p:sp>
    </p:spTree>
    <p:extLst>
      <p:ext uri="{BB962C8B-B14F-4D97-AF65-F5344CB8AC3E}">
        <p14:creationId xmlns:p14="http://schemas.microsoft.com/office/powerpoint/2010/main" val="17336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C5BF"/>
        </a:solidFill>
        <a:effectLst/>
      </p:bgPr>
    </p:bg>
    <p:spTree>
      <p:nvGrpSpPr>
        <p:cNvPr id="1" name=""/>
        <p:cNvGrpSpPr/>
        <p:nvPr/>
      </p:nvGrpSpPr>
      <p:grpSpPr>
        <a:xfrm>
          <a:off x="0" y="0"/>
          <a:ext cx="0" cy="0"/>
          <a:chOff x="0" y="0"/>
          <a:chExt cx="0" cy="0"/>
        </a:xfrm>
      </p:grpSpPr>
      <p:sp>
        <p:nvSpPr>
          <p:cNvPr id="12" name="직사각형 11"/>
          <p:cNvSpPr/>
          <p:nvPr/>
        </p:nvSpPr>
        <p:spPr>
          <a:xfrm>
            <a:off x="0" y="-3176"/>
            <a:ext cx="11976100" cy="6607175"/>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2" name="그룹 31"/>
          <p:cNvGrpSpPr/>
          <p:nvPr/>
        </p:nvGrpSpPr>
        <p:grpSpPr>
          <a:xfrm>
            <a:off x="9550015" y="-441001"/>
            <a:ext cx="2699674" cy="1774850"/>
            <a:chOff x="10516726" y="-224473"/>
            <a:chExt cx="1465724" cy="963613"/>
          </a:xfrm>
        </p:grpSpPr>
        <p:grpSp>
          <p:nvGrpSpPr>
            <p:cNvPr id="22" name="그룹 21"/>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18" name="이등변 삼각형 17"/>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이등변 삼각형 18"/>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이등변 삼각형 19"/>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이등변 삼각형 20"/>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자유형 16"/>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23" name="그룹 22"/>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24" name="이등변 삼각형 23"/>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5" name="이등변 삼각형 24"/>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이등변 삼각형 25"/>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7" name="이등변 삼각형 26"/>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8" name="자유형 27"/>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37" name="그룹 15">
            <a:extLst>
              <a:ext uri="{FF2B5EF4-FFF2-40B4-BE49-F238E27FC236}">
                <a16:creationId xmlns:a16="http://schemas.microsoft.com/office/drawing/2014/main" id="{7A7A8A01-4C22-41AF-A3C2-C025B9A13118}"/>
              </a:ext>
            </a:extLst>
          </p:cNvPr>
          <p:cNvGrpSpPr/>
          <p:nvPr/>
        </p:nvGrpSpPr>
        <p:grpSpPr>
          <a:xfrm>
            <a:off x="592690" y="282523"/>
            <a:ext cx="2294784" cy="742046"/>
            <a:chOff x="296862" y="155575"/>
            <a:chExt cx="2228850" cy="720725"/>
          </a:xfrm>
        </p:grpSpPr>
        <p:sp>
          <p:nvSpPr>
            <p:cNvPr id="38" name="자유형: 도형 10">
              <a:extLst>
                <a:ext uri="{FF2B5EF4-FFF2-40B4-BE49-F238E27FC236}">
                  <a16:creationId xmlns:a16="http://schemas.microsoft.com/office/drawing/2014/main" id="{A7E8FB73-77A1-4023-B591-DF587690587D}"/>
                </a:ext>
              </a:extLst>
            </p:cNvPr>
            <p:cNvSpPr/>
            <p:nvPr/>
          </p:nvSpPr>
          <p:spPr>
            <a:xfrm>
              <a:off x="338931" y="257944"/>
              <a:ext cx="2162969"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zh-TW" altLang="en-US" sz="2000" b="1" kern="0" dirty="0">
                  <a:solidFill>
                    <a:prstClr val="white"/>
                  </a:solidFill>
                  <a:latin typeface="源石黑體 B" panose="020B0800000000000000" pitchFamily="34" charset="-120"/>
                  <a:ea typeface="源石黑體 B" panose="020B0800000000000000" pitchFamily="34" charset="-120"/>
                </a:rPr>
                <a:t>課外組基本簡介</a:t>
              </a:r>
              <a:endParaRPr lang="en-US" altLang="ko-KR" sz="2000" kern="0" dirty="0">
                <a:solidFill>
                  <a:prstClr val="white"/>
                </a:solidFill>
                <a:latin typeface="源石黑體 B" panose="020B0800000000000000" pitchFamily="34" charset="-120"/>
                <a:ea typeface="源石黑體 B" panose="020B0800000000000000" pitchFamily="34" charset="-120"/>
              </a:endParaRPr>
            </a:p>
          </p:txBody>
        </p:sp>
        <p:grpSp>
          <p:nvGrpSpPr>
            <p:cNvPr id="39" name="그룹 12">
              <a:extLst>
                <a:ext uri="{FF2B5EF4-FFF2-40B4-BE49-F238E27FC236}">
                  <a16:creationId xmlns:a16="http://schemas.microsoft.com/office/drawing/2014/main" id="{B3A99C94-90BD-42CA-8375-BC4E690DFAE1}"/>
                </a:ext>
              </a:extLst>
            </p:cNvPr>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43" name="직선 연결선 7">
                <a:extLst>
                  <a:ext uri="{FF2B5EF4-FFF2-40B4-BE49-F238E27FC236}">
                    <a16:creationId xmlns:a16="http://schemas.microsoft.com/office/drawing/2014/main" id="{64FF051F-AD20-4352-9B64-70A9DCC25A1C}"/>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4" name="사각형: 둥근 모서리 5">
                <a:extLst>
                  <a:ext uri="{FF2B5EF4-FFF2-40B4-BE49-F238E27FC236}">
                    <a16:creationId xmlns:a16="http://schemas.microsoft.com/office/drawing/2014/main" id="{748C27C8-5041-433A-A3CB-C2175217F719}"/>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40" name="그룹 6">
              <a:extLst>
                <a:ext uri="{FF2B5EF4-FFF2-40B4-BE49-F238E27FC236}">
                  <a16:creationId xmlns:a16="http://schemas.microsoft.com/office/drawing/2014/main" id="{AB905FA6-1EA6-4CA2-AC71-93E49E2CFA52}"/>
                </a:ext>
              </a:extLst>
            </p:cNvPr>
            <p:cNvGrpSpPr/>
            <p:nvPr/>
          </p:nvGrpSpPr>
          <p:grpSpPr>
            <a:xfrm>
              <a:off x="2441575" y="155575"/>
              <a:ext cx="84137" cy="720725"/>
              <a:chOff x="3825875" y="155575"/>
              <a:chExt cx="84137" cy="720725"/>
            </a:xfrm>
            <a:effectLst>
              <a:outerShdw dist="38100" dir="2700000" algn="tl" rotWithShape="0">
                <a:prstClr val="black">
                  <a:alpha val="30000"/>
                </a:prstClr>
              </a:outerShdw>
            </a:effectLst>
          </p:grpSpPr>
          <p:cxnSp>
            <p:nvCxnSpPr>
              <p:cNvPr id="41" name="직선 연결선 8">
                <a:extLst>
                  <a:ext uri="{FF2B5EF4-FFF2-40B4-BE49-F238E27FC236}">
                    <a16:creationId xmlns:a16="http://schemas.microsoft.com/office/drawing/2014/main" id="{3ABAF258-0EAC-4152-A1B2-90A265A309D8}"/>
                  </a:ext>
                </a:extLst>
              </p:cNvPr>
              <p:cNvCxnSpPr>
                <a:cxnSpLocks/>
              </p:cNvCxnSpPr>
              <p:nvPr/>
            </p:nvCxnSpPr>
            <p:spPr>
              <a:xfrm>
                <a:off x="3867944"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2" name="사각형: 둥근 모서리 9">
                <a:extLst>
                  <a:ext uri="{FF2B5EF4-FFF2-40B4-BE49-F238E27FC236}">
                    <a16:creationId xmlns:a16="http://schemas.microsoft.com/office/drawing/2014/main" id="{FE6C45B6-559E-41A0-A0C0-E2F885BFAF89}"/>
                  </a:ext>
                </a:extLst>
              </p:cNvPr>
              <p:cNvSpPr/>
              <p:nvPr/>
            </p:nvSpPr>
            <p:spPr>
              <a:xfrm>
                <a:off x="382587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sp>
        <p:nvSpPr>
          <p:cNvPr id="4" name="矩形: 圓角 3">
            <a:extLst>
              <a:ext uri="{FF2B5EF4-FFF2-40B4-BE49-F238E27FC236}">
                <a16:creationId xmlns:a16="http://schemas.microsoft.com/office/drawing/2014/main" id="{67E3A401-3EDB-4A7B-9AA8-29B0512D0636}"/>
              </a:ext>
            </a:extLst>
          </p:cNvPr>
          <p:cNvSpPr/>
          <p:nvPr/>
        </p:nvSpPr>
        <p:spPr>
          <a:xfrm>
            <a:off x="2257124" y="1499606"/>
            <a:ext cx="1417740"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博愛校區</a:t>
            </a:r>
          </a:p>
        </p:txBody>
      </p:sp>
      <p:sp>
        <p:nvSpPr>
          <p:cNvPr id="5" name="文字方塊 4">
            <a:extLst>
              <a:ext uri="{FF2B5EF4-FFF2-40B4-BE49-F238E27FC236}">
                <a16:creationId xmlns:a16="http://schemas.microsoft.com/office/drawing/2014/main" id="{DDA42626-3522-4E5B-8F4D-78E9C1588FC5}"/>
              </a:ext>
            </a:extLst>
          </p:cNvPr>
          <p:cNvSpPr txBox="1"/>
          <p:nvPr/>
        </p:nvSpPr>
        <p:spPr>
          <a:xfrm>
            <a:off x="1787340" y="2286505"/>
            <a:ext cx="2357308" cy="338554"/>
          </a:xfrm>
          <a:prstGeom prst="rect">
            <a:avLst/>
          </a:prstGeom>
          <a:noFill/>
        </p:spPr>
        <p:txBody>
          <a:bodyPr wrap="square" rtlCol="0">
            <a:spAutoFit/>
          </a:bodyPr>
          <a:lstStyle/>
          <a:p>
            <a:pPr algn="ctr"/>
            <a:r>
              <a:rPr lang="zh-TW" altLang="en-US" sz="1600" dirty="0">
                <a:solidFill>
                  <a:srgbClr val="404040"/>
                </a:solidFill>
                <a:latin typeface="源石黑體 M" panose="020B0600000000000000" pitchFamily="34" charset="-120"/>
                <a:ea typeface="源石黑體 M" panose="020B0600000000000000" pitchFamily="34" charset="-120"/>
              </a:rPr>
              <a:t>學務處課外組</a:t>
            </a:r>
            <a:endParaRPr lang="en-US" altLang="zh-TW" sz="1600" dirty="0">
              <a:solidFill>
                <a:srgbClr val="404040"/>
              </a:solidFill>
              <a:latin typeface="源石黑體 M" panose="020B0600000000000000" pitchFamily="34" charset="-120"/>
              <a:ea typeface="源石黑體 M" panose="020B0600000000000000" pitchFamily="34" charset="-120"/>
            </a:endParaRPr>
          </a:p>
        </p:txBody>
      </p:sp>
      <p:sp>
        <p:nvSpPr>
          <p:cNvPr id="29" name="矩形: 圓角 28">
            <a:extLst>
              <a:ext uri="{FF2B5EF4-FFF2-40B4-BE49-F238E27FC236}">
                <a16:creationId xmlns:a16="http://schemas.microsoft.com/office/drawing/2014/main" id="{E5252B48-5F56-429C-B8DC-1C6B513CBB91}"/>
              </a:ext>
            </a:extLst>
          </p:cNvPr>
          <p:cNvSpPr/>
          <p:nvPr/>
        </p:nvSpPr>
        <p:spPr>
          <a:xfrm>
            <a:off x="4627364" y="1499494"/>
            <a:ext cx="1417740"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天母校區</a:t>
            </a:r>
          </a:p>
        </p:txBody>
      </p:sp>
      <p:sp>
        <p:nvSpPr>
          <p:cNvPr id="30" name="文字方塊 29">
            <a:extLst>
              <a:ext uri="{FF2B5EF4-FFF2-40B4-BE49-F238E27FC236}">
                <a16:creationId xmlns:a16="http://schemas.microsoft.com/office/drawing/2014/main" id="{2EAADD39-284C-4566-8B4D-3BEE11BA2BA0}"/>
              </a:ext>
            </a:extLst>
          </p:cNvPr>
          <p:cNvSpPr txBox="1"/>
          <p:nvPr/>
        </p:nvSpPr>
        <p:spPr>
          <a:xfrm>
            <a:off x="4144647" y="2279421"/>
            <a:ext cx="2383172" cy="338554"/>
          </a:xfrm>
          <a:prstGeom prst="rect">
            <a:avLst/>
          </a:prstGeom>
          <a:noFill/>
        </p:spPr>
        <p:txBody>
          <a:bodyPr wrap="square" rtlCol="0">
            <a:spAutoFit/>
          </a:bodyPr>
          <a:lstStyle/>
          <a:p>
            <a:pPr algn="ctr"/>
            <a:r>
              <a:rPr lang="zh-TW" altLang="en-US" sz="1600" dirty="0">
                <a:solidFill>
                  <a:srgbClr val="404040"/>
                </a:solidFill>
                <a:latin typeface="源石黑體 M" panose="020B0600000000000000" pitchFamily="34" charset="-120"/>
                <a:ea typeface="源石黑體 M" panose="020B0600000000000000" pitchFamily="34" charset="-120"/>
              </a:rPr>
              <a:t>分區學務組</a:t>
            </a:r>
            <a:endParaRPr lang="en-US" altLang="zh-TW" sz="1600" dirty="0">
              <a:solidFill>
                <a:srgbClr val="404040"/>
              </a:solidFill>
              <a:latin typeface="源石黑體 M" panose="020B0600000000000000" pitchFamily="34" charset="-120"/>
              <a:ea typeface="源石黑體 M" panose="020B0600000000000000" pitchFamily="34" charset="-120"/>
            </a:endParaRPr>
          </a:p>
        </p:txBody>
      </p:sp>
      <p:cxnSp>
        <p:nvCxnSpPr>
          <p:cNvPr id="7" name="直線接點 6">
            <a:extLst>
              <a:ext uri="{FF2B5EF4-FFF2-40B4-BE49-F238E27FC236}">
                <a16:creationId xmlns:a16="http://schemas.microsoft.com/office/drawing/2014/main" id="{2E43DFF7-DCB9-4EF6-AD90-6EEE6CF8EB13}"/>
              </a:ext>
            </a:extLst>
          </p:cNvPr>
          <p:cNvCxnSpPr>
            <a:cxnSpLocks/>
          </p:cNvCxnSpPr>
          <p:nvPr/>
        </p:nvCxnSpPr>
        <p:spPr>
          <a:xfrm>
            <a:off x="4144648" y="1712620"/>
            <a:ext cx="0" cy="4453225"/>
          </a:xfrm>
          <a:prstGeom prst="line">
            <a:avLst/>
          </a:prstGeom>
          <a:ln w="19050">
            <a:solidFill>
              <a:srgbClr val="8182BB"/>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CD42E06F-5C11-4284-9CEA-8A550FAAD4B2}"/>
              </a:ext>
            </a:extLst>
          </p:cNvPr>
          <p:cNvCxnSpPr>
            <a:cxnSpLocks/>
          </p:cNvCxnSpPr>
          <p:nvPr/>
        </p:nvCxnSpPr>
        <p:spPr>
          <a:xfrm flipH="1">
            <a:off x="1787342" y="2888677"/>
            <a:ext cx="4740479" cy="0"/>
          </a:xfrm>
          <a:prstGeom prst="line">
            <a:avLst/>
          </a:prstGeom>
          <a:ln w="19050">
            <a:solidFill>
              <a:srgbClr val="8182BB"/>
            </a:solidFill>
            <a:prstDash val="dash"/>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7A6308BA-FB25-4821-8628-B52158AC44D9}"/>
              </a:ext>
            </a:extLst>
          </p:cNvPr>
          <p:cNvSpPr txBox="1"/>
          <p:nvPr/>
        </p:nvSpPr>
        <p:spPr>
          <a:xfrm>
            <a:off x="1787340" y="3182242"/>
            <a:ext cx="2357307" cy="338554"/>
          </a:xfrm>
          <a:prstGeom prst="rect">
            <a:avLst/>
          </a:prstGeom>
          <a:noFill/>
        </p:spPr>
        <p:txBody>
          <a:bodyPr wrap="square" rtlCol="0">
            <a:spAutoFit/>
          </a:bodyPr>
          <a:lstStyle/>
          <a:p>
            <a:pPr algn="ctr"/>
            <a:r>
              <a:rPr lang="zh-TW" altLang="en-US" sz="1600" dirty="0">
                <a:solidFill>
                  <a:srgbClr val="404040"/>
                </a:solidFill>
                <a:latin typeface="源石黑體 M" panose="020B0600000000000000" pitchFamily="34" charset="-120"/>
                <a:ea typeface="源石黑體 M" panose="020B0600000000000000" pitchFamily="34" charset="-120"/>
              </a:rPr>
              <a:t>行政大樓 </a:t>
            </a:r>
            <a:r>
              <a:rPr lang="en-US" altLang="zh-TW" sz="1600" dirty="0">
                <a:solidFill>
                  <a:srgbClr val="404040"/>
                </a:solidFill>
                <a:latin typeface="源石黑體 M" panose="020B0600000000000000" pitchFamily="34" charset="-120"/>
                <a:ea typeface="源石黑體 M" panose="020B0600000000000000" pitchFamily="34" charset="-120"/>
              </a:rPr>
              <a:t>1F</a:t>
            </a:r>
            <a:endParaRPr lang="zh-TW" altLang="en-US" sz="1600" dirty="0">
              <a:solidFill>
                <a:srgbClr val="404040"/>
              </a:solidFill>
              <a:latin typeface="源石黑體 M" panose="020B0600000000000000" pitchFamily="34" charset="-120"/>
              <a:ea typeface="源石黑體 M" panose="020B0600000000000000" pitchFamily="34" charset="-120"/>
            </a:endParaRPr>
          </a:p>
        </p:txBody>
      </p:sp>
      <p:sp>
        <p:nvSpPr>
          <p:cNvPr id="46" name="文字方塊 45">
            <a:extLst>
              <a:ext uri="{FF2B5EF4-FFF2-40B4-BE49-F238E27FC236}">
                <a16:creationId xmlns:a16="http://schemas.microsoft.com/office/drawing/2014/main" id="{BD5E6912-E011-4157-B2F4-D488362B00B9}"/>
              </a:ext>
            </a:extLst>
          </p:cNvPr>
          <p:cNvSpPr txBox="1"/>
          <p:nvPr/>
        </p:nvSpPr>
        <p:spPr>
          <a:xfrm>
            <a:off x="4144649" y="3182242"/>
            <a:ext cx="2383170" cy="338554"/>
          </a:xfrm>
          <a:prstGeom prst="rect">
            <a:avLst/>
          </a:prstGeom>
          <a:noFill/>
        </p:spPr>
        <p:txBody>
          <a:bodyPr wrap="square" rtlCol="0">
            <a:spAutoFit/>
          </a:bodyPr>
          <a:lstStyle/>
          <a:p>
            <a:pPr algn="ctr"/>
            <a:r>
              <a:rPr lang="zh-TW" altLang="en-US" sz="1600" dirty="0">
                <a:solidFill>
                  <a:srgbClr val="404040"/>
                </a:solidFill>
                <a:latin typeface="源石黑體 M" panose="020B0600000000000000" pitchFamily="34" charset="-120"/>
                <a:ea typeface="源石黑體 M" panose="020B0600000000000000" pitchFamily="34" charset="-120"/>
              </a:rPr>
              <a:t>行政大樓 </a:t>
            </a:r>
            <a:r>
              <a:rPr lang="en-US" altLang="zh-TW" sz="1600" dirty="0">
                <a:solidFill>
                  <a:srgbClr val="404040"/>
                </a:solidFill>
                <a:latin typeface="源石黑體 M" panose="020B0600000000000000" pitchFamily="34" charset="-120"/>
                <a:ea typeface="源石黑體 M" panose="020B0600000000000000" pitchFamily="34" charset="-120"/>
              </a:rPr>
              <a:t>2F</a:t>
            </a:r>
            <a:endParaRPr lang="zh-TW" altLang="en-US" sz="1600" dirty="0">
              <a:solidFill>
                <a:srgbClr val="404040"/>
              </a:solidFill>
              <a:latin typeface="源石黑體 M" panose="020B0600000000000000" pitchFamily="34" charset="-120"/>
              <a:ea typeface="源石黑體 M" panose="020B0600000000000000" pitchFamily="34" charset="-120"/>
            </a:endParaRPr>
          </a:p>
        </p:txBody>
      </p:sp>
      <p:cxnSp>
        <p:nvCxnSpPr>
          <p:cNvPr id="48" name="直線接點 47">
            <a:extLst>
              <a:ext uri="{FF2B5EF4-FFF2-40B4-BE49-F238E27FC236}">
                <a16:creationId xmlns:a16="http://schemas.microsoft.com/office/drawing/2014/main" id="{ECA953EB-966C-42B2-9E2E-413470C11804}"/>
              </a:ext>
            </a:extLst>
          </p:cNvPr>
          <p:cNvCxnSpPr>
            <a:cxnSpLocks/>
          </p:cNvCxnSpPr>
          <p:nvPr/>
        </p:nvCxnSpPr>
        <p:spPr>
          <a:xfrm flipH="1">
            <a:off x="1787342" y="3829642"/>
            <a:ext cx="4740479" cy="0"/>
          </a:xfrm>
          <a:prstGeom prst="line">
            <a:avLst/>
          </a:prstGeom>
          <a:ln w="19050">
            <a:solidFill>
              <a:srgbClr val="8182BB"/>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06E5F5A1-0E4E-45D7-A165-3BE21C82E0E4}"/>
              </a:ext>
            </a:extLst>
          </p:cNvPr>
          <p:cNvCxnSpPr>
            <a:cxnSpLocks/>
          </p:cNvCxnSpPr>
          <p:nvPr/>
        </p:nvCxnSpPr>
        <p:spPr>
          <a:xfrm flipH="1">
            <a:off x="1787342" y="4770608"/>
            <a:ext cx="4740479" cy="0"/>
          </a:xfrm>
          <a:prstGeom prst="line">
            <a:avLst/>
          </a:prstGeom>
          <a:ln w="19050">
            <a:solidFill>
              <a:srgbClr val="8182BB"/>
            </a:solidFill>
            <a:prstDash val="dash"/>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35CCD9D2-9775-4DF2-AC3F-0618437048B4}"/>
              </a:ext>
            </a:extLst>
          </p:cNvPr>
          <p:cNvSpPr txBox="1"/>
          <p:nvPr/>
        </p:nvSpPr>
        <p:spPr>
          <a:xfrm>
            <a:off x="1787341" y="4007729"/>
            <a:ext cx="2357305" cy="584775"/>
          </a:xfrm>
          <a:prstGeom prst="rect">
            <a:avLst/>
          </a:prstGeom>
          <a:noFill/>
        </p:spPr>
        <p:txBody>
          <a:bodyPr wrap="square" rtlCol="0">
            <a:spAutoFit/>
          </a:bodyPr>
          <a:lstStyle/>
          <a:p>
            <a:pPr algn="ctr"/>
            <a:r>
              <a:rPr lang="en-US" altLang="zh-TW" sz="1600" dirty="0">
                <a:solidFill>
                  <a:srgbClr val="404040"/>
                </a:solidFill>
                <a:latin typeface="源石黑體 M" panose="020B0600000000000000" pitchFamily="34" charset="-120"/>
                <a:ea typeface="源石黑體 M" panose="020B0600000000000000" pitchFamily="34" charset="-120"/>
              </a:rPr>
              <a:t>02-23113040</a:t>
            </a:r>
          </a:p>
          <a:p>
            <a:pPr algn="ctr"/>
            <a:r>
              <a:rPr lang="zh-TW" altLang="en-US" sz="1600" dirty="0">
                <a:solidFill>
                  <a:srgbClr val="404040"/>
                </a:solidFill>
                <a:latin typeface="源石黑體 M" panose="020B0600000000000000" pitchFamily="34" charset="-120"/>
                <a:ea typeface="源石黑體 M" panose="020B0600000000000000" pitchFamily="34" charset="-120"/>
              </a:rPr>
              <a:t>分機 </a:t>
            </a:r>
            <a:r>
              <a:rPr lang="en-US" altLang="zh-TW" sz="1600" dirty="0">
                <a:solidFill>
                  <a:srgbClr val="404040"/>
                </a:solidFill>
                <a:latin typeface="源石黑體 M" panose="020B0600000000000000" pitchFamily="34" charset="-120"/>
                <a:ea typeface="源石黑體 M" panose="020B0600000000000000" pitchFamily="34" charset="-120"/>
              </a:rPr>
              <a:t>1221</a:t>
            </a:r>
            <a:r>
              <a:rPr lang="zh-TW" altLang="en-US" sz="1600" dirty="0">
                <a:solidFill>
                  <a:srgbClr val="404040"/>
                </a:solidFill>
                <a:latin typeface="源石黑體 M" panose="020B0600000000000000" pitchFamily="34" charset="-120"/>
                <a:ea typeface="源石黑體 M" panose="020B0600000000000000" pitchFamily="34" charset="-120"/>
              </a:rPr>
              <a:t>、</a:t>
            </a:r>
            <a:r>
              <a:rPr lang="en-US" altLang="zh-TW" sz="1600" dirty="0">
                <a:solidFill>
                  <a:srgbClr val="404040"/>
                </a:solidFill>
                <a:latin typeface="源石黑體 M" panose="020B0600000000000000" pitchFamily="34" charset="-120"/>
                <a:ea typeface="源石黑體 M" panose="020B0600000000000000" pitchFamily="34" charset="-120"/>
              </a:rPr>
              <a:t>1222</a:t>
            </a:r>
            <a:endParaRPr lang="zh-TW" altLang="en-US" sz="1600" dirty="0">
              <a:solidFill>
                <a:srgbClr val="404040"/>
              </a:solidFill>
              <a:latin typeface="源石黑體 M" panose="020B0600000000000000" pitchFamily="34" charset="-120"/>
              <a:ea typeface="源石黑體 M" panose="020B0600000000000000" pitchFamily="34" charset="-120"/>
            </a:endParaRPr>
          </a:p>
        </p:txBody>
      </p:sp>
      <p:sp>
        <p:nvSpPr>
          <p:cNvPr id="51" name="文字方塊 50">
            <a:extLst>
              <a:ext uri="{FF2B5EF4-FFF2-40B4-BE49-F238E27FC236}">
                <a16:creationId xmlns:a16="http://schemas.microsoft.com/office/drawing/2014/main" id="{1546EF7E-8FF4-450D-9357-40A4FB76A1AB}"/>
              </a:ext>
            </a:extLst>
          </p:cNvPr>
          <p:cNvSpPr txBox="1"/>
          <p:nvPr/>
        </p:nvSpPr>
        <p:spPr>
          <a:xfrm>
            <a:off x="4139056" y="4007729"/>
            <a:ext cx="2388763" cy="584775"/>
          </a:xfrm>
          <a:prstGeom prst="rect">
            <a:avLst/>
          </a:prstGeom>
          <a:noFill/>
        </p:spPr>
        <p:txBody>
          <a:bodyPr wrap="square" rtlCol="0">
            <a:spAutoFit/>
          </a:bodyPr>
          <a:lstStyle/>
          <a:p>
            <a:pPr algn="ctr"/>
            <a:r>
              <a:rPr lang="en-US" altLang="zh-TW" sz="1600" dirty="0">
                <a:solidFill>
                  <a:srgbClr val="404040"/>
                </a:solidFill>
                <a:latin typeface="源石黑體 M" panose="020B0600000000000000" pitchFamily="34" charset="-120"/>
                <a:ea typeface="源石黑體 M" panose="020B0600000000000000" pitchFamily="34" charset="-120"/>
              </a:rPr>
              <a:t>02-28718288</a:t>
            </a:r>
          </a:p>
          <a:p>
            <a:pPr algn="ctr"/>
            <a:r>
              <a:rPr lang="zh-TW" altLang="en-US" sz="1600" dirty="0">
                <a:solidFill>
                  <a:srgbClr val="404040"/>
                </a:solidFill>
                <a:latin typeface="源石黑體 M" panose="020B0600000000000000" pitchFamily="34" charset="-120"/>
                <a:ea typeface="源石黑體 M" panose="020B0600000000000000" pitchFamily="34" charset="-120"/>
              </a:rPr>
              <a:t>分機 </a:t>
            </a:r>
            <a:r>
              <a:rPr lang="en-US" altLang="zh-TW" sz="1600" dirty="0">
                <a:solidFill>
                  <a:srgbClr val="404040"/>
                </a:solidFill>
                <a:latin typeface="源石黑體 M" panose="020B0600000000000000" pitchFamily="34" charset="-120"/>
                <a:ea typeface="源石黑體 M" panose="020B0600000000000000" pitchFamily="34" charset="-120"/>
              </a:rPr>
              <a:t>7922</a:t>
            </a:r>
            <a:endParaRPr lang="zh-TW" altLang="en-US" sz="1600" dirty="0">
              <a:solidFill>
                <a:srgbClr val="404040"/>
              </a:solidFill>
              <a:latin typeface="源石黑體 M" panose="020B0600000000000000" pitchFamily="34" charset="-120"/>
              <a:ea typeface="源石黑體 M" panose="020B0600000000000000" pitchFamily="34" charset="-120"/>
            </a:endParaRPr>
          </a:p>
        </p:txBody>
      </p:sp>
      <p:sp>
        <p:nvSpPr>
          <p:cNvPr id="55" name="文字方塊 54">
            <a:extLst>
              <a:ext uri="{FF2B5EF4-FFF2-40B4-BE49-F238E27FC236}">
                <a16:creationId xmlns:a16="http://schemas.microsoft.com/office/drawing/2014/main" id="{3B362C1C-BA50-4C1E-B207-8B7C24520115}"/>
              </a:ext>
            </a:extLst>
          </p:cNvPr>
          <p:cNvSpPr txBox="1"/>
          <p:nvPr/>
        </p:nvSpPr>
        <p:spPr>
          <a:xfrm>
            <a:off x="570589" y="2286505"/>
            <a:ext cx="1007030" cy="338554"/>
          </a:xfrm>
          <a:prstGeom prst="rect">
            <a:avLst/>
          </a:prstGeom>
          <a:noFill/>
        </p:spPr>
        <p:txBody>
          <a:bodyPr wrap="square" rtlCol="0">
            <a:spAutoFit/>
          </a:bodyPr>
          <a:lstStyle/>
          <a:p>
            <a:pPr algn="ctr"/>
            <a:r>
              <a:rPr lang="zh-TW" altLang="en-US" sz="1600" dirty="0">
                <a:solidFill>
                  <a:srgbClr val="2E75B6"/>
                </a:solidFill>
                <a:latin typeface="源石黑體 M" panose="020B0600000000000000" pitchFamily="34" charset="-120"/>
                <a:ea typeface="源石黑體 M" panose="020B0600000000000000" pitchFamily="34" charset="-120"/>
              </a:rPr>
              <a:t>名稱</a:t>
            </a:r>
            <a:endParaRPr lang="en-US" altLang="zh-TW" sz="1600" dirty="0">
              <a:solidFill>
                <a:srgbClr val="2E75B6"/>
              </a:solidFill>
              <a:latin typeface="源石黑體 M" panose="020B0600000000000000" pitchFamily="34" charset="-120"/>
              <a:ea typeface="源石黑體 M" panose="020B0600000000000000" pitchFamily="34" charset="-120"/>
            </a:endParaRPr>
          </a:p>
        </p:txBody>
      </p:sp>
      <p:sp>
        <p:nvSpPr>
          <p:cNvPr id="56" name="文字方塊 55">
            <a:extLst>
              <a:ext uri="{FF2B5EF4-FFF2-40B4-BE49-F238E27FC236}">
                <a16:creationId xmlns:a16="http://schemas.microsoft.com/office/drawing/2014/main" id="{23E643C6-A4E2-442B-A7FA-C2147892A779}"/>
              </a:ext>
            </a:extLst>
          </p:cNvPr>
          <p:cNvSpPr txBox="1"/>
          <p:nvPr/>
        </p:nvSpPr>
        <p:spPr>
          <a:xfrm>
            <a:off x="570591" y="3188773"/>
            <a:ext cx="1007030" cy="338554"/>
          </a:xfrm>
          <a:prstGeom prst="rect">
            <a:avLst/>
          </a:prstGeom>
          <a:noFill/>
        </p:spPr>
        <p:txBody>
          <a:bodyPr wrap="square" rtlCol="0">
            <a:spAutoFit/>
          </a:bodyPr>
          <a:lstStyle/>
          <a:p>
            <a:pPr algn="ctr"/>
            <a:r>
              <a:rPr lang="zh-TW" altLang="en-US" sz="1600" dirty="0">
                <a:solidFill>
                  <a:srgbClr val="2E75B6"/>
                </a:solidFill>
                <a:latin typeface="源石黑體 M" panose="020B0600000000000000" pitchFamily="34" charset="-120"/>
                <a:ea typeface="源石黑體 M" panose="020B0600000000000000" pitchFamily="34" charset="-120"/>
              </a:rPr>
              <a:t>地點</a:t>
            </a:r>
            <a:endParaRPr lang="en-US" altLang="zh-TW" sz="1600" dirty="0">
              <a:solidFill>
                <a:srgbClr val="2E75B6"/>
              </a:solidFill>
              <a:latin typeface="源石黑體 M" panose="020B0600000000000000" pitchFamily="34" charset="-120"/>
              <a:ea typeface="源石黑體 M" panose="020B0600000000000000" pitchFamily="34" charset="-120"/>
            </a:endParaRPr>
          </a:p>
        </p:txBody>
      </p:sp>
      <p:sp>
        <p:nvSpPr>
          <p:cNvPr id="57" name="文字方塊 56">
            <a:extLst>
              <a:ext uri="{FF2B5EF4-FFF2-40B4-BE49-F238E27FC236}">
                <a16:creationId xmlns:a16="http://schemas.microsoft.com/office/drawing/2014/main" id="{E98D1430-D3CB-47AC-9C36-06D221C459C3}"/>
              </a:ext>
            </a:extLst>
          </p:cNvPr>
          <p:cNvSpPr txBox="1"/>
          <p:nvPr/>
        </p:nvSpPr>
        <p:spPr>
          <a:xfrm>
            <a:off x="566269" y="4131511"/>
            <a:ext cx="1007030" cy="338554"/>
          </a:xfrm>
          <a:prstGeom prst="rect">
            <a:avLst/>
          </a:prstGeom>
          <a:noFill/>
        </p:spPr>
        <p:txBody>
          <a:bodyPr wrap="square" rtlCol="0">
            <a:spAutoFit/>
          </a:bodyPr>
          <a:lstStyle/>
          <a:p>
            <a:pPr algn="ctr"/>
            <a:r>
              <a:rPr lang="zh-TW" altLang="en-US" sz="1600" dirty="0">
                <a:solidFill>
                  <a:srgbClr val="2E75B6"/>
                </a:solidFill>
                <a:latin typeface="源石黑體 M" panose="020B0600000000000000" pitchFamily="34" charset="-120"/>
                <a:ea typeface="源石黑體 M" panose="020B0600000000000000" pitchFamily="34" charset="-120"/>
              </a:rPr>
              <a:t>電話</a:t>
            </a:r>
            <a:endParaRPr lang="en-US" altLang="zh-TW" sz="1600" dirty="0">
              <a:solidFill>
                <a:srgbClr val="2E75B6"/>
              </a:solidFill>
              <a:latin typeface="源石黑體 M" panose="020B0600000000000000" pitchFamily="34" charset="-120"/>
              <a:ea typeface="源石黑體 M" panose="020B0600000000000000" pitchFamily="34" charset="-120"/>
            </a:endParaRPr>
          </a:p>
        </p:txBody>
      </p:sp>
      <p:sp>
        <p:nvSpPr>
          <p:cNvPr id="58" name="文字方塊 57">
            <a:extLst>
              <a:ext uri="{FF2B5EF4-FFF2-40B4-BE49-F238E27FC236}">
                <a16:creationId xmlns:a16="http://schemas.microsoft.com/office/drawing/2014/main" id="{E6F68DF4-3A4C-4E94-80CF-9020BEC91061}"/>
              </a:ext>
            </a:extLst>
          </p:cNvPr>
          <p:cNvSpPr txBox="1"/>
          <p:nvPr/>
        </p:nvSpPr>
        <p:spPr>
          <a:xfrm>
            <a:off x="566271" y="5033779"/>
            <a:ext cx="1007030" cy="338554"/>
          </a:xfrm>
          <a:prstGeom prst="rect">
            <a:avLst/>
          </a:prstGeom>
          <a:noFill/>
        </p:spPr>
        <p:txBody>
          <a:bodyPr wrap="square" rtlCol="0">
            <a:spAutoFit/>
          </a:bodyPr>
          <a:lstStyle/>
          <a:p>
            <a:pPr algn="ctr"/>
            <a:r>
              <a:rPr lang="zh-TW" altLang="en-US" sz="1600" dirty="0">
                <a:solidFill>
                  <a:srgbClr val="2E75B6"/>
                </a:solidFill>
                <a:latin typeface="源石黑體 M" panose="020B0600000000000000" pitchFamily="34" charset="-120"/>
                <a:ea typeface="源石黑體 M" panose="020B0600000000000000" pitchFamily="34" charset="-120"/>
              </a:rPr>
              <a:t>網站</a:t>
            </a:r>
            <a:endParaRPr lang="en-US" altLang="zh-TW" sz="1600" dirty="0">
              <a:solidFill>
                <a:srgbClr val="2E75B6"/>
              </a:solidFill>
              <a:latin typeface="源石黑體 M" panose="020B0600000000000000" pitchFamily="34" charset="-120"/>
              <a:ea typeface="源石黑體 M" panose="020B0600000000000000" pitchFamily="34" charset="-120"/>
            </a:endParaRPr>
          </a:p>
        </p:txBody>
      </p:sp>
      <p:pic>
        <p:nvPicPr>
          <p:cNvPr id="6" name="圖片 5">
            <a:extLst>
              <a:ext uri="{FF2B5EF4-FFF2-40B4-BE49-F238E27FC236}">
                <a16:creationId xmlns:a16="http://schemas.microsoft.com/office/drawing/2014/main" id="{0CAE6371-703D-4E76-AABB-5BB5557338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092" b="22252"/>
          <a:stretch/>
        </p:blipFill>
        <p:spPr>
          <a:xfrm>
            <a:off x="6883230" y="1303426"/>
            <a:ext cx="4188165" cy="2292630"/>
          </a:xfrm>
          <a:prstGeom prst="rect">
            <a:avLst/>
          </a:prstGeom>
        </p:spPr>
      </p:pic>
      <p:pic>
        <p:nvPicPr>
          <p:cNvPr id="9" name="圖片 8">
            <a:extLst>
              <a:ext uri="{FF2B5EF4-FFF2-40B4-BE49-F238E27FC236}">
                <a16:creationId xmlns:a16="http://schemas.microsoft.com/office/drawing/2014/main" id="{E45A9647-355C-4B19-8099-5F8E33C1B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638" y="4181013"/>
            <a:ext cx="4188172" cy="1975373"/>
          </a:xfrm>
          <a:prstGeom prst="rect">
            <a:avLst/>
          </a:prstGeom>
        </p:spPr>
      </p:pic>
      <p:pic>
        <p:nvPicPr>
          <p:cNvPr id="11" name="圖片 10">
            <a:extLst>
              <a:ext uri="{FF2B5EF4-FFF2-40B4-BE49-F238E27FC236}">
                <a16:creationId xmlns:a16="http://schemas.microsoft.com/office/drawing/2014/main" id="{2E99B55B-3F5C-4917-B2DC-4A852259B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118" y="4952605"/>
            <a:ext cx="1047752" cy="1047752"/>
          </a:xfrm>
          <a:prstGeom prst="rect">
            <a:avLst/>
          </a:prstGeom>
        </p:spPr>
      </p:pic>
      <p:pic>
        <p:nvPicPr>
          <p:cNvPr id="14" name="圖片 13">
            <a:extLst>
              <a:ext uri="{FF2B5EF4-FFF2-40B4-BE49-F238E27FC236}">
                <a16:creationId xmlns:a16="http://schemas.microsoft.com/office/drawing/2014/main" id="{5C056DAC-6B4B-4829-8C4E-6B4A21C38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883" y="4952605"/>
            <a:ext cx="1047752" cy="1047752"/>
          </a:xfrm>
          <a:prstGeom prst="rect">
            <a:avLst/>
          </a:prstGeom>
        </p:spPr>
      </p:pic>
      <p:sp>
        <p:nvSpPr>
          <p:cNvPr id="16" name="星形: 五角 15">
            <a:extLst>
              <a:ext uri="{FF2B5EF4-FFF2-40B4-BE49-F238E27FC236}">
                <a16:creationId xmlns:a16="http://schemas.microsoft.com/office/drawing/2014/main" id="{A96D8668-55FF-49A6-8438-2B3C82BE2F53}"/>
              </a:ext>
            </a:extLst>
          </p:cNvPr>
          <p:cNvSpPr/>
          <p:nvPr/>
        </p:nvSpPr>
        <p:spPr>
          <a:xfrm>
            <a:off x="9020875" y="2056744"/>
            <a:ext cx="262632" cy="262632"/>
          </a:xfrm>
          <a:prstGeom prst="star5">
            <a:avLst/>
          </a:prstGeom>
          <a:solidFill>
            <a:srgbClr val="D0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星形: 五角 52">
            <a:extLst>
              <a:ext uri="{FF2B5EF4-FFF2-40B4-BE49-F238E27FC236}">
                <a16:creationId xmlns:a16="http://schemas.microsoft.com/office/drawing/2014/main" id="{860C07CF-BF0E-4A20-996A-8CAD41A9C1EA}"/>
              </a:ext>
            </a:extLst>
          </p:cNvPr>
          <p:cNvSpPr/>
          <p:nvPr/>
        </p:nvSpPr>
        <p:spPr>
          <a:xfrm>
            <a:off x="8856052" y="4153554"/>
            <a:ext cx="296139" cy="296139"/>
          </a:xfrm>
          <a:prstGeom prst="star5">
            <a:avLst/>
          </a:prstGeom>
          <a:solidFill>
            <a:srgbClr val="D0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F0F05866-F2D9-48E8-B196-E21B2B3EFD42}"/>
              </a:ext>
            </a:extLst>
          </p:cNvPr>
          <p:cNvSpPr txBox="1"/>
          <p:nvPr/>
        </p:nvSpPr>
        <p:spPr>
          <a:xfrm>
            <a:off x="6883229" y="907776"/>
            <a:ext cx="4188157" cy="369332"/>
          </a:xfrm>
          <a:prstGeom prst="rect">
            <a:avLst/>
          </a:prstGeom>
          <a:noFill/>
        </p:spPr>
        <p:txBody>
          <a:bodyPr wrap="square" rtlCol="0">
            <a:spAutoFit/>
          </a:bodyPr>
          <a:lstStyle/>
          <a:p>
            <a:r>
              <a:rPr lang="zh-TW" altLang="en-US" dirty="0">
                <a:solidFill>
                  <a:srgbClr val="D06800"/>
                </a:solidFill>
                <a:latin typeface="源石黑體 M" panose="020B0600000000000000" pitchFamily="34" charset="-120"/>
                <a:ea typeface="源石黑體 M" panose="020B0600000000000000" pitchFamily="34" charset="-120"/>
              </a:rPr>
              <a:t>博愛校區課外組｜行政大樓 </a:t>
            </a:r>
            <a:r>
              <a:rPr lang="en-US" altLang="zh-TW" dirty="0">
                <a:solidFill>
                  <a:srgbClr val="D06800"/>
                </a:solidFill>
                <a:latin typeface="源石黑體 M" panose="020B0600000000000000" pitchFamily="34" charset="-120"/>
                <a:ea typeface="源石黑體 M" panose="020B0600000000000000" pitchFamily="34" charset="-120"/>
              </a:rPr>
              <a:t>1F</a:t>
            </a:r>
            <a:endParaRPr lang="zh-TW" altLang="en-US" dirty="0">
              <a:solidFill>
                <a:srgbClr val="D06800"/>
              </a:solidFill>
              <a:latin typeface="源石黑體 M" panose="020B0600000000000000" pitchFamily="34" charset="-120"/>
              <a:ea typeface="源石黑體 M" panose="020B0600000000000000" pitchFamily="34" charset="-120"/>
            </a:endParaRPr>
          </a:p>
        </p:txBody>
      </p:sp>
      <p:sp>
        <p:nvSpPr>
          <p:cNvPr id="60" name="文字方塊 59">
            <a:extLst>
              <a:ext uri="{FF2B5EF4-FFF2-40B4-BE49-F238E27FC236}">
                <a16:creationId xmlns:a16="http://schemas.microsoft.com/office/drawing/2014/main" id="{A9C19D0A-D1F2-4DA3-82F1-BACD5EC1ACB6}"/>
              </a:ext>
            </a:extLst>
          </p:cNvPr>
          <p:cNvSpPr txBox="1"/>
          <p:nvPr/>
        </p:nvSpPr>
        <p:spPr>
          <a:xfrm>
            <a:off x="6883229" y="3807040"/>
            <a:ext cx="4188151" cy="369332"/>
          </a:xfrm>
          <a:prstGeom prst="rect">
            <a:avLst/>
          </a:prstGeom>
          <a:noFill/>
        </p:spPr>
        <p:txBody>
          <a:bodyPr wrap="square" rtlCol="0">
            <a:spAutoFit/>
          </a:bodyPr>
          <a:lstStyle/>
          <a:p>
            <a:r>
              <a:rPr lang="zh-TW" altLang="en-US" dirty="0">
                <a:solidFill>
                  <a:srgbClr val="D06800"/>
                </a:solidFill>
                <a:latin typeface="源石黑體 M" panose="020B0600000000000000" pitchFamily="34" charset="-120"/>
                <a:ea typeface="源石黑體 M" panose="020B0600000000000000" pitchFamily="34" charset="-120"/>
              </a:rPr>
              <a:t>天母校區分區學務組｜行政大樓 </a:t>
            </a:r>
            <a:r>
              <a:rPr lang="en-US" altLang="zh-TW" dirty="0">
                <a:solidFill>
                  <a:srgbClr val="D06800"/>
                </a:solidFill>
                <a:latin typeface="源石黑體 M" panose="020B0600000000000000" pitchFamily="34" charset="-120"/>
                <a:ea typeface="源石黑體 M" panose="020B0600000000000000" pitchFamily="34" charset="-120"/>
              </a:rPr>
              <a:t>2F</a:t>
            </a:r>
            <a:endParaRPr lang="zh-TW" altLang="en-US" dirty="0">
              <a:solidFill>
                <a:srgbClr val="D06800"/>
              </a:solidFill>
              <a:latin typeface="源石黑體 M" panose="020B0600000000000000" pitchFamily="34" charset="-120"/>
              <a:ea typeface="源石黑體 M" panose="020B0600000000000000" pitchFamily="34" charset="-120"/>
            </a:endParaRPr>
          </a:p>
        </p:txBody>
      </p:sp>
      <p:sp>
        <p:nvSpPr>
          <p:cNvPr id="2" name="文字方塊 1">
            <a:extLst>
              <a:ext uri="{FF2B5EF4-FFF2-40B4-BE49-F238E27FC236}">
                <a16:creationId xmlns:a16="http://schemas.microsoft.com/office/drawing/2014/main" id="{7BE69185-EB23-4926-99E7-25FAEE28F16E}"/>
              </a:ext>
            </a:extLst>
          </p:cNvPr>
          <p:cNvSpPr txBox="1"/>
          <p:nvPr/>
        </p:nvSpPr>
        <p:spPr>
          <a:xfrm>
            <a:off x="9167488" y="2185811"/>
            <a:ext cx="1059009" cy="338554"/>
          </a:xfrm>
          <a:prstGeom prst="rect">
            <a:avLst/>
          </a:prstGeom>
          <a:noFill/>
        </p:spPr>
        <p:txBody>
          <a:bodyPr wrap="square" rtlCol="0">
            <a:spAutoFit/>
          </a:bodyPr>
          <a:lstStyle/>
          <a:p>
            <a:r>
              <a:rPr lang="zh-TW" altLang="en-US" sz="1600" dirty="0">
                <a:solidFill>
                  <a:srgbClr val="D06800"/>
                </a:solidFill>
                <a:latin typeface="源石黑體 M" panose="020B0600000000000000" pitchFamily="34" charset="-120"/>
                <a:ea typeface="源石黑體 M" panose="020B0600000000000000" pitchFamily="34" charset="-120"/>
              </a:rPr>
              <a:t>行政大樓</a:t>
            </a:r>
          </a:p>
        </p:txBody>
      </p:sp>
      <p:sp>
        <p:nvSpPr>
          <p:cNvPr id="52" name="文字方塊 51">
            <a:extLst>
              <a:ext uri="{FF2B5EF4-FFF2-40B4-BE49-F238E27FC236}">
                <a16:creationId xmlns:a16="http://schemas.microsoft.com/office/drawing/2014/main" id="{757E21D6-038C-442A-B647-32B79FDBED70}"/>
              </a:ext>
            </a:extLst>
          </p:cNvPr>
          <p:cNvSpPr txBox="1"/>
          <p:nvPr/>
        </p:nvSpPr>
        <p:spPr>
          <a:xfrm>
            <a:off x="7301113" y="1800377"/>
            <a:ext cx="867133"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勤樸樓</a:t>
            </a:r>
          </a:p>
        </p:txBody>
      </p:sp>
      <p:sp>
        <p:nvSpPr>
          <p:cNvPr id="54" name="文字方塊 53">
            <a:extLst>
              <a:ext uri="{FF2B5EF4-FFF2-40B4-BE49-F238E27FC236}">
                <a16:creationId xmlns:a16="http://schemas.microsoft.com/office/drawing/2014/main" id="{02DED8F8-A2B0-46D8-BD28-1D9D020CB8D0}"/>
              </a:ext>
            </a:extLst>
          </p:cNvPr>
          <p:cNvSpPr txBox="1"/>
          <p:nvPr/>
        </p:nvSpPr>
        <p:spPr>
          <a:xfrm>
            <a:off x="7542470" y="2216588"/>
            <a:ext cx="867133"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科學館</a:t>
            </a:r>
          </a:p>
        </p:txBody>
      </p:sp>
      <p:sp>
        <p:nvSpPr>
          <p:cNvPr id="61" name="文字方塊 60">
            <a:extLst>
              <a:ext uri="{FF2B5EF4-FFF2-40B4-BE49-F238E27FC236}">
                <a16:creationId xmlns:a16="http://schemas.microsoft.com/office/drawing/2014/main" id="{26D026D4-BB9B-413C-B077-3FF941418AF7}"/>
              </a:ext>
            </a:extLst>
          </p:cNvPr>
          <p:cNvSpPr txBox="1"/>
          <p:nvPr/>
        </p:nvSpPr>
        <p:spPr>
          <a:xfrm>
            <a:off x="8409603" y="2566071"/>
            <a:ext cx="867133"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圖書館</a:t>
            </a:r>
          </a:p>
        </p:txBody>
      </p:sp>
      <p:sp>
        <p:nvSpPr>
          <p:cNvPr id="62" name="文字方塊 61">
            <a:extLst>
              <a:ext uri="{FF2B5EF4-FFF2-40B4-BE49-F238E27FC236}">
                <a16:creationId xmlns:a16="http://schemas.microsoft.com/office/drawing/2014/main" id="{99FABC2E-E911-4BF6-A612-E433DB53BCA0}"/>
              </a:ext>
            </a:extLst>
          </p:cNvPr>
          <p:cNvSpPr txBox="1"/>
          <p:nvPr/>
        </p:nvSpPr>
        <p:spPr>
          <a:xfrm>
            <a:off x="8186674" y="1349592"/>
            <a:ext cx="834201"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學生宿舍</a:t>
            </a:r>
          </a:p>
        </p:txBody>
      </p:sp>
      <p:sp>
        <p:nvSpPr>
          <p:cNvPr id="63" name="文字方塊 62">
            <a:extLst>
              <a:ext uri="{FF2B5EF4-FFF2-40B4-BE49-F238E27FC236}">
                <a16:creationId xmlns:a16="http://schemas.microsoft.com/office/drawing/2014/main" id="{F2AA4058-6058-4EA6-9DF0-9866B1F3B92A}"/>
              </a:ext>
            </a:extLst>
          </p:cNvPr>
          <p:cNvSpPr txBox="1"/>
          <p:nvPr/>
        </p:nvSpPr>
        <p:spPr>
          <a:xfrm>
            <a:off x="8937012" y="1456755"/>
            <a:ext cx="1193349"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藝術館 音樂館</a:t>
            </a:r>
          </a:p>
        </p:txBody>
      </p:sp>
      <p:sp>
        <p:nvSpPr>
          <p:cNvPr id="64" name="文字方塊 63">
            <a:extLst>
              <a:ext uri="{FF2B5EF4-FFF2-40B4-BE49-F238E27FC236}">
                <a16:creationId xmlns:a16="http://schemas.microsoft.com/office/drawing/2014/main" id="{7B31BB77-5DD8-4667-91CC-F3AB912B60CA}"/>
              </a:ext>
            </a:extLst>
          </p:cNvPr>
          <p:cNvSpPr txBox="1"/>
          <p:nvPr/>
        </p:nvSpPr>
        <p:spPr>
          <a:xfrm>
            <a:off x="9778823" y="1660247"/>
            <a:ext cx="703075"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公誠樓</a:t>
            </a:r>
          </a:p>
        </p:txBody>
      </p:sp>
      <p:sp>
        <p:nvSpPr>
          <p:cNvPr id="65" name="文字方塊 64">
            <a:extLst>
              <a:ext uri="{FF2B5EF4-FFF2-40B4-BE49-F238E27FC236}">
                <a16:creationId xmlns:a16="http://schemas.microsoft.com/office/drawing/2014/main" id="{5EC3E62F-ADBE-4490-910E-C9F50C405C4E}"/>
              </a:ext>
            </a:extLst>
          </p:cNvPr>
          <p:cNvSpPr txBox="1"/>
          <p:nvPr/>
        </p:nvSpPr>
        <p:spPr>
          <a:xfrm>
            <a:off x="10095822" y="1890530"/>
            <a:ext cx="703075" cy="276999"/>
          </a:xfrm>
          <a:prstGeom prst="rect">
            <a:avLst/>
          </a:prstGeom>
          <a:noFill/>
        </p:spPr>
        <p:txBody>
          <a:bodyPr wrap="square" rtlCol="0">
            <a:spAutoFit/>
          </a:bodyPr>
          <a:lstStyle/>
          <a:p>
            <a:pPr algn="ctr"/>
            <a:r>
              <a:rPr lang="zh-TW" altLang="en-US" sz="1200" dirty="0">
                <a:solidFill>
                  <a:srgbClr val="D06800"/>
                </a:solidFill>
                <a:latin typeface="源石黑體 M" panose="020B0600000000000000" pitchFamily="34" charset="-120"/>
                <a:ea typeface="源石黑體 M" panose="020B0600000000000000" pitchFamily="34" charset="-120"/>
              </a:rPr>
              <a:t>中正堂</a:t>
            </a:r>
          </a:p>
        </p:txBody>
      </p:sp>
    </p:spTree>
    <p:extLst>
      <p:ext uri="{BB962C8B-B14F-4D97-AF65-F5344CB8AC3E}">
        <p14:creationId xmlns:p14="http://schemas.microsoft.com/office/powerpoint/2010/main" val="222294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C5BF"/>
        </a:solidFill>
        <a:effectLst/>
      </p:bgPr>
    </p:bg>
    <p:spTree>
      <p:nvGrpSpPr>
        <p:cNvPr id="1" name=""/>
        <p:cNvGrpSpPr/>
        <p:nvPr/>
      </p:nvGrpSpPr>
      <p:grpSpPr>
        <a:xfrm>
          <a:off x="0" y="0"/>
          <a:ext cx="0" cy="0"/>
          <a:chOff x="0" y="0"/>
          <a:chExt cx="0" cy="0"/>
        </a:xfrm>
      </p:grpSpPr>
      <p:sp>
        <p:nvSpPr>
          <p:cNvPr id="61" name="직사각형 11">
            <a:extLst>
              <a:ext uri="{FF2B5EF4-FFF2-40B4-BE49-F238E27FC236}">
                <a16:creationId xmlns:a16="http://schemas.microsoft.com/office/drawing/2014/main" id="{863858D3-1F2C-4C41-97A2-E080B56FF235}"/>
              </a:ext>
            </a:extLst>
          </p:cNvPr>
          <p:cNvSpPr/>
          <p:nvPr/>
        </p:nvSpPr>
        <p:spPr>
          <a:xfrm>
            <a:off x="0" y="-3176"/>
            <a:ext cx="11976100" cy="6607175"/>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4" name="모서리가 둥근 직사각형 46">
            <a:extLst>
              <a:ext uri="{FF2B5EF4-FFF2-40B4-BE49-F238E27FC236}">
                <a16:creationId xmlns:a16="http://schemas.microsoft.com/office/drawing/2014/main" id="{9AACD286-FB9F-4D48-B73F-E70A82D01364}"/>
              </a:ext>
            </a:extLst>
          </p:cNvPr>
          <p:cNvSpPr/>
          <p:nvPr/>
        </p:nvSpPr>
        <p:spPr>
          <a:xfrm>
            <a:off x="578853" y="2838287"/>
            <a:ext cx="1897472" cy="412546"/>
          </a:xfrm>
          <a:prstGeom prst="roundRect">
            <a:avLst>
              <a:gd name="adj" fmla="val 48005"/>
            </a:avLst>
          </a:prstGeom>
          <a:solidFill>
            <a:srgbClr val="6B68A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600" dirty="0">
                <a:solidFill>
                  <a:prstClr val="white"/>
                </a:solidFill>
                <a:latin typeface="源石黑體 M" panose="020B0600000000000000" pitchFamily="34" charset="-120"/>
                <a:ea typeface="源石黑體 M" panose="020B0600000000000000" pitchFamily="34" charset="-120"/>
              </a:rPr>
              <a:t>辦理學校性活動</a:t>
            </a:r>
            <a:endParaRPr lang="en-US" altLang="ko-KR" sz="1600" dirty="0">
              <a:solidFill>
                <a:prstClr val="white"/>
              </a:solidFill>
              <a:latin typeface="源石黑體 M" panose="020B0600000000000000" pitchFamily="34" charset="-120"/>
              <a:ea typeface="源石黑體 M" panose="020B0600000000000000" pitchFamily="34" charset="-120"/>
            </a:endParaRPr>
          </a:p>
        </p:txBody>
      </p:sp>
      <p:sp>
        <p:nvSpPr>
          <p:cNvPr id="218" name="모서리가 둥근 직사각형 50">
            <a:extLst>
              <a:ext uri="{FF2B5EF4-FFF2-40B4-BE49-F238E27FC236}">
                <a16:creationId xmlns:a16="http://schemas.microsoft.com/office/drawing/2014/main" id="{A0D04A1A-DCC2-40F6-9616-BCC225EA10B2}"/>
              </a:ext>
            </a:extLst>
          </p:cNvPr>
          <p:cNvSpPr/>
          <p:nvPr/>
        </p:nvSpPr>
        <p:spPr>
          <a:xfrm>
            <a:off x="3298931" y="5009990"/>
            <a:ext cx="1057257" cy="343192"/>
          </a:xfrm>
          <a:prstGeom prst="roundRect">
            <a:avLst>
              <a:gd name="adj" fmla="val 50000"/>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200" dirty="0">
                <a:solidFill>
                  <a:srgbClr val="6B68AC"/>
                </a:solidFill>
                <a:latin typeface="源石黑體 M" panose="020B0600000000000000" pitchFamily="34" charset="-120"/>
                <a:ea typeface="源石黑體 M" panose="020B0600000000000000" pitchFamily="34" charset="-120"/>
              </a:rPr>
              <a:t>學生會</a:t>
            </a:r>
            <a:endParaRPr lang="en-US" altLang="ko-KR" sz="1200" dirty="0">
              <a:solidFill>
                <a:srgbClr val="6B68AC"/>
              </a:solidFill>
              <a:latin typeface="源石黑體 M" panose="020B0600000000000000" pitchFamily="34" charset="-120"/>
              <a:ea typeface="源石黑體 M" panose="020B0600000000000000" pitchFamily="34" charset="-120"/>
            </a:endParaRPr>
          </a:p>
        </p:txBody>
      </p:sp>
      <p:cxnSp>
        <p:nvCxnSpPr>
          <p:cNvPr id="221" name="직선 연결선 220">
            <a:extLst>
              <a:ext uri="{FF2B5EF4-FFF2-40B4-BE49-F238E27FC236}">
                <a16:creationId xmlns:a16="http://schemas.microsoft.com/office/drawing/2014/main" id="{C7540C7A-4CA8-4633-BA24-BD28B9F25913}"/>
              </a:ext>
            </a:extLst>
          </p:cNvPr>
          <p:cNvCxnSpPr>
            <a:cxnSpLocks/>
          </p:cNvCxnSpPr>
          <p:nvPr/>
        </p:nvCxnSpPr>
        <p:spPr>
          <a:xfrm flipH="1">
            <a:off x="2602098" y="3044560"/>
            <a:ext cx="604069" cy="0"/>
          </a:xfrm>
          <a:prstGeom prst="line">
            <a:avLst/>
          </a:prstGeom>
          <a:ln w="19050">
            <a:solidFill>
              <a:srgbClr val="6B68AC"/>
            </a:solidFill>
            <a:prstDash val="sysDash"/>
          </a:ln>
        </p:spPr>
        <p:style>
          <a:lnRef idx="1">
            <a:schemeClr val="accent1"/>
          </a:lnRef>
          <a:fillRef idx="0">
            <a:schemeClr val="accent1"/>
          </a:fillRef>
          <a:effectRef idx="0">
            <a:schemeClr val="accent1"/>
          </a:effectRef>
          <a:fontRef idx="minor">
            <a:schemeClr val="tx1"/>
          </a:fontRef>
        </p:style>
      </p:cxnSp>
      <p:sp>
        <p:nvSpPr>
          <p:cNvPr id="224" name="타원 223"/>
          <p:cNvSpPr/>
          <p:nvPr/>
        </p:nvSpPr>
        <p:spPr>
          <a:xfrm>
            <a:off x="960323" y="1503608"/>
            <a:ext cx="1096234" cy="1096234"/>
          </a:xfrm>
          <a:prstGeom prst="ellipse">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0" name="그룹 31">
            <a:extLst>
              <a:ext uri="{FF2B5EF4-FFF2-40B4-BE49-F238E27FC236}">
                <a16:creationId xmlns:a16="http://schemas.microsoft.com/office/drawing/2014/main" id="{9955A218-7C37-453D-B0EA-E3A3ABBEAF4D}"/>
              </a:ext>
            </a:extLst>
          </p:cNvPr>
          <p:cNvGrpSpPr/>
          <p:nvPr/>
        </p:nvGrpSpPr>
        <p:grpSpPr>
          <a:xfrm>
            <a:off x="9550015" y="-441001"/>
            <a:ext cx="2699674" cy="1774850"/>
            <a:chOff x="10516726" y="-224473"/>
            <a:chExt cx="1465724" cy="963613"/>
          </a:xfrm>
        </p:grpSpPr>
        <p:grpSp>
          <p:nvGrpSpPr>
            <p:cNvPr id="41" name="그룹 21">
              <a:extLst>
                <a:ext uri="{FF2B5EF4-FFF2-40B4-BE49-F238E27FC236}">
                  <a16:creationId xmlns:a16="http://schemas.microsoft.com/office/drawing/2014/main" id="{4808787C-D6E8-4AEC-AE1E-5D3A7CE1DB70}"/>
                </a:ext>
              </a:extLst>
            </p:cNvPr>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48" name="이등변 삼각형 17">
                <a:extLst>
                  <a:ext uri="{FF2B5EF4-FFF2-40B4-BE49-F238E27FC236}">
                    <a16:creationId xmlns:a16="http://schemas.microsoft.com/office/drawing/2014/main" id="{07E0A013-910B-487F-83B5-A6FCE2AC0A86}"/>
                  </a:ext>
                </a:extLst>
              </p:cNvPr>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이등변 삼각형 18">
                <a:extLst>
                  <a:ext uri="{FF2B5EF4-FFF2-40B4-BE49-F238E27FC236}">
                    <a16:creationId xmlns:a16="http://schemas.microsoft.com/office/drawing/2014/main" id="{E316C0DD-68E5-4C80-B9C3-034E83218AB0}"/>
                  </a:ext>
                </a:extLst>
              </p:cNvPr>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 name="이등변 삼각형 19">
                <a:extLst>
                  <a:ext uri="{FF2B5EF4-FFF2-40B4-BE49-F238E27FC236}">
                    <a16:creationId xmlns:a16="http://schemas.microsoft.com/office/drawing/2014/main" id="{EE579AB5-6051-4697-8299-7964F0352ACD}"/>
                  </a:ext>
                </a:extLst>
              </p:cNvPr>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1" name="이등변 삼각형 20">
                <a:extLst>
                  <a:ext uri="{FF2B5EF4-FFF2-40B4-BE49-F238E27FC236}">
                    <a16:creationId xmlns:a16="http://schemas.microsoft.com/office/drawing/2014/main" id="{C7BAECD4-F0A5-466C-9079-E1E5D96DE587}"/>
                  </a:ext>
                </a:extLst>
              </p:cNvPr>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자유형 16">
                <a:extLst>
                  <a:ext uri="{FF2B5EF4-FFF2-40B4-BE49-F238E27FC236}">
                    <a16:creationId xmlns:a16="http://schemas.microsoft.com/office/drawing/2014/main" id="{AFFB25FE-4CB2-4D64-9A4E-A16C5350F71D}"/>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2" name="그룹 22">
              <a:extLst>
                <a:ext uri="{FF2B5EF4-FFF2-40B4-BE49-F238E27FC236}">
                  <a16:creationId xmlns:a16="http://schemas.microsoft.com/office/drawing/2014/main" id="{15ABC589-0597-4303-ADC4-8274D0268F0B}"/>
                </a:ext>
              </a:extLst>
            </p:cNvPr>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43" name="이등변 삼각형 23">
                <a:extLst>
                  <a:ext uri="{FF2B5EF4-FFF2-40B4-BE49-F238E27FC236}">
                    <a16:creationId xmlns:a16="http://schemas.microsoft.com/office/drawing/2014/main" id="{509BBAE2-5E60-4172-8656-83B1D432CCFC}"/>
                  </a:ext>
                </a:extLst>
              </p:cNvPr>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 name="이등변 삼각형 24">
                <a:extLst>
                  <a:ext uri="{FF2B5EF4-FFF2-40B4-BE49-F238E27FC236}">
                    <a16:creationId xmlns:a16="http://schemas.microsoft.com/office/drawing/2014/main" id="{ACCCB1B1-9EF9-4E9C-8742-7F034945E336}"/>
                  </a:ext>
                </a:extLst>
              </p:cNvPr>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이등변 삼각형 25">
                <a:extLst>
                  <a:ext uri="{FF2B5EF4-FFF2-40B4-BE49-F238E27FC236}">
                    <a16:creationId xmlns:a16="http://schemas.microsoft.com/office/drawing/2014/main" id="{36A97B14-9DD7-478C-8518-07FB928369DC}"/>
                  </a:ext>
                </a:extLst>
              </p:cNvPr>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이등변 삼각형 26">
                <a:extLst>
                  <a:ext uri="{FF2B5EF4-FFF2-40B4-BE49-F238E27FC236}">
                    <a16:creationId xmlns:a16="http://schemas.microsoft.com/office/drawing/2014/main" id="{CA5C735D-966D-4570-A044-843513A00E9C}"/>
                  </a:ext>
                </a:extLst>
              </p:cNvPr>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 name="자유형 27">
                <a:extLst>
                  <a:ext uri="{FF2B5EF4-FFF2-40B4-BE49-F238E27FC236}">
                    <a16:creationId xmlns:a16="http://schemas.microsoft.com/office/drawing/2014/main" id="{5D187617-4857-4910-935A-1F33767DE586}"/>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53" name="그룹 15">
            <a:extLst>
              <a:ext uri="{FF2B5EF4-FFF2-40B4-BE49-F238E27FC236}">
                <a16:creationId xmlns:a16="http://schemas.microsoft.com/office/drawing/2014/main" id="{74C29528-A0BC-451D-AFE3-324A43B2DBF7}"/>
              </a:ext>
            </a:extLst>
          </p:cNvPr>
          <p:cNvGrpSpPr/>
          <p:nvPr/>
        </p:nvGrpSpPr>
        <p:grpSpPr>
          <a:xfrm>
            <a:off x="592690" y="282523"/>
            <a:ext cx="2294784" cy="742046"/>
            <a:chOff x="296862" y="155575"/>
            <a:chExt cx="2228850" cy="720725"/>
          </a:xfrm>
        </p:grpSpPr>
        <p:sp>
          <p:nvSpPr>
            <p:cNvPr id="54" name="자유형: 도형 10">
              <a:extLst>
                <a:ext uri="{FF2B5EF4-FFF2-40B4-BE49-F238E27FC236}">
                  <a16:creationId xmlns:a16="http://schemas.microsoft.com/office/drawing/2014/main" id="{18FA9F8F-45ED-48FF-AF5D-AC6D16A3B69C}"/>
                </a:ext>
              </a:extLst>
            </p:cNvPr>
            <p:cNvSpPr/>
            <p:nvPr/>
          </p:nvSpPr>
          <p:spPr>
            <a:xfrm>
              <a:off x="338931" y="257944"/>
              <a:ext cx="2162969"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zh-TW" altLang="en-US" sz="2000" b="1" kern="0" dirty="0">
                  <a:solidFill>
                    <a:prstClr val="white"/>
                  </a:solidFill>
                  <a:latin typeface="源石黑體 B" panose="020B0800000000000000" pitchFamily="34" charset="-120"/>
                  <a:ea typeface="源石黑體 B" panose="020B0800000000000000" pitchFamily="34" charset="-120"/>
                </a:rPr>
                <a:t>課外組業務介紹</a:t>
              </a:r>
              <a:endParaRPr lang="en-US" altLang="ko-KR" sz="2000" kern="0" dirty="0">
                <a:solidFill>
                  <a:prstClr val="white"/>
                </a:solidFill>
                <a:latin typeface="源石黑體 B" panose="020B0800000000000000" pitchFamily="34" charset="-120"/>
                <a:ea typeface="源石黑體 B" panose="020B0800000000000000" pitchFamily="34" charset="-120"/>
              </a:endParaRPr>
            </a:p>
          </p:txBody>
        </p:sp>
        <p:grpSp>
          <p:nvGrpSpPr>
            <p:cNvPr id="55" name="그룹 12">
              <a:extLst>
                <a:ext uri="{FF2B5EF4-FFF2-40B4-BE49-F238E27FC236}">
                  <a16:creationId xmlns:a16="http://schemas.microsoft.com/office/drawing/2014/main" id="{D41BB7EF-AE34-4DB9-82CC-47E6F0429CDF}"/>
                </a:ext>
              </a:extLst>
            </p:cNvPr>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59" name="직선 연결선 7">
                <a:extLst>
                  <a:ext uri="{FF2B5EF4-FFF2-40B4-BE49-F238E27FC236}">
                    <a16:creationId xmlns:a16="http://schemas.microsoft.com/office/drawing/2014/main" id="{F078038C-8326-4BEC-BB4F-A13FB1A47173}"/>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60" name="사각형: 둥근 모서리 5">
                <a:extLst>
                  <a:ext uri="{FF2B5EF4-FFF2-40B4-BE49-F238E27FC236}">
                    <a16:creationId xmlns:a16="http://schemas.microsoft.com/office/drawing/2014/main" id="{97BF97BB-8595-42EB-88C7-44D22976A205}"/>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56" name="그룹 6">
              <a:extLst>
                <a:ext uri="{FF2B5EF4-FFF2-40B4-BE49-F238E27FC236}">
                  <a16:creationId xmlns:a16="http://schemas.microsoft.com/office/drawing/2014/main" id="{8F98939D-43F2-483B-BD2D-B74B392F920A}"/>
                </a:ext>
              </a:extLst>
            </p:cNvPr>
            <p:cNvGrpSpPr/>
            <p:nvPr/>
          </p:nvGrpSpPr>
          <p:grpSpPr>
            <a:xfrm>
              <a:off x="2441575" y="155575"/>
              <a:ext cx="84137" cy="720725"/>
              <a:chOff x="3825875" y="155575"/>
              <a:chExt cx="84137" cy="720725"/>
            </a:xfrm>
            <a:effectLst>
              <a:outerShdw dist="38100" dir="2700000" algn="tl" rotWithShape="0">
                <a:prstClr val="black">
                  <a:alpha val="30000"/>
                </a:prstClr>
              </a:outerShdw>
            </a:effectLst>
          </p:grpSpPr>
          <p:cxnSp>
            <p:nvCxnSpPr>
              <p:cNvPr id="57" name="직선 연결선 8">
                <a:extLst>
                  <a:ext uri="{FF2B5EF4-FFF2-40B4-BE49-F238E27FC236}">
                    <a16:creationId xmlns:a16="http://schemas.microsoft.com/office/drawing/2014/main" id="{71DBBED4-9519-41FD-8953-EFF88DDD2373}"/>
                  </a:ext>
                </a:extLst>
              </p:cNvPr>
              <p:cNvCxnSpPr>
                <a:cxnSpLocks/>
              </p:cNvCxnSpPr>
              <p:nvPr/>
            </p:nvCxnSpPr>
            <p:spPr>
              <a:xfrm>
                <a:off x="3867944"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58" name="사각형: 둥근 모서리 9">
                <a:extLst>
                  <a:ext uri="{FF2B5EF4-FFF2-40B4-BE49-F238E27FC236}">
                    <a16:creationId xmlns:a16="http://schemas.microsoft.com/office/drawing/2014/main" id="{7A8BF6AC-032D-4158-93E6-C8BA7C36056A}"/>
                  </a:ext>
                </a:extLst>
              </p:cNvPr>
              <p:cNvSpPr/>
              <p:nvPr/>
            </p:nvSpPr>
            <p:spPr>
              <a:xfrm>
                <a:off x="382587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sp>
        <p:nvSpPr>
          <p:cNvPr id="64" name="文字方塊 63">
            <a:extLst>
              <a:ext uri="{FF2B5EF4-FFF2-40B4-BE49-F238E27FC236}">
                <a16:creationId xmlns:a16="http://schemas.microsoft.com/office/drawing/2014/main" id="{420AD513-E6D4-4E19-A678-8BE4FE2977BF}"/>
              </a:ext>
            </a:extLst>
          </p:cNvPr>
          <p:cNvSpPr txBox="1"/>
          <p:nvPr/>
        </p:nvSpPr>
        <p:spPr>
          <a:xfrm>
            <a:off x="578852" y="3449823"/>
            <a:ext cx="2023245" cy="3412473"/>
          </a:xfrm>
          <a:prstGeom prst="rect">
            <a:avLst/>
          </a:prstGeom>
          <a:noFill/>
        </p:spPr>
        <p:txBody>
          <a:bodyPr wrap="square" rtlCol="0">
            <a:spAutoFit/>
          </a:bodyPr>
          <a:lstStyle/>
          <a:p>
            <a:pPr>
              <a:lnSpc>
                <a:spcPct val="150000"/>
              </a:lnSpc>
            </a:pPr>
            <a:r>
              <a:rPr lang="zh-TW" altLang="en-US" sz="1400" dirty="0">
                <a:solidFill>
                  <a:srgbClr val="2E75B6"/>
                </a:solidFill>
                <a:latin typeface="源石黑體 M" panose="020B0600000000000000" pitchFamily="34" charset="-120"/>
                <a:ea typeface="源石黑體 M" panose="020B0600000000000000" pitchFamily="34" charset="-120"/>
              </a:rPr>
              <a:t>上學期｜</a:t>
            </a:r>
            <a:endParaRPr lang="en-US" altLang="zh-TW" sz="1400" dirty="0">
              <a:solidFill>
                <a:srgbClr val="2E75B6"/>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校慶暨園遊會</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新生校歌比賽</a:t>
            </a:r>
            <a:endParaRPr lang="en-US" altLang="zh-TW" sz="1400" dirty="0">
              <a:solidFill>
                <a:srgbClr val="404040"/>
              </a:solidFill>
              <a:latin typeface="源石黑體 M" panose="020B0600000000000000" pitchFamily="34" charset="-120"/>
              <a:ea typeface="源石黑體 M" panose="020B0600000000000000" pitchFamily="34" charset="-120"/>
            </a:endParaRPr>
          </a:p>
          <a:p>
            <a:pPr>
              <a:lnSpc>
                <a:spcPct val="150000"/>
              </a:lnSpc>
            </a:pPr>
            <a:endParaRPr lang="en-US" altLang="zh-TW" sz="1400" dirty="0">
              <a:solidFill>
                <a:srgbClr val="2E75B6"/>
              </a:solidFill>
              <a:latin typeface="源石黑體 M" panose="020B0600000000000000" pitchFamily="34" charset="-120"/>
              <a:ea typeface="源石黑體 M" panose="020B0600000000000000" pitchFamily="34" charset="-120"/>
            </a:endParaRPr>
          </a:p>
          <a:p>
            <a:pPr>
              <a:lnSpc>
                <a:spcPct val="150000"/>
              </a:lnSpc>
            </a:pPr>
            <a:r>
              <a:rPr lang="zh-TW" altLang="en-US" sz="1400" dirty="0">
                <a:solidFill>
                  <a:srgbClr val="2E75B6"/>
                </a:solidFill>
                <a:latin typeface="源石黑體 M" panose="020B0600000000000000" pitchFamily="34" charset="-120"/>
                <a:ea typeface="源石黑體 M" panose="020B0600000000000000" pitchFamily="34" charset="-120"/>
              </a:rPr>
              <a:t>下學期｜</a:t>
            </a:r>
            <a:endParaRPr lang="en-US" altLang="zh-TW" sz="1400" dirty="0">
              <a:solidFill>
                <a:srgbClr val="2E75B6"/>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蘋果節系列活動</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R="0" algn="l"/>
            <a:r>
              <a:rPr lang="zh-TW" altLang="en-US" sz="1400" b="0" i="0" u="none" strike="noStrike" baseline="0" dirty="0">
                <a:solidFill>
                  <a:srgbClr val="545454"/>
                </a:solidFill>
                <a:latin typeface="Wingdings" panose="05000000000000000000" pitchFamily="2" charset="2"/>
              </a:rPr>
              <a:t> </a:t>
            </a:r>
            <a:r>
              <a:rPr lang="zh-TW" altLang="en-US" sz="1400" b="1" i="0" u="none" strike="noStrike" baseline="0" dirty="0">
                <a:solidFill>
                  <a:srgbClr val="545454"/>
                </a:solidFill>
                <a:latin typeface="源石黑體 M" panose="020B0600000000000000" pitchFamily="34" charset="-120"/>
                <a:ea typeface="源石黑體 M" panose="020B0600000000000000" pitchFamily="34" charset="-120"/>
              </a:rPr>
              <a:t>校長與學生座談會</a:t>
            </a:r>
            <a:endParaRPr lang="en-US" altLang="zh-TW" sz="1400" b="1"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畢業典禮</a:t>
            </a:r>
            <a:endParaRPr lang="en-US" altLang="zh-TW" sz="1400" dirty="0">
              <a:solidFill>
                <a:srgbClr val="404040"/>
              </a:solidFill>
              <a:latin typeface="源石黑體 M" panose="020B0600000000000000" pitchFamily="34" charset="-120"/>
              <a:ea typeface="源石黑體 M" panose="020B0600000000000000" pitchFamily="34" charset="-120"/>
            </a:endParaRPr>
          </a:p>
          <a:p>
            <a:pPr algn="l"/>
            <a:endParaRPr lang="zh-TW" altLang="en-US" sz="1800" b="0" i="0" u="none" strike="noStrike" baseline="0" dirty="0">
              <a:solidFill>
                <a:srgbClr val="000000"/>
              </a:solidFill>
              <a:latin typeface="Adobe Ming Std"/>
            </a:endParaRPr>
          </a:p>
          <a:p>
            <a:endParaRPr lang="zh-TW" altLang="en-US" sz="1800" b="0" i="0" u="none" strike="noStrike" baseline="0" dirty="0">
              <a:latin typeface="Adobe Ming Std"/>
            </a:endParaRPr>
          </a:p>
          <a:p>
            <a:pPr marL="285750" indent="-285750">
              <a:lnSpc>
                <a:spcPct val="150000"/>
              </a:lnSpc>
              <a:buFont typeface="Wingdings" panose="05000000000000000000" pitchFamily="2" charset="2"/>
              <a:buChar char="p"/>
            </a:pPr>
            <a:endParaRPr lang="en-US" altLang="zh-TW" sz="1400" dirty="0">
              <a:solidFill>
                <a:srgbClr val="404040"/>
              </a:solidFill>
              <a:latin typeface="源石黑體 M" panose="020B0600000000000000" pitchFamily="34" charset="-120"/>
              <a:ea typeface="源石黑體 M" panose="020B0600000000000000" pitchFamily="34" charset="-120"/>
            </a:endParaRPr>
          </a:p>
        </p:txBody>
      </p:sp>
      <p:sp>
        <p:nvSpPr>
          <p:cNvPr id="65" name="모서리가 둥근 직사각형 46">
            <a:extLst>
              <a:ext uri="{FF2B5EF4-FFF2-40B4-BE49-F238E27FC236}">
                <a16:creationId xmlns:a16="http://schemas.microsoft.com/office/drawing/2014/main" id="{4D9AB3CB-3951-4744-9358-F5F49A5EE41A}"/>
              </a:ext>
            </a:extLst>
          </p:cNvPr>
          <p:cNvSpPr/>
          <p:nvPr/>
        </p:nvSpPr>
        <p:spPr>
          <a:xfrm>
            <a:off x="3331939" y="2838287"/>
            <a:ext cx="2137067" cy="412546"/>
          </a:xfrm>
          <a:prstGeom prst="roundRect">
            <a:avLst>
              <a:gd name="adj" fmla="val 48005"/>
            </a:avLst>
          </a:prstGeom>
          <a:solidFill>
            <a:srgbClr val="6B68A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600" dirty="0">
                <a:solidFill>
                  <a:prstClr val="white"/>
                </a:solidFill>
                <a:latin typeface="源石黑體 M" panose="020B0600000000000000" pitchFamily="34" charset="-120"/>
                <a:ea typeface="源石黑體 M" panose="020B0600000000000000" pitchFamily="34" charset="-120"/>
              </a:rPr>
              <a:t>辦理自治性社團業務</a:t>
            </a:r>
          </a:p>
        </p:txBody>
      </p:sp>
      <p:sp>
        <p:nvSpPr>
          <p:cNvPr id="66" name="타원 223">
            <a:extLst>
              <a:ext uri="{FF2B5EF4-FFF2-40B4-BE49-F238E27FC236}">
                <a16:creationId xmlns:a16="http://schemas.microsoft.com/office/drawing/2014/main" id="{87CF3228-88FC-4840-BF18-EFEDBB283CDD}"/>
              </a:ext>
            </a:extLst>
          </p:cNvPr>
          <p:cNvSpPr/>
          <p:nvPr/>
        </p:nvSpPr>
        <p:spPr>
          <a:xfrm>
            <a:off x="3852355" y="1503608"/>
            <a:ext cx="1096234" cy="1096234"/>
          </a:xfrm>
          <a:prstGeom prst="ellipse">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67" name="직선 연결선 220">
            <a:extLst>
              <a:ext uri="{FF2B5EF4-FFF2-40B4-BE49-F238E27FC236}">
                <a16:creationId xmlns:a16="http://schemas.microsoft.com/office/drawing/2014/main" id="{B9421F0C-3CC9-4AD2-8B98-0E49084FF426}"/>
              </a:ext>
            </a:extLst>
          </p:cNvPr>
          <p:cNvCxnSpPr>
            <a:cxnSpLocks/>
          </p:cNvCxnSpPr>
          <p:nvPr/>
        </p:nvCxnSpPr>
        <p:spPr>
          <a:xfrm flipH="1">
            <a:off x="5555005" y="3044560"/>
            <a:ext cx="604069" cy="0"/>
          </a:xfrm>
          <a:prstGeom prst="line">
            <a:avLst/>
          </a:prstGeom>
          <a:ln w="19050">
            <a:solidFill>
              <a:srgbClr val="6B68AC"/>
            </a:solidFill>
            <a:prstDash val="sysDash"/>
          </a:ln>
        </p:spPr>
        <p:style>
          <a:lnRef idx="1">
            <a:schemeClr val="accent1"/>
          </a:lnRef>
          <a:fillRef idx="0">
            <a:schemeClr val="accent1"/>
          </a:fillRef>
          <a:effectRef idx="0">
            <a:schemeClr val="accent1"/>
          </a:effectRef>
          <a:fontRef idx="minor">
            <a:schemeClr val="tx1"/>
          </a:fontRef>
        </p:style>
      </p:cxnSp>
      <p:sp>
        <p:nvSpPr>
          <p:cNvPr id="68" name="모서리가 둥근 직사각형 46">
            <a:extLst>
              <a:ext uri="{FF2B5EF4-FFF2-40B4-BE49-F238E27FC236}">
                <a16:creationId xmlns:a16="http://schemas.microsoft.com/office/drawing/2014/main" id="{43E152B7-76B9-4F69-AE03-9AA44CA8B0C6}"/>
              </a:ext>
            </a:extLst>
          </p:cNvPr>
          <p:cNvSpPr/>
          <p:nvPr/>
        </p:nvSpPr>
        <p:spPr>
          <a:xfrm>
            <a:off x="6284846" y="2838287"/>
            <a:ext cx="2137067" cy="412546"/>
          </a:xfrm>
          <a:prstGeom prst="roundRect">
            <a:avLst>
              <a:gd name="adj" fmla="val 48005"/>
            </a:avLst>
          </a:prstGeom>
          <a:solidFill>
            <a:srgbClr val="6B68A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600" dirty="0">
                <a:solidFill>
                  <a:prstClr val="white"/>
                </a:solidFill>
                <a:latin typeface="源石黑體 M" panose="020B0600000000000000" pitchFamily="34" charset="-120"/>
                <a:ea typeface="源石黑體 M" panose="020B0600000000000000" pitchFamily="34" charset="-120"/>
              </a:rPr>
              <a:t>辦理社團相關業務</a:t>
            </a:r>
          </a:p>
        </p:txBody>
      </p:sp>
      <p:sp>
        <p:nvSpPr>
          <p:cNvPr id="69" name="타원 223">
            <a:extLst>
              <a:ext uri="{FF2B5EF4-FFF2-40B4-BE49-F238E27FC236}">
                <a16:creationId xmlns:a16="http://schemas.microsoft.com/office/drawing/2014/main" id="{B6DB191E-F4A8-463E-BDAC-3C0BED8ED2B7}"/>
              </a:ext>
            </a:extLst>
          </p:cNvPr>
          <p:cNvSpPr/>
          <p:nvPr/>
        </p:nvSpPr>
        <p:spPr>
          <a:xfrm>
            <a:off x="6805262" y="1503608"/>
            <a:ext cx="1096234" cy="1096234"/>
          </a:xfrm>
          <a:prstGeom prst="ellipse">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文字方塊 69">
            <a:extLst>
              <a:ext uri="{FF2B5EF4-FFF2-40B4-BE49-F238E27FC236}">
                <a16:creationId xmlns:a16="http://schemas.microsoft.com/office/drawing/2014/main" id="{196BB67B-9399-44EB-B7C0-FCB87986D037}"/>
              </a:ext>
            </a:extLst>
          </p:cNvPr>
          <p:cNvSpPr txBox="1"/>
          <p:nvPr/>
        </p:nvSpPr>
        <p:spPr>
          <a:xfrm>
            <a:off x="3331939" y="3524250"/>
            <a:ext cx="2137066" cy="1350370"/>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輔導辦理自治性社團之活動</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指導相關自治性學生組織運作</a:t>
            </a:r>
            <a:endParaRPr lang="en-US" altLang="zh-TW" sz="1400" dirty="0">
              <a:solidFill>
                <a:srgbClr val="404040"/>
              </a:solidFill>
              <a:latin typeface="源石黑體 M" panose="020B0600000000000000" pitchFamily="34" charset="-120"/>
              <a:ea typeface="源石黑體 M" panose="020B0600000000000000" pitchFamily="34" charset="-120"/>
            </a:endParaRPr>
          </a:p>
        </p:txBody>
      </p:sp>
      <p:pic>
        <p:nvPicPr>
          <p:cNvPr id="71" name="圖片 70">
            <a:extLst>
              <a:ext uri="{FF2B5EF4-FFF2-40B4-BE49-F238E27FC236}">
                <a16:creationId xmlns:a16="http://schemas.microsoft.com/office/drawing/2014/main" id="{CFA0DB2A-6F07-4A61-8488-3E8FEDD978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1568" b="73211"/>
          <a:stretch/>
        </p:blipFill>
        <p:spPr>
          <a:xfrm>
            <a:off x="1134900" y="1623128"/>
            <a:ext cx="785377" cy="776566"/>
          </a:xfrm>
          <a:prstGeom prst="rect">
            <a:avLst/>
          </a:prstGeom>
        </p:spPr>
      </p:pic>
      <p:sp>
        <p:nvSpPr>
          <p:cNvPr id="72" name="文字方塊 71">
            <a:extLst>
              <a:ext uri="{FF2B5EF4-FFF2-40B4-BE49-F238E27FC236}">
                <a16:creationId xmlns:a16="http://schemas.microsoft.com/office/drawing/2014/main" id="{0CA20DBC-A4D7-4397-A61D-B11E4D6D118C}"/>
              </a:ext>
            </a:extLst>
          </p:cNvPr>
          <p:cNvSpPr txBox="1"/>
          <p:nvPr/>
        </p:nvSpPr>
        <p:spPr>
          <a:xfrm>
            <a:off x="6259087" y="3449822"/>
            <a:ext cx="2393072" cy="296619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輔導辦理各性質之社團活動</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辦理社團活動相關經費申請與核銷</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辦理校內社團評鑑、社團大會、社團博覽會及社團幹部研習</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輔導社團參加全國社團評鑑</a:t>
            </a:r>
            <a:endParaRPr lang="en-US" altLang="zh-TW" sz="1400" dirty="0">
              <a:solidFill>
                <a:srgbClr val="404040"/>
              </a:solidFill>
              <a:latin typeface="源石黑體 M" panose="020B0600000000000000" pitchFamily="34" charset="-120"/>
              <a:ea typeface="源石黑體 M" panose="020B0600000000000000" pitchFamily="34" charset="-120"/>
            </a:endParaRPr>
          </a:p>
        </p:txBody>
      </p:sp>
      <p:cxnSp>
        <p:nvCxnSpPr>
          <p:cNvPr id="77" name="직선 연결선 220">
            <a:extLst>
              <a:ext uri="{FF2B5EF4-FFF2-40B4-BE49-F238E27FC236}">
                <a16:creationId xmlns:a16="http://schemas.microsoft.com/office/drawing/2014/main" id="{FE184A1A-D5ED-4E27-BCF9-FCEA956F952E}"/>
              </a:ext>
            </a:extLst>
          </p:cNvPr>
          <p:cNvCxnSpPr>
            <a:cxnSpLocks/>
          </p:cNvCxnSpPr>
          <p:nvPr/>
        </p:nvCxnSpPr>
        <p:spPr>
          <a:xfrm flipH="1">
            <a:off x="8528635" y="3031868"/>
            <a:ext cx="604069" cy="0"/>
          </a:xfrm>
          <a:prstGeom prst="line">
            <a:avLst/>
          </a:prstGeom>
          <a:ln w="19050">
            <a:solidFill>
              <a:srgbClr val="6B68AC"/>
            </a:solidFill>
            <a:prstDash val="sysDash"/>
          </a:ln>
        </p:spPr>
        <p:style>
          <a:lnRef idx="1">
            <a:schemeClr val="accent1"/>
          </a:lnRef>
          <a:fillRef idx="0">
            <a:schemeClr val="accent1"/>
          </a:fillRef>
          <a:effectRef idx="0">
            <a:schemeClr val="accent1"/>
          </a:effectRef>
          <a:fontRef idx="minor">
            <a:schemeClr val="tx1"/>
          </a:fontRef>
        </p:style>
      </p:cxnSp>
      <p:sp>
        <p:nvSpPr>
          <p:cNvPr id="78" name="모서리가 둥근 직사각형 46">
            <a:extLst>
              <a:ext uri="{FF2B5EF4-FFF2-40B4-BE49-F238E27FC236}">
                <a16:creationId xmlns:a16="http://schemas.microsoft.com/office/drawing/2014/main" id="{2A242933-D71D-4260-9425-4A7B5A339C6D}"/>
              </a:ext>
            </a:extLst>
          </p:cNvPr>
          <p:cNvSpPr/>
          <p:nvPr/>
        </p:nvSpPr>
        <p:spPr>
          <a:xfrm>
            <a:off x="9258476" y="2825595"/>
            <a:ext cx="2137067" cy="412546"/>
          </a:xfrm>
          <a:prstGeom prst="roundRect">
            <a:avLst>
              <a:gd name="adj" fmla="val 48005"/>
            </a:avLst>
          </a:prstGeom>
          <a:solidFill>
            <a:srgbClr val="6B68A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600" dirty="0">
                <a:solidFill>
                  <a:prstClr val="white"/>
                </a:solidFill>
                <a:latin typeface="源石黑體 M" panose="020B0600000000000000" pitchFamily="34" charset="-120"/>
                <a:ea typeface="源石黑體 M" panose="020B0600000000000000" pitchFamily="34" charset="-120"/>
              </a:rPr>
              <a:t>辦理寒暑假營隊業務</a:t>
            </a:r>
          </a:p>
        </p:txBody>
      </p:sp>
      <p:sp>
        <p:nvSpPr>
          <p:cNvPr id="79" name="타원 223">
            <a:extLst>
              <a:ext uri="{FF2B5EF4-FFF2-40B4-BE49-F238E27FC236}">
                <a16:creationId xmlns:a16="http://schemas.microsoft.com/office/drawing/2014/main" id="{5B12B778-8BC7-49A6-AECB-59E1A54AB79A}"/>
              </a:ext>
            </a:extLst>
          </p:cNvPr>
          <p:cNvSpPr/>
          <p:nvPr/>
        </p:nvSpPr>
        <p:spPr>
          <a:xfrm>
            <a:off x="9778892" y="1490916"/>
            <a:ext cx="1096234" cy="1096234"/>
          </a:xfrm>
          <a:prstGeom prst="ellipse">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0" name="文字方塊 79">
            <a:extLst>
              <a:ext uri="{FF2B5EF4-FFF2-40B4-BE49-F238E27FC236}">
                <a16:creationId xmlns:a16="http://schemas.microsoft.com/office/drawing/2014/main" id="{154A5756-A23B-4D87-9015-3ABB61675503}"/>
              </a:ext>
            </a:extLst>
          </p:cNvPr>
          <p:cNvSpPr txBox="1"/>
          <p:nvPr/>
        </p:nvSpPr>
        <p:spPr>
          <a:xfrm>
            <a:off x="9258475" y="3437130"/>
            <a:ext cx="2137067" cy="264303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辦理教育部帶動中小學及教育優先區寒、暑假營隊活動</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辦理營隊活動相關經費申請與核銷</a:t>
            </a:r>
            <a:endParaRPr lang="en-US" altLang="zh-TW" sz="1400" dirty="0">
              <a:solidFill>
                <a:srgbClr val="404040"/>
              </a:solidFill>
              <a:latin typeface="源石黑體 M" panose="020B0600000000000000" pitchFamily="34" charset="-120"/>
              <a:ea typeface="源石黑體 M" panose="020B0600000000000000" pitchFamily="34" charset="-120"/>
            </a:endParaRPr>
          </a:p>
          <a:p>
            <a:pPr marL="285750" indent="-285750">
              <a:lnSpc>
                <a:spcPct val="150000"/>
              </a:lnSpc>
              <a:buFont typeface="Wingdings" panose="05000000000000000000" pitchFamily="2" charset="2"/>
              <a:buChar char="p"/>
            </a:pPr>
            <a:r>
              <a:rPr lang="zh-TW" altLang="en-US" sz="1400" dirty="0">
                <a:solidFill>
                  <a:srgbClr val="404040"/>
                </a:solidFill>
                <a:latin typeface="源石黑體 M" panose="020B0600000000000000" pitchFamily="34" charset="-120"/>
                <a:ea typeface="源石黑體 M" panose="020B0600000000000000" pitchFamily="34" charset="-120"/>
              </a:rPr>
              <a:t>輔導辦理營隊校外基金會贊助經費之申請與核銷</a:t>
            </a:r>
            <a:endParaRPr lang="en-US" altLang="zh-TW" sz="1400" dirty="0">
              <a:solidFill>
                <a:srgbClr val="404040"/>
              </a:solidFill>
              <a:latin typeface="源石黑體 M" panose="020B0600000000000000" pitchFamily="34" charset="-120"/>
              <a:ea typeface="源石黑體 M" panose="020B0600000000000000" pitchFamily="34" charset="-120"/>
            </a:endParaRPr>
          </a:p>
        </p:txBody>
      </p:sp>
      <p:sp>
        <p:nvSpPr>
          <p:cNvPr id="3" name="文字方塊 2">
            <a:extLst>
              <a:ext uri="{FF2B5EF4-FFF2-40B4-BE49-F238E27FC236}">
                <a16:creationId xmlns:a16="http://schemas.microsoft.com/office/drawing/2014/main" id="{A3E5C351-7410-4C01-B48C-2848CA4F431A}"/>
              </a:ext>
            </a:extLst>
          </p:cNvPr>
          <p:cNvSpPr txBox="1"/>
          <p:nvPr/>
        </p:nvSpPr>
        <p:spPr>
          <a:xfrm>
            <a:off x="3094220" y="506851"/>
            <a:ext cx="4919878" cy="369332"/>
          </a:xfrm>
          <a:prstGeom prst="rect">
            <a:avLst/>
          </a:prstGeom>
          <a:noFill/>
        </p:spPr>
        <p:txBody>
          <a:bodyPr wrap="square" rtlCol="0">
            <a:spAutoFit/>
          </a:bodyPr>
          <a:lstStyle/>
          <a:p>
            <a:r>
              <a:rPr lang="zh-TW" altLang="en-US" dirty="0">
                <a:solidFill>
                  <a:srgbClr val="2E75B6"/>
                </a:solidFill>
                <a:latin typeface="源石黑體 B" panose="020B0800000000000000" pitchFamily="34" charset="-120"/>
                <a:ea typeface="源石黑體 B" panose="020B0800000000000000" pitchFamily="34" charset="-120"/>
              </a:rPr>
              <a:t>辦理、規劃及推動學生活動各項事宜</a:t>
            </a:r>
          </a:p>
        </p:txBody>
      </p:sp>
      <p:sp>
        <p:nvSpPr>
          <p:cNvPr id="82" name="모서리가 둥근 직사각형 50">
            <a:extLst>
              <a:ext uri="{FF2B5EF4-FFF2-40B4-BE49-F238E27FC236}">
                <a16:creationId xmlns:a16="http://schemas.microsoft.com/office/drawing/2014/main" id="{252D7AE6-A38A-4047-AB3C-B011F2CE4651}"/>
              </a:ext>
            </a:extLst>
          </p:cNvPr>
          <p:cNvSpPr/>
          <p:nvPr/>
        </p:nvSpPr>
        <p:spPr>
          <a:xfrm>
            <a:off x="4385124" y="5009990"/>
            <a:ext cx="1057257" cy="343192"/>
          </a:xfrm>
          <a:prstGeom prst="roundRect">
            <a:avLst>
              <a:gd name="adj" fmla="val 50000"/>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200" dirty="0">
                <a:solidFill>
                  <a:srgbClr val="6B68AC"/>
                </a:solidFill>
                <a:latin typeface="源石黑體 M" panose="020B0600000000000000" pitchFamily="34" charset="-120"/>
                <a:ea typeface="源石黑體 M" panose="020B0600000000000000" pitchFamily="34" charset="-120"/>
              </a:rPr>
              <a:t>學生議會</a:t>
            </a:r>
            <a:endParaRPr lang="en-US" altLang="ko-KR" sz="1200" dirty="0">
              <a:solidFill>
                <a:srgbClr val="6B68AC"/>
              </a:solidFill>
              <a:latin typeface="源石黑體 M" panose="020B0600000000000000" pitchFamily="34" charset="-120"/>
              <a:ea typeface="源石黑體 M" panose="020B0600000000000000" pitchFamily="34" charset="-120"/>
            </a:endParaRPr>
          </a:p>
        </p:txBody>
      </p:sp>
      <p:sp>
        <p:nvSpPr>
          <p:cNvPr id="83" name="모서리가 둥근 직사각형 50">
            <a:extLst>
              <a:ext uri="{FF2B5EF4-FFF2-40B4-BE49-F238E27FC236}">
                <a16:creationId xmlns:a16="http://schemas.microsoft.com/office/drawing/2014/main" id="{E8227E53-C854-4273-AA66-AFF507E1B1F9}"/>
              </a:ext>
            </a:extLst>
          </p:cNvPr>
          <p:cNvSpPr/>
          <p:nvPr/>
        </p:nvSpPr>
        <p:spPr>
          <a:xfrm>
            <a:off x="3298931" y="5465390"/>
            <a:ext cx="1057257" cy="343192"/>
          </a:xfrm>
          <a:prstGeom prst="roundRect">
            <a:avLst>
              <a:gd name="adj" fmla="val 50000"/>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200" dirty="0">
                <a:solidFill>
                  <a:srgbClr val="6B68AC"/>
                </a:solidFill>
                <a:latin typeface="源石黑體 M" panose="020B0600000000000000" pitchFamily="34" charset="-120"/>
                <a:ea typeface="源石黑體 M" panose="020B0600000000000000" pitchFamily="34" charset="-120"/>
              </a:rPr>
              <a:t>畢聯會</a:t>
            </a:r>
            <a:endParaRPr lang="en-US" altLang="ko-KR" sz="1200" dirty="0">
              <a:solidFill>
                <a:srgbClr val="6B68AC"/>
              </a:solidFill>
              <a:latin typeface="源石黑體 M" panose="020B0600000000000000" pitchFamily="34" charset="-120"/>
              <a:ea typeface="源石黑體 M" panose="020B0600000000000000" pitchFamily="34" charset="-120"/>
            </a:endParaRPr>
          </a:p>
        </p:txBody>
      </p:sp>
      <p:sp>
        <p:nvSpPr>
          <p:cNvPr id="84" name="모서리가 둥근 직사각형 50">
            <a:extLst>
              <a:ext uri="{FF2B5EF4-FFF2-40B4-BE49-F238E27FC236}">
                <a16:creationId xmlns:a16="http://schemas.microsoft.com/office/drawing/2014/main" id="{B63BAEA9-1942-47ED-AEC4-770E1207650E}"/>
              </a:ext>
            </a:extLst>
          </p:cNvPr>
          <p:cNvSpPr/>
          <p:nvPr/>
        </p:nvSpPr>
        <p:spPr>
          <a:xfrm>
            <a:off x="4385124" y="5465390"/>
            <a:ext cx="1057257" cy="343192"/>
          </a:xfrm>
          <a:prstGeom prst="roundRect">
            <a:avLst>
              <a:gd name="adj" fmla="val 50000"/>
            </a:avLst>
          </a:prstGeom>
          <a:solidFill>
            <a:schemeClr val="bg1"/>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200" dirty="0">
                <a:solidFill>
                  <a:srgbClr val="6B68AC"/>
                </a:solidFill>
                <a:latin typeface="源石黑體 M" panose="020B0600000000000000" pitchFamily="34" charset="-120"/>
                <a:ea typeface="源石黑體 M" panose="020B0600000000000000" pitchFamily="34" charset="-120"/>
              </a:rPr>
              <a:t>研究生學會</a:t>
            </a:r>
            <a:endParaRPr lang="en-US" altLang="ko-KR" sz="1200" dirty="0">
              <a:solidFill>
                <a:srgbClr val="6B68AC"/>
              </a:solidFill>
              <a:latin typeface="源石黑體 M" panose="020B0600000000000000" pitchFamily="34" charset="-120"/>
              <a:ea typeface="源石黑體 M" panose="020B0600000000000000" pitchFamily="34" charset="-120"/>
            </a:endParaRPr>
          </a:p>
        </p:txBody>
      </p:sp>
      <p:pic>
        <p:nvPicPr>
          <p:cNvPr id="5" name="圖片 4">
            <a:extLst>
              <a:ext uri="{FF2B5EF4-FFF2-40B4-BE49-F238E27FC236}">
                <a16:creationId xmlns:a16="http://schemas.microsoft.com/office/drawing/2014/main" id="{5062A1D2-5B5A-4EFF-9DFA-09E9AAB2F0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6" t="1950" r="61155" b="73885"/>
          <a:stretch/>
        </p:blipFill>
        <p:spPr>
          <a:xfrm>
            <a:off x="9962788" y="1649539"/>
            <a:ext cx="711021" cy="717708"/>
          </a:xfrm>
          <a:prstGeom prst="rect">
            <a:avLst/>
          </a:prstGeom>
        </p:spPr>
      </p:pic>
      <p:pic>
        <p:nvPicPr>
          <p:cNvPr id="87" name="圖片 86">
            <a:extLst>
              <a:ext uri="{FF2B5EF4-FFF2-40B4-BE49-F238E27FC236}">
                <a16:creationId xmlns:a16="http://schemas.microsoft.com/office/drawing/2014/main" id="{2F1C0D90-A60A-4BC7-8195-01B7E53667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60" t="3188" r="8383" b="73113"/>
          <a:stretch/>
        </p:blipFill>
        <p:spPr>
          <a:xfrm>
            <a:off x="6971718" y="1793631"/>
            <a:ext cx="745902" cy="604377"/>
          </a:xfrm>
          <a:prstGeom prst="rect">
            <a:avLst/>
          </a:prstGeom>
        </p:spPr>
      </p:pic>
      <p:pic>
        <p:nvPicPr>
          <p:cNvPr id="4" name="圖片 3">
            <a:extLst>
              <a:ext uri="{FF2B5EF4-FFF2-40B4-BE49-F238E27FC236}">
                <a16:creationId xmlns:a16="http://schemas.microsoft.com/office/drawing/2014/main" id="{319CF21B-824C-014E-8842-96F9482CB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13" t="16722" r="59450" b="17934"/>
          <a:stretch/>
        </p:blipFill>
        <p:spPr>
          <a:xfrm>
            <a:off x="4155991" y="1697338"/>
            <a:ext cx="509782" cy="717708"/>
          </a:xfrm>
          <a:prstGeom prst="rect">
            <a:avLst/>
          </a:prstGeom>
        </p:spPr>
      </p:pic>
    </p:spTree>
    <p:extLst>
      <p:ext uri="{BB962C8B-B14F-4D97-AF65-F5344CB8AC3E}">
        <p14:creationId xmlns:p14="http://schemas.microsoft.com/office/powerpoint/2010/main" val="74473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C5BF"/>
        </a:solidFill>
        <a:effectLst/>
      </p:bgPr>
    </p:bg>
    <p:spTree>
      <p:nvGrpSpPr>
        <p:cNvPr id="1" name=""/>
        <p:cNvGrpSpPr/>
        <p:nvPr/>
      </p:nvGrpSpPr>
      <p:grpSpPr>
        <a:xfrm>
          <a:off x="0" y="0"/>
          <a:ext cx="0" cy="0"/>
          <a:chOff x="0" y="0"/>
          <a:chExt cx="0" cy="0"/>
        </a:xfrm>
      </p:grpSpPr>
      <p:sp>
        <p:nvSpPr>
          <p:cNvPr id="12" name="직사각형 11"/>
          <p:cNvSpPr/>
          <p:nvPr/>
        </p:nvSpPr>
        <p:spPr>
          <a:xfrm>
            <a:off x="0" y="-3176"/>
            <a:ext cx="11976100" cy="6607175"/>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2" name="그룹 31"/>
          <p:cNvGrpSpPr/>
          <p:nvPr/>
        </p:nvGrpSpPr>
        <p:grpSpPr>
          <a:xfrm>
            <a:off x="9550015" y="-441001"/>
            <a:ext cx="2699674" cy="1774850"/>
            <a:chOff x="10516726" y="-224473"/>
            <a:chExt cx="1465724" cy="963613"/>
          </a:xfrm>
        </p:grpSpPr>
        <p:grpSp>
          <p:nvGrpSpPr>
            <p:cNvPr id="22" name="그룹 21"/>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18" name="이등변 삼각형 17"/>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이등변 삼각형 18"/>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이등변 삼각형 19"/>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이등변 삼각형 20"/>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자유형 16"/>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23" name="그룹 22"/>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24" name="이등변 삼각형 23"/>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5" name="이등변 삼각형 24"/>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이등변 삼각형 25"/>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7" name="이등변 삼각형 26"/>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8" name="자유형 27"/>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37" name="그룹 15">
            <a:extLst>
              <a:ext uri="{FF2B5EF4-FFF2-40B4-BE49-F238E27FC236}">
                <a16:creationId xmlns:a16="http://schemas.microsoft.com/office/drawing/2014/main" id="{7A7A8A01-4C22-41AF-A3C2-C025B9A13118}"/>
              </a:ext>
            </a:extLst>
          </p:cNvPr>
          <p:cNvGrpSpPr/>
          <p:nvPr/>
        </p:nvGrpSpPr>
        <p:grpSpPr>
          <a:xfrm>
            <a:off x="592690" y="282523"/>
            <a:ext cx="2294784" cy="742046"/>
            <a:chOff x="296862" y="155575"/>
            <a:chExt cx="2228850" cy="720725"/>
          </a:xfrm>
        </p:grpSpPr>
        <p:sp>
          <p:nvSpPr>
            <p:cNvPr id="38" name="자유형: 도형 10">
              <a:extLst>
                <a:ext uri="{FF2B5EF4-FFF2-40B4-BE49-F238E27FC236}">
                  <a16:creationId xmlns:a16="http://schemas.microsoft.com/office/drawing/2014/main" id="{A7E8FB73-77A1-4023-B591-DF587690587D}"/>
                </a:ext>
              </a:extLst>
            </p:cNvPr>
            <p:cNvSpPr/>
            <p:nvPr/>
          </p:nvSpPr>
          <p:spPr>
            <a:xfrm>
              <a:off x="338931" y="257944"/>
              <a:ext cx="2162969"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zh-TW" altLang="en-US" sz="2000" b="1" kern="0" dirty="0">
                  <a:solidFill>
                    <a:prstClr val="white"/>
                  </a:solidFill>
                  <a:latin typeface="源石黑體 B" panose="020B0800000000000000" pitchFamily="34" charset="-120"/>
                  <a:ea typeface="源石黑體 B" panose="020B0800000000000000" pitchFamily="34" charset="-120"/>
                </a:rPr>
                <a:t>校歌比賽</a:t>
              </a:r>
              <a:endParaRPr lang="en-US" altLang="ko-KR" sz="2000" kern="0" dirty="0">
                <a:solidFill>
                  <a:prstClr val="white"/>
                </a:solidFill>
                <a:latin typeface="源石黑體 B" panose="020B0800000000000000" pitchFamily="34" charset="-120"/>
                <a:ea typeface="源石黑體 B" panose="020B0800000000000000" pitchFamily="34" charset="-120"/>
              </a:endParaRPr>
            </a:p>
          </p:txBody>
        </p:sp>
        <p:grpSp>
          <p:nvGrpSpPr>
            <p:cNvPr id="39" name="그룹 12">
              <a:extLst>
                <a:ext uri="{FF2B5EF4-FFF2-40B4-BE49-F238E27FC236}">
                  <a16:creationId xmlns:a16="http://schemas.microsoft.com/office/drawing/2014/main" id="{B3A99C94-90BD-42CA-8375-BC4E690DFAE1}"/>
                </a:ext>
              </a:extLst>
            </p:cNvPr>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43" name="직선 연결선 7">
                <a:extLst>
                  <a:ext uri="{FF2B5EF4-FFF2-40B4-BE49-F238E27FC236}">
                    <a16:creationId xmlns:a16="http://schemas.microsoft.com/office/drawing/2014/main" id="{64FF051F-AD20-4352-9B64-70A9DCC25A1C}"/>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4" name="사각형: 둥근 모서리 5">
                <a:extLst>
                  <a:ext uri="{FF2B5EF4-FFF2-40B4-BE49-F238E27FC236}">
                    <a16:creationId xmlns:a16="http://schemas.microsoft.com/office/drawing/2014/main" id="{748C27C8-5041-433A-A3CB-C2175217F719}"/>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40" name="그룹 6">
              <a:extLst>
                <a:ext uri="{FF2B5EF4-FFF2-40B4-BE49-F238E27FC236}">
                  <a16:creationId xmlns:a16="http://schemas.microsoft.com/office/drawing/2014/main" id="{AB905FA6-1EA6-4CA2-AC71-93E49E2CFA52}"/>
                </a:ext>
              </a:extLst>
            </p:cNvPr>
            <p:cNvGrpSpPr/>
            <p:nvPr/>
          </p:nvGrpSpPr>
          <p:grpSpPr>
            <a:xfrm>
              <a:off x="2441575" y="155575"/>
              <a:ext cx="84137" cy="720725"/>
              <a:chOff x="3825875" y="155575"/>
              <a:chExt cx="84137" cy="720725"/>
            </a:xfrm>
            <a:effectLst>
              <a:outerShdw dist="38100" dir="2700000" algn="tl" rotWithShape="0">
                <a:prstClr val="black">
                  <a:alpha val="30000"/>
                </a:prstClr>
              </a:outerShdw>
            </a:effectLst>
          </p:grpSpPr>
          <p:cxnSp>
            <p:nvCxnSpPr>
              <p:cNvPr id="41" name="직선 연결선 8">
                <a:extLst>
                  <a:ext uri="{FF2B5EF4-FFF2-40B4-BE49-F238E27FC236}">
                    <a16:creationId xmlns:a16="http://schemas.microsoft.com/office/drawing/2014/main" id="{3ABAF258-0EAC-4152-A1B2-90A265A309D8}"/>
                  </a:ext>
                </a:extLst>
              </p:cNvPr>
              <p:cNvCxnSpPr>
                <a:cxnSpLocks/>
              </p:cNvCxnSpPr>
              <p:nvPr/>
            </p:nvCxnSpPr>
            <p:spPr>
              <a:xfrm>
                <a:off x="3867944"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2" name="사각형: 둥근 모서리 9">
                <a:extLst>
                  <a:ext uri="{FF2B5EF4-FFF2-40B4-BE49-F238E27FC236}">
                    <a16:creationId xmlns:a16="http://schemas.microsoft.com/office/drawing/2014/main" id="{FE6C45B6-559E-41A0-A0C0-E2F885BFAF89}"/>
                  </a:ext>
                </a:extLst>
              </p:cNvPr>
              <p:cNvSpPr/>
              <p:nvPr/>
            </p:nvSpPr>
            <p:spPr>
              <a:xfrm>
                <a:off x="382587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sp>
        <p:nvSpPr>
          <p:cNvPr id="47" name="矩形: 圓角 3">
            <a:extLst>
              <a:ext uri="{FF2B5EF4-FFF2-40B4-BE49-F238E27FC236}">
                <a16:creationId xmlns:a16="http://schemas.microsoft.com/office/drawing/2014/main" id="{D1E3ADAB-BEE8-B749-89F3-558133B29BCF}"/>
              </a:ext>
            </a:extLst>
          </p:cNvPr>
          <p:cNvSpPr/>
          <p:nvPr/>
        </p:nvSpPr>
        <p:spPr>
          <a:xfrm>
            <a:off x="679316" y="1576968"/>
            <a:ext cx="1657484"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一、活動宗旨</a:t>
            </a:r>
          </a:p>
        </p:txBody>
      </p:sp>
      <p:sp>
        <p:nvSpPr>
          <p:cNvPr id="53" name="文字方塊 52">
            <a:extLst>
              <a:ext uri="{FF2B5EF4-FFF2-40B4-BE49-F238E27FC236}">
                <a16:creationId xmlns:a16="http://schemas.microsoft.com/office/drawing/2014/main" id="{81B5D884-40B3-6C40-8D49-EF8872F71E89}"/>
              </a:ext>
            </a:extLst>
          </p:cNvPr>
          <p:cNvSpPr txBox="1"/>
          <p:nvPr/>
        </p:nvSpPr>
        <p:spPr>
          <a:xfrm>
            <a:off x="2390569" y="1547510"/>
            <a:ext cx="8921773" cy="416396"/>
          </a:xfrm>
          <a:prstGeom prst="rect">
            <a:avLst/>
          </a:prstGeom>
          <a:noFill/>
        </p:spPr>
        <p:txBody>
          <a:bodyPr wrap="square" rtlCol="0">
            <a:spAutoFit/>
          </a:bodyPr>
          <a:lstStyle/>
          <a:p>
            <a:pPr>
              <a:lnSpc>
                <a:spcPct val="150000"/>
              </a:lnSpc>
            </a:pPr>
            <a:r>
              <a:rPr lang="zh-TW" altLang="en-US" sz="1600" dirty="0">
                <a:solidFill>
                  <a:srgbClr val="404040"/>
                </a:solidFill>
                <a:latin typeface="源石黑體 M" panose="020B0600000000000000" pitchFamily="34" charset="-120"/>
                <a:ea typeface="源石黑體 M" panose="020B0600000000000000" pitchFamily="34" charset="-120"/>
              </a:rPr>
              <a:t>為展現學校的整體活力，激發學生凝聚力，加強學生團隊合作精神，特於校慶期間舉辦校歌比賽。</a:t>
            </a:r>
          </a:p>
        </p:txBody>
      </p:sp>
      <p:sp>
        <p:nvSpPr>
          <p:cNvPr id="59" name="矩形: 圓角 3">
            <a:extLst>
              <a:ext uri="{FF2B5EF4-FFF2-40B4-BE49-F238E27FC236}">
                <a16:creationId xmlns:a16="http://schemas.microsoft.com/office/drawing/2014/main" id="{CE1472BF-88EE-494C-8B6F-0C9A46AB276E}"/>
              </a:ext>
            </a:extLst>
          </p:cNvPr>
          <p:cNvSpPr/>
          <p:nvPr/>
        </p:nvSpPr>
        <p:spPr>
          <a:xfrm>
            <a:off x="679316" y="2190286"/>
            <a:ext cx="1657484"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二、主辦單位</a:t>
            </a:r>
          </a:p>
        </p:txBody>
      </p:sp>
      <p:sp>
        <p:nvSpPr>
          <p:cNvPr id="60" name="文字方塊 59">
            <a:extLst>
              <a:ext uri="{FF2B5EF4-FFF2-40B4-BE49-F238E27FC236}">
                <a16:creationId xmlns:a16="http://schemas.microsoft.com/office/drawing/2014/main" id="{C29167C0-8C82-8942-AA68-7C7A6391604E}"/>
              </a:ext>
            </a:extLst>
          </p:cNvPr>
          <p:cNvSpPr txBox="1"/>
          <p:nvPr/>
        </p:nvSpPr>
        <p:spPr>
          <a:xfrm>
            <a:off x="2390569" y="2160828"/>
            <a:ext cx="8921773" cy="416396"/>
          </a:xfrm>
          <a:prstGeom prst="rect">
            <a:avLst/>
          </a:prstGeom>
          <a:noFill/>
        </p:spPr>
        <p:txBody>
          <a:bodyPr wrap="square" rtlCol="0">
            <a:spAutoFit/>
          </a:bodyPr>
          <a:lstStyle/>
          <a:p>
            <a:pPr>
              <a:lnSpc>
                <a:spcPct val="150000"/>
              </a:lnSpc>
            </a:pPr>
            <a:r>
              <a:rPr lang="zh-TW" altLang="en-US" sz="1600" dirty="0">
                <a:solidFill>
                  <a:srgbClr val="404040"/>
                </a:solidFill>
                <a:latin typeface="源石黑體 M" panose="020B0600000000000000" pitchFamily="34" charset="-120"/>
                <a:ea typeface="源石黑體 M" panose="020B0600000000000000" pitchFamily="34" charset="-120"/>
              </a:rPr>
              <a:t>學務處課外活動組</a:t>
            </a:r>
          </a:p>
        </p:txBody>
      </p:sp>
      <p:sp>
        <p:nvSpPr>
          <p:cNvPr id="63" name="矩形: 圓角 3">
            <a:extLst>
              <a:ext uri="{FF2B5EF4-FFF2-40B4-BE49-F238E27FC236}">
                <a16:creationId xmlns:a16="http://schemas.microsoft.com/office/drawing/2014/main" id="{E39F8196-6A38-4A42-BD9E-2C65471D83A0}"/>
              </a:ext>
            </a:extLst>
          </p:cNvPr>
          <p:cNvSpPr/>
          <p:nvPr/>
        </p:nvSpPr>
        <p:spPr>
          <a:xfrm>
            <a:off x="679316" y="2827296"/>
            <a:ext cx="1657484"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三、參賽資格</a:t>
            </a:r>
          </a:p>
        </p:txBody>
      </p:sp>
      <p:sp>
        <p:nvSpPr>
          <p:cNvPr id="64" name="文字方塊 63">
            <a:extLst>
              <a:ext uri="{FF2B5EF4-FFF2-40B4-BE49-F238E27FC236}">
                <a16:creationId xmlns:a16="http://schemas.microsoft.com/office/drawing/2014/main" id="{8427E353-A264-9C42-B4B0-37B54D2D5FFC}"/>
              </a:ext>
            </a:extLst>
          </p:cNvPr>
          <p:cNvSpPr txBox="1"/>
          <p:nvPr/>
        </p:nvSpPr>
        <p:spPr>
          <a:xfrm>
            <a:off x="2390569" y="2764174"/>
            <a:ext cx="8921773" cy="668324"/>
          </a:xfrm>
          <a:prstGeom prst="rect">
            <a:avLst/>
          </a:prstGeom>
          <a:noFill/>
        </p:spPr>
        <p:txBody>
          <a:bodyPr wrap="square" rtlCol="0">
            <a:spAutoFit/>
          </a:bodyPr>
          <a:lstStyle/>
          <a:p>
            <a:pPr marR="0" algn="l"/>
            <a:r>
              <a:rPr lang="zh-TW" altLang="en-US" sz="1600" i="0" u="none" strike="noStrike" baseline="0" dirty="0">
                <a:solidFill>
                  <a:srgbClr val="545454"/>
                </a:solidFill>
                <a:latin typeface="源石黑體 M" panose="020B0600000000000000" pitchFamily="34" charset="-120"/>
                <a:ea typeface="源石黑體 M" panose="020B0600000000000000" pitchFamily="34" charset="-120"/>
              </a:rPr>
              <a:t>本校各系新生班級為原則</a:t>
            </a:r>
          </a:p>
          <a:p>
            <a:pPr>
              <a:lnSpc>
                <a:spcPct val="150000"/>
              </a:lnSpc>
            </a:pPr>
            <a:r>
              <a:rPr lang="zh-TW" altLang="en-US" sz="1600" dirty="0">
                <a:solidFill>
                  <a:srgbClr val="404040"/>
                </a:solidFill>
                <a:latin typeface="源石黑體 M" panose="020B0600000000000000" pitchFamily="34" charset="-120"/>
                <a:ea typeface="源石黑體 M" panose="020B0600000000000000" pitchFamily="34" charset="-120"/>
              </a:rPr>
              <a:t>得跨年級組隊，每隊至少</a:t>
            </a:r>
            <a:r>
              <a:rPr lang="en-US" altLang="zh-TW" sz="1600" dirty="0">
                <a:solidFill>
                  <a:srgbClr val="404040"/>
                </a:solidFill>
                <a:latin typeface="源石黑體 M" panose="020B0600000000000000" pitchFamily="34" charset="-120"/>
                <a:ea typeface="源石黑體 M" panose="020B0600000000000000" pitchFamily="34" charset="-120"/>
              </a:rPr>
              <a:t>10~30</a:t>
            </a:r>
            <a:r>
              <a:rPr lang="zh-TW" altLang="en-US" sz="1600" dirty="0">
                <a:solidFill>
                  <a:srgbClr val="404040"/>
                </a:solidFill>
                <a:latin typeface="源石黑體 M" panose="020B0600000000000000" pitchFamily="34" charset="-120"/>
                <a:ea typeface="源石黑體 M" panose="020B0600000000000000" pitchFamily="34" charset="-120"/>
              </a:rPr>
              <a:t>人為限。</a:t>
            </a:r>
          </a:p>
        </p:txBody>
      </p:sp>
      <p:sp>
        <p:nvSpPr>
          <p:cNvPr id="65" name="矩形: 圓角 3">
            <a:extLst>
              <a:ext uri="{FF2B5EF4-FFF2-40B4-BE49-F238E27FC236}">
                <a16:creationId xmlns:a16="http://schemas.microsoft.com/office/drawing/2014/main" id="{5E000FBA-8EBE-F346-8F38-5D8A2F224F2F}"/>
              </a:ext>
            </a:extLst>
          </p:cNvPr>
          <p:cNvSpPr/>
          <p:nvPr/>
        </p:nvSpPr>
        <p:spPr>
          <a:xfrm>
            <a:off x="679316" y="3834314"/>
            <a:ext cx="1657484"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四、比賽內容</a:t>
            </a:r>
          </a:p>
        </p:txBody>
      </p:sp>
      <p:sp>
        <p:nvSpPr>
          <p:cNvPr id="66" name="文字方塊 65">
            <a:extLst>
              <a:ext uri="{FF2B5EF4-FFF2-40B4-BE49-F238E27FC236}">
                <a16:creationId xmlns:a16="http://schemas.microsoft.com/office/drawing/2014/main" id="{E566FFD6-2C12-794D-A842-63710F5076A6}"/>
              </a:ext>
            </a:extLst>
          </p:cNvPr>
          <p:cNvSpPr txBox="1"/>
          <p:nvPr/>
        </p:nvSpPr>
        <p:spPr>
          <a:xfrm>
            <a:off x="2390569" y="3728656"/>
            <a:ext cx="7298207" cy="1442703"/>
          </a:xfrm>
          <a:prstGeom prst="rect">
            <a:avLst/>
          </a:prstGeom>
          <a:noFill/>
        </p:spPr>
        <p:txBody>
          <a:bodyPr wrap="square" rtlCol="0">
            <a:spAutoFit/>
          </a:bodyPr>
          <a:lstStyle/>
          <a:p>
            <a:pPr marL="342900" indent="-342900">
              <a:lnSpc>
                <a:spcPct val="150000"/>
              </a:lnSpc>
              <a:buFont typeface="Wingdings" pitchFamily="2" charset="2"/>
              <a:buAutoNum type="circleNumWdWhitePlain"/>
            </a:pPr>
            <a:r>
              <a:rPr lang="zh-TW" altLang="en-US" sz="1600" dirty="0">
                <a:solidFill>
                  <a:srgbClr val="404040"/>
                </a:solidFill>
                <a:latin typeface="源石黑體 M" panose="020B0600000000000000" pitchFamily="34" charset="-120"/>
                <a:ea typeface="源石黑體 M" panose="020B0600000000000000" pitchFamily="34" charset="-120"/>
              </a:rPr>
              <a:t>指定歌曲：臺北市立大學校歌合唱</a:t>
            </a:r>
            <a:endParaRPr lang="en-US" altLang="zh-TW" sz="1600" dirty="0">
              <a:solidFill>
                <a:srgbClr val="404040"/>
              </a:solidFill>
              <a:latin typeface="源石黑體 M" panose="020B0600000000000000" pitchFamily="34" charset="-120"/>
              <a:ea typeface="源石黑體 M" panose="020B0600000000000000" pitchFamily="34" charset="-120"/>
            </a:endParaRPr>
          </a:p>
          <a:p>
            <a:pPr marL="342900" indent="-342900">
              <a:lnSpc>
                <a:spcPct val="150000"/>
              </a:lnSpc>
              <a:buFont typeface="Wingdings" pitchFamily="2" charset="2"/>
              <a:buAutoNum type="circleNumWdWhitePlain"/>
            </a:pPr>
            <a:r>
              <a:rPr lang="zh-TW" altLang="en-US" sz="1600" dirty="0">
                <a:solidFill>
                  <a:srgbClr val="404040"/>
                </a:solidFill>
                <a:latin typeface="源石黑體 M" panose="020B0600000000000000" pitchFamily="34" charset="-120"/>
                <a:ea typeface="源石黑體 M" panose="020B0600000000000000" pitchFamily="34" charset="-120"/>
              </a:rPr>
              <a:t>創意歌曲：臺北市立大學校歌</a:t>
            </a:r>
            <a:endParaRPr lang="en-US" altLang="zh-TW" sz="1600" dirty="0">
              <a:solidFill>
                <a:srgbClr val="404040"/>
              </a:solidFill>
              <a:latin typeface="源石黑體 M" panose="020B0600000000000000" pitchFamily="34" charset="-120"/>
              <a:ea typeface="源石黑體 M" panose="020B0600000000000000" pitchFamily="34" charset="-120"/>
            </a:endParaRPr>
          </a:p>
          <a:p>
            <a:pPr>
              <a:lnSpc>
                <a:spcPct val="150000"/>
              </a:lnSpc>
            </a:pPr>
            <a:r>
              <a:rPr lang="zh-TW" altLang="en-US" sz="1400" dirty="0">
                <a:solidFill>
                  <a:srgbClr val="2E75B6"/>
                </a:solidFill>
                <a:latin typeface="源石黑體 M" panose="020B0600000000000000" pitchFamily="34" charset="-120"/>
                <a:ea typeface="源石黑體 M" panose="020B0600000000000000" pitchFamily="34" charset="-120"/>
              </a:rPr>
              <a:t>須呈現校歌歌唱方式，詞曲形式不拘：如吟唱、歌舞劇或融合舞蹈表演等，但不得包含翻滾等危險動作。</a:t>
            </a:r>
            <a:endParaRPr lang="en-US" altLang="zh-TW" sz="1400" dirty="0">
              <a:solidFill>
                <a:srgbClr val="2E75B6"/>
              </a:solidFill>
              <a:latin typeface="源石黑體 M" panose="020B0600000000000000" pitchFamily="34" charset="-120"/>
              <a:ea typeface="源石黑體 M" panose="020B0600000000000000" pitchFamily="34" charset="-120"/>
            </a:endParaRPr>
          </a:p>
        </p:txBody>
      </p:sp>
      <p:sp>
        <p:nvSpPr>
          <p:cNvPr id="67" name="矩形: 圓角 3">
            <a:extLst>
              <a:ext uri="{FF2B5EF4-FFF2-40B4-BE49-F238E27FC236}">
                <a16:creationId xmlns:a16="http://schemas.microsoft.com/office/drawing/2014/main" id="{3C4CF4CF-6CC7-E541-BD87-D8AC91C1584E}"/>
              </a:ext>
            </a:extLst>
          </p:cNvPr>
          <p:cNvSpPr/>
          <p:nvPr/>
        </p:nvSpPr>
        <p:spPr>
          <a:xfrm>
            <a:off x="679316" y="5312649"/>
            <a:ext cx="3740284" cy="426253"/>
          </a:xfrm>
          <a:prstGeom prst="roundRect">
            <a:avLst>
              <a:gd name="adj" fmla="val 3898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源石黑體 B" panose="020B0800000000000000" pitchFamily="34" charset="-120"/>
                <a:ea typeface="源石黑體 B" panose="020B0800000000000000" pitchFamily="34" charset="-120"/>
              </a:rPr>
              <a:t>五、比賽規則及獎勵辦法將另行公告</a:t>
            </a:r>
          </a:p>
        </p:txBody>
      </p:sp>
      <p:pic>
        <p:nvPicPr>
          <p:cNvPr id="6" name="圖片 5">
            <a:extLst>
              <a:ext uri="{FF2B5EF4-FFF2-40B4-BE49-F238E27FC236}">
                <a16:creationId xmlns:a16="http://schemas.microsoft.com/office/drawing/2014/main" id="{8A85DB3C-1416-7B45-B510-4B3118881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196" y="3821198"/>
            <a:ext cx="2641607" cy="2641607"/>
          </a:xfrm>
          <a:prstGeom prst="rect">
            <a:avLst/>
          </a:prstGeom>
        </p:spPr>
      </p:pic>
    </p:spTree>
    <p:extLst>
      <p:ext uri="{BB962C8B-B14F-4D97-AF65-F5344CB8AC3E}">
        <p14:creationId xmlns:p14="http://schemas.microsoft.com/office/powerpoint/2010/main" val="157620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C5BF"/>
        </a:solidFill>
        <a:effectLst/>
      </p:bgPr>
    </p:bg>
    <p:spTree>
      <p:nvGrpSpPr>
        <p:cNvPr id="1" name=""/>
        <p:cNvGrpSpPr/>
        <p:nvPr/>
      </p:nvGrpSpPr>
      <p:grpSpPr>
        <a:xfrm>
          <a:off x="0" y="0"/>
          <a:ext cx="0" cy="0"/>
          <a:chOff x="0" y="0"/>
          <a:chExt cx="0" cy="0"/>
        </a:xfrm>
      </p:grpSpPr>
      <p:sp>
        <p:nvSpPr>
          <p:cNvPr id="12" name="직사각형 11"/>
          <p:cNvSpPr/>
          <p:nvPr/>
        </p:nvSpPr>
        <p:spPr>
          <a:xfrm>
            <a:off x="0" y="-3176"/>
            <a:ext cx="11976100" cy="6607175"/>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7" name="그룹 15">
            <a:extLst>
              <a:ext uri="{FF2B5EF4-FFF2-40B4-BE49-F238E27FC236}">
                <a16:creationId xmlns:a16="http://schemas.microsoft.com/office/drawing/2014/main" id="{4B24DA8D-F65F-4C73-A51F-DEB0A785F698}"/>
              </a:ext>
            </a:extLst>
          </p:cNvPr>
          <p:cNvGrpSpPr/>
          <p:nvPr/>
        </p:nvGrpSpPr>
        <p:grpSpPr>
          <a:xfrm>
            <a:off x="592690" y="282523"/>
            <a:ext cx="3374279" cy="742046"/>
            <a:chOff x="296862" y="155575"/>
            <a:chExt cx="3277330" cy="720725"/>
          </a:xfrm>
        </p:grpSpPr>
        <p:sp>
          <p:nvSpPr>
            <p:cNvPr id="38" name="자유형: 도형 10">
              <a:extLst>
                <a:ext uri="{FF2B5EF4-FFF2-40B4-BE49-F238E27FC236}">
                  <a16:creationId xmlns:a16="http://schemas.microsoft.com/office/drawing/2014/main" id="{7C5BB3D4-1B6D-427C-B94F-36FDA82070C4}"/>
                </a:ext>
              </a:extLst>
            </p:cNvPr>
            <p:cNvSpPr/>
            <p:nvPr/>
          </p:nvSpPr>
          <p:spPr>
            <a:xfrm>
              <a:off x="338930" y="257944"/>
              <a:ext cx="3206154" cy="544664"/>
            </a:xfrm>
            <a:prstGeom prst="rect">
              <a:avLst/>
            </a:prstGeom>
            <a:solidFill>
              <a:srgbClr val="8182BB"/>
            </a:solidFill>
            <a:ln w="22225">
              <a:solidFill>
                <a:srgbClr val="6B68AC"/>
              </a:solidFill>
            </a:ln>
            <a:effectLst>
              <a:outerShdw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en-US" altLang="ko-KR" sz="2000" b="1" kern="0" dirty="0">
                  <a:solidFill>
                    <a:prstClr val="white"/>
                  </a:solidFill>
                  <a:latin typeface="源石黑體 B" panose="020B0800000000000000" pitchFamily="34" charset="-120"/>
                  <a:ea typeface="源石黑體 B" panose="020B0800000000000000" pitchFamily="34" charset="-120"/>
                </a:rPr>
                <a:t>112</a:t>
              </a:r>
              <a:r>
                <a:rPr lang="zh-TW" altLang="en-US" sz="2000" b="1" kern="0" dirty="0">
                  <a:solidFill>
                    <a:prstClr val="white"/>
                  </a:solidFill>
                  <a:latin typeface="源石黑體 B" panose="020B0800000000000000" pitchFamily="34" charset="-120"/>
                  <a:ea typeface="源石黑體 B" panose="020B0800000000000000" pitchFamily="34" charset="-120"/>
                </a:rPr>
                <a:t> </a:t>
              </a:r>
              <a:r>
                <a:rPr lang="ko-KR" altLang="en-US" sz="2000" b="1" kern="0" dirty="0">
                  <a:solidFill>
                    <a:prstClr val="white"/>
                  </a:solidFill>
                  <a:latin typeface="源石黑體 B" panose="020B0800000000000000" pitchFamily="34" charset="-120"/>
                  <a:ea typeface="源石黑體 B" panose="020B0800000000000000" pitchFamily="34" charset="-120"/>
                </a:rPr>
                <a:t>學年度社團</a:t>
              </a:r>
              <a:r>
                <a:rPr lang="zh-TW" altLang="en-US" sz="2000" b="1" kern="0" dirty="0">
                  <a:solidFill>
                    <a:prstClr val="white"/>
                  </a:solidFill>
                  <a:latin typeface="源石黑體 B" panose="020B0800000000000000" pitchFamily="34" charset="-120"/>
                  <a:ea typeface="源石黑體 B" panose="020B0800000000000000" pitchFamily="34" charset="-120"/>
                </a:rPr>
                <a:t>博覽</a:t>
              </a:r>
              <a:r>
                <a:rPr lang="ko-KR" altLang="en-US" sz="2000" b="1" kern="0" dirty="0">
                  <a:solidFill>
                    <a:prstClr val="white"/>
                  </a:solidFill>
                  <a:latin typeface="源石黑體 B" panose="020B0800000000000000" pitchFamily="34" charset="-120"/>
                  <a:ea typeface="源石黑體 B" panose="020B0800000000000000" pitchFamily="34" charset="-120"/>
                </a:rPr>
                <a:t>會</a:t>
              </a:r>
              <a:endParaRPr lang="en-US" altLang="ko-KR" sz="2000" kern="0" dirty="0">
                <a:solidFill>
                  <a:prstClr val="white"/>
                </a:solidFill>
                <a:latin typeface="源石黑體 B" panose="020B0800000000000000" pitchFamily="34" charset="-120"/>
                <a:ea typeface="源石黑體 B" panose="020B0800000000000000" pitchFamily="34" charset="-120"/>
              </a:endParaRPr>
            </a:p>
          </p:txBody>
        </p:sp>
        <p:grpSp>
          <p:nvGrpSpPr>
            <p:cNvPr id="39" name="그룹 12">
              <a:extLst>
                <a:ext uri="{FF2B5EF4-FFF2-40B4-BE49-F238E27FC236}">
                  <a16:creationId xmlns:a16="http://schemas.microsoft.com/office/drawing/2014/main" id="{87571BFD-8D6D-4A41-BA22-CC7FEE90E0F3}"/>
                </a:ext>
              </a:extLst>
            </p:cNvPr>
            <p:cNvGrpSpPr/>
            <p:nvPr/>
          </p:nvGrpSpPr>
          <p:grpSpPr>
            <a:xfrm>
              <a:off x="296862" y="155575"/>
              <a:ext cx="84137" cy="720725"/>
              <a:chOff x="296862" y="155575"/>
              <a:chExt cx="84137" cy="720725"/>
            </a:xfrm>
            <a:effectLst>
              <a:outerShdw dist="38100" dir="2700000" algn="tl" rotWithShape="0">
                <a:prstClr val="black">
                  <a:alpha val="30000"/>
                </a:prstClr>
              </a:outerShdw>
            </a:effectLst>
          </p:grpSpPr>
          <p:cxnSp>
            <p:nvCxnSpPr>
              <p:cNvPr id="43" name="직선 연결선 7">
                <a:extLst>
                  <a:ext uri="{FF2B5EF4-FFF2-40B4-BE49-F238E27FC236}">
                    <a16:creationId xmlns:a16="http://schemas.microsoft.com/office/drawing/2014/main" id="{68B5FE5B-200E-4C11-AEE1-F4CB370A20EB}"/>
                  </a:ext>
                </a:extLst>
              </p:cNvPr>
              <p:cNvCxnSpPr>
                <a:cxnSpLocks/>
              </p:cNvCxnSpPr>
              <p:nvPr/>
            </p:nvCxnSpPr>
            <p:spPr>
              <a:xfrm>
                <a:off x="338931"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4" name="사각형: 둥근 모서리 5">
                <a:extLst>
                  <a:ext uri="{FF2B5EF4-FFF2-40B4-BE49-F238E27FC236}">
                    <a16:creationId xmlns:a16="http://schemas.microsoft.com/office/drawing/2014/main" id="{0081963E-1066-4E13-972B-91D4056512C5}"/>
                  </a:ext>
                </a:extLst>
              </p:cNvPr>
              <p:cNvSpPr/>
              <p:nvPr/>
            </p:nvSpPr>
            <p:spPr>
              <a:xfrm>
                <a:off x="296862"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nvGrpSpPr>
            <p:cNvPr id="40" name="그룹 6">
              <a:extLst>
                <a:ext uri="{FF2B5EF4-FFF2-40B4-BE49-F238E27FC236}">
                  <a16:creationId xmlns:a16="http://schemas.microsoft.com/office/drawing/2014/main" id="{E28289E5-F7A6-4A27-BFFD-C0AE008A0010}"/>
                </a:ext>
              </a:extLst>
            </p:cNvPr>
            <p:cNvGrpSpPr/>
            <p:nvPr/>
          </p:nvGrpSpPr>
          <p:grpSpPr>
            <a:xfrm>
              <a:off x="3490055" y="155575"/>
              <a:ext cx="84137" cy="720725"/>
              <a:chOff x="4874355" y="155575"/>
              <a:chExt cx="84137" cy="720725"/>
            </a:xfrm>
            <a:effectLst>
              <a:outerShdw dist="38100" dir="2700000" algn="tl" rotWithShape="0">
                <a:prstClr val="black">
                  <a:alpha val="30000"/>
                </a:prstClr>
              </a:outerShdw>
            </a:effectLst>
          </p:grpSpPr>
          <p:cxnSp>
            <p:nvCxnSpPr>
              <p:cNvPr id="41" name="직선 연결선 8">
                <a:extLst>
                  <a:ext uri="{FF2B5EF4-FFF2-40B4-BE49-F238E27FC236}">
                    <a16:creationId xmlns:a16="http://schemas.microsoft.com/office/drawing/2014/main" id="{B86BB50E-FBDA-471A-B84E-D30009834319}"/>
                  </a:ext>
                </a:extLst>
              </p:cNvPr>
              <p:cNvCxnSpPr>
                <a:cxnSpLocks/>
              </p:cNvCxnSpPr>
              <p:nvPr/>
            </p:nvCxnSpPr>
            <p:spPr>
              <a:xfrm>
                <a:off x="4916435" y="155575"/>
                <a:ext cx="0" cy="720725"/>
              </a:xfrm>
              <a:prstGeom prst="line">
                <a:avLst/>
              </a:prstGeom>
              <a:ln w="22225" cap="rnd">
                <a:solidFill>
                  <a:srgbClr val="6B68AC"/>
                </a:solidFill>
              </a:ln>
            </p:spPr>
            <p:style>
              <a:lnRef idx="1">
                <a:schemeClr val="accent1"/>
              </a:lnRef>
              <a:fillRef idx="0">
                <a:schemeClr val="accent1"/>
              </a:fillRef>
              <a:effectRef idx="0">
                <a:schemeClr val="accent1"/>
              </a:effectRef>
              <a:fontRef idx="minor">
                <a:schemeClr val="tx1"/>
              </a:fontRef>
            </p:style>
          </p:cxnSp>
          <p:sp>
            <p:nvSpPr>
              <p:cNvPr id="42" name="사각형: 둥근 모서리 9">
                <a:extLst>
                  <a:ext uri="{FF2B5EF4-FFF2-40B4-BE49-F238E27FC236}">
                    <a16:creationId xmlns:a16="http://schemas.microsoft.com/office/drawing/2014/main" id="{47E3BF64-002C-47D2-9CCD-4F732503DAAF}"/>
                  </a:ext>
                </a:extLst>
              </p:cNvPr>
              <p:cNvSpPr/>
              <p:nvPr/>
            </p:nvSpPr>
            <p:spPr>
              <a:xfrm>
                <a:off x="4874355" y="238140"/>
                <a:ext cx="84137" cy="555596"/>
              </a:xfrm>
              <a:prstGeom prst="roundRect">
                <a:avLst>
                  <a:gd name="adj" fmla="val 36404"/>
                </a:avLst>
              </a:prstGeom>
              <a:solidFill>
                <a:srgbClr val="B5B4DC"/>
              </a:solidFill>
              <a:ln w="19050">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prstClr val="white"/>
                  </a:solidFill>
                </a:endParaRPr>
              </a:p>
            </p:txBody>
          </p:sp>
        </p:grpSp>
      </p:grpSp>
      <p:grpSp>
        <p:nvGrpSpPr>
          <p:cNvPr id="46" name="그룹 31">
            <a:extLst>
              <a:ext uri="{FF2B5EF4-FFF2-40B4-BE49-F238E27FC236}">
                <a16:creationId xmlns:a16="http://schemas.microsoft.com/office/drawing/2014/main" id="{F2B3BD2D-4911-477C-A6A7-98AC75E2FA8F}"/>
              </a:ext>
            </a:extLst>
          </p:cNvPr>
          <p:cNvGrpSpPr/>
          <p:nvPr/>
        </p:nvGrpSpPr>
        <p:grpSpPr>
          <a:xfrm>
            <a:off x="9550015" y="-441001"/>
            <a:ext cx="2699674" cy="1774850"/>
            <a:chOff x="10516726" y="-224473"/>
            <a:chExt cx="1465724" cy="963613"/>
          </a:xfrm>
        </p:grpSpPr>
        <p:grpSp>
          <p:nvGrpSpPr>
            <p:cNvPr id="47" name="그룹 21">
              <a:extLst>
                <a:ext uri="{FF2B5EF4-FFF2-40B4-BE49-F238E27FC236}">
                  <a16:creationId xmlns:a16="http://schemas.microsoft.com/office/drawing/2014/main" id="{1FF83B8F-E57B-426E-B14B-64CBF40C881F}"/>
                </a:ext>
              </a:extLst>
            </p:cNvPr>
            <p:cNvGrpSpPr/>
            <p:nvPr/>
          </p:nvGrpSpPr>
          <p:grpSpPr>
            <a:xfrm>
              <a:off x="10548252" y="0"/>
              <a:ext cx="1434198" cy="739140"/>
              <a:chOff x="10020300" y="0"/>
              <a:chExt cx="1962150" cy="1011230"/>
            </a:xfrm>
            <a:effectLst>
              <a:outerShdw dist="25400" dir="2700000" algn="tl" rotWithShape="0">
                <a:prstClr val="black">
                  <a:alpha val="30000"/>
                </a:prstClr>
              </a:outerShdw>
            </a:effectLst>
          </p:grpSpPr>
          <p:sp>
            <p:nvSpPr>
              <p:cNvPr id="62" name="이등변 삼각형 17">
                <a:extLst>
                  <a:ext uri="{FF2B5EF4-FFF2-40B4-BE49-F238E27FC236}">
                    <a16:creationId xmlns:a16="http://schemas.microsoft.com/office/drawing/2014/main" id="{0317178B-EEA9-4886-BA2A-1772B499F403}"/>
                  </a:ext>
                </a:extLst>
              </p:cNvPr>
              <p:cNvSpPr/>
              <p:nvPr/>
            </p:nvSpPr>
            <p:spPr>
              <a:xfrm rot="1423760" flipV="1">
                <a:off x="10426515" y="403823"/>
                <a:ext cx="333375" cy="419100"/>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이등변 삼각형 18">
                <a:extLst>
                  <a:ext uri="{FF2B5EF4-FFF2-40B4-BE49-F238E27FC236}">
                    <a16:creationId xmlns:a16="http://schemas.microsoft.com/office/drawing/2014/main" id="{5A93C8BA-D1A5-4B31-90FB-CFE719807D1D}"/>
                  </a:ext>
                </a:extLst>
              </p:cNvPr>
              <p:cNvSpPr/>
              <p:nvPr/>
            </p:nvSpPr>
            <p:spPr>
              <a:xfrm rot="952056" flipV="1">
                <a:off x="10891754" y="572349"/>
                <a:ext cx="327994" cy="346680"/>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이등변 삼각형 19">
                <a:extLst>
                  <a:ext uri="{FF2B5EF4-FFF2-40B4-BE49-F238E27FC236}">
                    <a16:creationId xmlns:a16="http://schemas.microsoft.com/office/drawing/2014/main" id="{2F030223-FAA5-465D-9E6F-70DDEF576ECD}"/>
                  </a:ext>
                </a:extLst>
              </p:cNvPr>
              <p:cNvSpPr/>
              <p:nvPr/>
            </p:nvSpPr>
            <p:spPr>
              <a:xfrm rot="746821" flipV="1">
                <a:off x="11382339" y="686600"/>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이등변 삼각형 20">
                <a:extLst>
                  <a:ext uri="{FF2B5EF4-FFF2-40B4-BE49-F238E27FC236}">
                    <a16:creationId xmlns:a16="http://schemas.microsoft.com/office/drawing/2014/main" id="{53144F5C-9FC8-4021-B201-16C87AD5F4C3}"/>
                  </a:ext>
                </a:extLst>
              </p:cNvPr>
              <p:cNvSpPr/>
              <p:nvPr/>
            </p:nvSpPr>
            <p:spPr>
              <a:xfrm rot="2193028" flipV="1">
                <a:off x="10025751" y="146252"/>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자유형 16">
                <a:extLst>
                  <a:ext uri="{FF2B5EF4-FFF2-40B4-BE49-F238E27FC236}">
                    <a16:creationId xmlns:a16="http://schemas.microsoft.com/office/drawing/2014/main" id="{B9A71C89-5E27-4720-AB9D-82C03E5CB947}"/>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55" name="그룹 22">
              <a:extLst>
                <a:ext uri="{FF2B5EF4-FFF2-40B4-BE49-F238E27FC236}">
                  <a16:creationId xmlns:a16="http://schemas.microsoft.com/office/drawing/2014/main" id="{5E8E1E3B-56BD-47DA-84CD-C18BF62C546E}"/>
                </a:ext>
              </a:extLst>
            </p:cNvPr>
            <p:cNvGrpSpPr/>
            <p:nvPr/>
          </p:nvGrpSpPr>
          <p:grpSpPr>
            <a:xfrm rot="20559701">
              <a:off x="10516726" y="-224473"/>
              <a:ext cx="1434198" cy="744984"/>
              <a:chOff x="10020300" y="0"/>
              <a:chExt cx="1962150" cy="1019225"/>
            </a:xfrm>
            <a:effectLst>
              <a:outerShdw dist="25400" dir="2700000" algn="tl" rotWithShape="0">
                <a:prstClr val="black">
                  <a:alpha val="30000"/>
                </a:prstClr>
              </a:outerShdw>
            </a:effectLst>
          </p:grpSpPr>
          <p:sp>
            <p:nvSpPr>
              <p:cNvPr id="57" name="이등변 삼각형 23">
                <a:extLst>
                  <a:ext uri="{FF2B5EF4-FFF2-40B4-BE49-F238E27FC236}">
                    <a16:creationId xmlns:a16="http://schemas.microsoft.com/office/drawing/2014/main" id="{AA356322-1EBA-4954-9A42-82076BC2D435}"/>
                  </a:ext>
                </a:extLst>
              </p:cNvPr>
              <p:cNvSpPr/>
              <p:nvPr/>
            </p:nvSpPr>
            <p:spPr>
              <a:xfrm rot="1949198" flipV="1">
                <a:off x="10161983" y="236988"/>
                <a:ext cx="253526" cy="318718"/>
              </a:xfrm>
              <a:prstGeom prst="triangle">
                <a:avLst/>
              </a:prstGeom>
              <a:pattFill prst="wdUpDiag">
                <a:fgClr>
                  <a:srgbClr val="B5B4DC"/>
                </a:fgClr>
                <a:bgClr>
                  <a:srgbClr val="6B68A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이등변 삼각형 24">
                <a:extLst>
                  <a:ext uri="{FF2B5EF4-FFF2-40B4-BE49-F238E27FC236}">
                    <a16:creationId xmlns:a16="http://schemas.microsoft.com/office/drawing/2014/main" id="{F6F95DB0-2C3F-4DB5-AF4E-A36F66ECDB4C}"/>
                  </a:ext>
                </a:extLst>
              </p:cNvPr>
              <p:cNvSpPr/>
              <p:nvPr/>
            </p:nvSpPr>
            <p:spPr>
              <a:xfrm rot="740165" flipV="1">
                <a:off x="11570257" y="732286"/>
                <a:ext cx="271474" cy="286939"/>
              </a:xfrm>
              <a:prstGeom prst="triangle">
                <a:avLst/>
              </a:prstGeom>
              <a:pattFill prst="wdUpDiag">
                <a:fgClr>
                  <a:srgbClr val="D06800"/>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이등변 삼각형 25">
                <a:extLst>
                  <a:ext uri="{FF2B5EF4-FFF2-40B4-BE49-F238E27FC236}">
                    <a16:creationId xmlns:a16="http://schemas.microsoft.com/office/drawing/2014/main" id="{F3EA57C3-D164-42E1-B391-5AD6F055EE2B}"/>
                  </a:ext>
                </a:extLst>
              </p:cNvPr>
              <p:cNvSpPr/>
              <p:nvPr/>
            </p:nvSpPr>
            <p:spPr>
              <a:xfrm rot="1433065" flipV="1">
                <a:off x="10592737" y="457798"/>
                <a:ext cx="271577" cy="324630"/>
              </a:xfrm>
              <a:prstGeom prst="triangle">
                <a:avLst/>
              </a:prstGeom>
              <a:pattFill prst="wdUpDiag">
                <a:fgClr>
                  <a:schemeClr val="accent5">
                    <a:lumMod val="40000"/>
                    <a:lumOff val="60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이등변 삼각형 26">
                <a:extLst>
                  <a:ext uri="{FF2B5EF4-FFF2-40B4-BE49-F238E27FC236}">
                    <a16:creationId xmlns:a16="http://schemas.microsoft.com/office/drawing/2014/main" id="{AC243654-FD28-4946-AA06-16D1CE4D6D62}"/>
                  </a:ext>
                </a:extLst>
              </p:cNvPr>
              <p:cNvSpPr/>
              <p:nvPr/>
            </p:nvSpPr>
            <p:spPr>
              <a:xfrm rot="853837" flipV="1">
                <a:off x="11064204" y="602083"/>
                <a:ext cx="271577" cy="324630"/>
              </a:xfrm>
              <a:prstGeom prst="triangle">
                <a:avLst/>
              </a:prstGeom>
              <a:pattFill prst="wdUpDiag">
                <a:fgClr>
                  <a:schemeClr val="accent4">
                    <a:lumMod val="60000"/>
                    <a:lumOff val="40000"/>
                  </a:schemeClr>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자유형 27">
                <a:extLst>
                  <a:ext uri="{FF2B5EF4-FFF2-40B4-BE49-F238E27FC236}">
                    <a16:creationId xmlns:a16="http://schemas.microsoft.com/office/drawing/2014/main" id="{DFD501C6-2B52-473C-8E99-076E63A642EA}"/>
                  </a:ext>
                </a:extLst>
              </p:cNvPr>
              <p:cNvSpPr/>
              <p:nvPr/>
            </p:nvSpPr>
            <p:spPr>
              <a:xfrm>
                <a:off x="10020300" y="0"/>
                <a:ext cx="1962150" cy="781050"/>
              </a:xfrm>
              <a:custGeom>
                <a:avLst/>
                <a:gdLst>
                  <a:gd name="connsiteX0" fmla="*/ 0 w 1962150"/>
                  <a:gd name="connsiteY0" fmla="*/ 0 h 781050"/>
                  <a:gd name="connsiteX1" fmla="*/ 790575 w 1962150"/>
                  <a:gd name="connsiteY1" fmla="*/ 476250 h 781050"/>
                  <a:gd name="connsiteX2" fmla="*/ 1962150 w 1962150"/>
                  <a:gd name="connsiteY2" fmla="*/ 781050 h 781050"/>
                </a:gdLst>
                <a:ahLst/>
                <a:cxnLst>
                  <a:cxn ang="0">
                    <a:pos x="connsiteX0" y="connsiteY0"/>
                  </a:cxn>
                  <a:cxn ang="0">
                    <a:pos x="connsiteX1" y="connsiteY1"/>
                  </a:cxn>
                  <a:cxn ang="0">
                    <a:pos x="connsiteX2" y="connsiteY2"/>
                  </a:cxn>
                </a:cxnLst>
                <a:rect l="l" t="t" r="r" b="b"/>
                <a:pathLst>
                  <a:path w="1962150" h="781050">
                    <a:moveTo>
                      <a:pt x="0" y="0"/>
                    </a:moveTo>
                    <a:cubicBezTo>
                      <a:pt x="231775" y="173037"/>
                      <a:pt x="463550" y="346075"/>
                      <a:pt x="790575" y="476250"/>
                    </a:cubicBezTo>
                    <a:cubicBezTo>
                      <a:pt x="1117600" y="606425"/>
                      <a:pt x="1539875" y="693737"/>
                      <a:pt x="1962150" y="781050"/>
                    </a:cubicBezTo>
                  </a:path>
                </a:pathLst>
              </a:custGeom>
              <a:noFill/>
              <a:ln w="22225">
                <a:solidFill>
                  <a:srgbClr val="6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32" name="文字方塊 31">
            <a:extLst>
              <a:ext uri="{FF2B5EF4-FFF2-40B4-BE49-F238E27FC236}">
                <a16:creationId xmlns:a16="http://schemas.microsoft.com/office/drawing/2014/main" id="{CAE52A0A-8139-D94C-9CBC-6991DB3F4282}"/>
              </a:ext>
            </a:extLst>
          </p:cNvPr>
          <p:cNvSpPr txBox="1"/>
          <p:nvPr/>
        </p:nvSpPr>
        <p:spPr>
          <a:xfrm>
            <a:off x="781716" y="1172165"/>
            <a:ext cx="4923512" cy="2379241"/>
          </a:xfrm>
          <a:prstGeom prst="rect">
            <a:avLst/>
          </a:prstGeom>
          <a:noFill/>
        </p:spPr>
        <p:txBody>
          <a:bodyPr wrap="square" rtlCol="0">
            <a:spAutoFit/>
          </a:bodyPr>
          <a:lstStyle/>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大一新生們好 ：</a:t>
            </a:r>
          </a:p>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你是否想要在大學四年的青春裡， 留下多采多姿的回憶？</a:t>
            </a:r>
          </a:p>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你是否想要與志同道合的夥伴們， 一起作夢、成長與奮鬥？</a:t>
            </a:r>
          </a:p>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那就  </a:t>
            </a:r>
            <a:r>
              <a:rPr lang="zh-TW" altLang="en-US" dirty="0">
                <a:solidFill>
                  <a:srgbClr val="2E75B6"/>
                </a:solidFill>
                <a:latin typeface="源石黑體 M" panose="020B0600000000000000" pitchFamily="34" charset="-120"/>
                <a:ea typeface="源石黑體 M" panose="020B0600000000000000" pitchFamily="34" charset="-120"/>
              </a:rPr>
              <a:t>加入社團 </a:t>
            </a:r>
            <a:r>
              <a:rPr lang="zh-TW" altLang="en-US" sz="1400" dirty="0">
                <a:solidFill>
                  <a:srgbClr val="404040"/>
                </a:solidFill>
                <a:latin typeface="源石黑體 M" panose="020B0600000000000000" pitchFamily="34" charset="-120"/>
                <a:ea typeface="源石黑體 M" panose="020B0600000000000000" pitchFamily="34" charset="-120"/>
              </a:rPr>
              <a:t>吧 ！</a:t>
            </a:r>
            <a:endParaRPr lang="en-US" altLang="zh-TW" sz="1400" dirty="0">
              <a:solidFill>
                <a:srgbClr val="404040"/>
              </a:solidFill>
              <a:latin typeface="源石黑體 M" panose="020B0600000000000000" pitchFamily="34" charset="-120"/>
              <a:ea typeface="源石黑體 M" panose="020B0600000000000000" pitchFamily="34" charset="-120"/>
            </a:endParaRPr>
          </a:p>
          <a:p>
            <a:pPr>
              <a:lnSpc>
                <a:spcPct val="150000"/>
              </a:lnSpc>
            </a:pPr>
            <a:endParaRPr lang="en-US" altLang="zh-TW" sz="800" dirty="0">
              <a:solidFill>
                <a:srgbClr val="404040"/>
              </a:solidFill>
              <a:latin typeface="源石黑體 M" panose="020B0600000000000000" pitchFamily="34" charset="-120"/>
              <a:ea typeface="源石黑體 M" panose="020B0600000000000000" pitchFamily="34" charset="-120"/>
            </a:endParaRPr>
          </a:p>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歡迎大家到體育館外圍， 參觀本校熱血又多元的社團攤位，</a:t>
            </a:r>
            <a:endParaRPr lang="en-US" altLang="zh-TW" sz="1400" dirty="0">
              <a:solidFill>
                <a:srgbClr val="404040"/>
              </a:solidFill>
              <a:latin typeface="源石黑體 M" panose="020B0600000000000000" pitchFamily="34" charset="-120"/>
              <a:ea typeface="源石黑體 M" panose="020B0600000000000000" pitchFamily="34" charset="-120"/>
            </a:endParaRPr>
          </a:p>
          <a:p>
            <a:pPr>
              <a:lnSpc>
                <a:spcPct val="150000"/>
              </a:lnSpc>
            </a:pPr>
            <a:r>
              <a:rPr lang="zh-TW" altLang="en-US" sz="1400" dirty="0">
                <a:solidFill>
                  <a:srgbClr val="404040"/>
                </a:solidFill>
                <a:latin typeface="源石黑體 M" panose="020B0600000000000000" pitchFamily="34" charset="-120"/>
                <a:ea typeface="源石黑體 M" panose="020B0600000000000000" pitchFamily="34" charset="-120"/>
              </a:rPr>
              <a:t>拿著右方集點卡完成以下步驟就能參加 </a:t>
            </a:r>
            <a:r>
              <a:rPr lang="zh-TW" altLang="en-US" dirty="0">
                <a:solidFill>
                  <a:srgbClr val="2E75B6"/>
                </a:solidFill>
                <a:latin typeface="源石黑體 M" panose="020B0600000000000000" pitchFamily="34" charset="-120"/>
                <a:ea typeface="源石黑體 M" panose="020B0600000000000000" pitchFamily="34" charset="-120"/>
              </a:rPr>
              <a:t>抽獎活動 </a:t>
            </a:r>
            <a:r>
              <a:rPr lang="zh-TW" altLang="en-US" sz="1400" dirty="0">
                <a:solidFill>
                  <a:srgbClr val="404040"/>
                </a:solidFill>
                <a:latin typeface="源石黑體 M" panose="020B0600000000000000" pitchFamily="34" charset="-120"/>
                <a:ea typeface="源石黑體 M" panose="020B0600000000000000" pitchFamily="34" charset="-120"/>
              </a:rPr>
              <a:t>：</a:t>
            </a:r>
            <a:endParaRPr lang="en-US" altLang="zh-TW" sz="1400" dirty="0">
              <a:solidFill>
                <a:srgbClr val="404040"/>
              </a:solidFill>
              <a:latin typeface="源石黑體 M" panose="020B0600000000000000" pitchFamily="34" charset="-120"/>
              <a:ea typeface="源石黑體 M" panose="020B0600000000000000" pitchFamily="34" charset="-120"/>
            </a:endParaRPr>
          </a:p>
        </p:txBody>
      </p:sp>
      <p:grpSp>
        <p:nvGrpSpPr>
          <p:cNvPr id="25" name="그룹 62">
            <a:extLst>
              <a:ext uri="{FF2B5EF4-FFF2-40B4-BE49-F238E27FC236}">
                <a16:creationId xmlns:a16="http://schemas.microsoft.com/office/drawing/2014/main" id="{C09660E8-46C1-4567-A24C-2486DD5924CA}"/>
              </a:ext>
            </a:extLst>
          </p:cNvPr>
          <p:cNvGrpSpPr/>
          <p:nvPr/>
        </p:nvGrpSpPr>
        <p:grpSpPr>
          <a:xfrm>
            <a:off x="764938" y="3894208"/>
            <a:ext cx="2045414" cy="2441812"/>
            <a:chOff x="2261118" y="2212520"/>
            <a:chExt cx="4814595" cy="5747657"/>
          </a:xfrm>
        </p:grpSpPr>
        <p:sp>
          <p:nvSpPr>
            <p:cNvPr id="26" name="자유형 63">
              <a:extLst>
                <a:ext uri="{FF2B5EF4-FFF2-40B4-BE49-F238E27FC236}">
                  <a16:creationId xmlns:a16="http://schemas.microsoft.com/office/drawing/2014/main" id="{DCD39477-E394-4833-895F-C8899CAD23E2}"/>
                </a:ext>
              </a:extLst>
            </p:cNvPr>
            <p:cNvSpPr/>
            <p:nvPr/>
          </p:nvSpPr>
          <p:spPr>
            <a:xfrm>
              <a:off x="2261118" y="5352272"/>
              <a:ext cx="2071396" cy="2575249"/>
            </a:xfrm>
            <a:custGeom>
              <a:avLst/>
              <a:gdLst>
                <a:gd name="connsiteX0" fmla="*/ 74645 w 2071396"/>
                <a:gd name="connsiteY0" fmla="*/ 0 h 2575249"/>
                <a:gd name="connsiteX1" fmla="*/ 0 w 2071396"/>
                <a:gd name="connsiteY1" fmla="*/ 2556588 h 2575249"/>
                <a:gd name="connsiteX2" fmla="*/ 2071396 w 2071396"/>
                <a:gd name="connsiteY2" fmla="*/ 2575249 h 2575249"/>
                <a:gd name="connsiteX3" fmla="*/ 74645 w 2071396"/>
                <a:gd name="connsiteY3" fmla="*/ 0 h 2575249"/>
              </a:gdLst>
              <a:ahLst/>
              <a:cxnLst>
                <a:cxn ang="0">
                  <a:pos x="connsiteX0" y="connsiteY0"/>
                </a:cxn>
                <a:cxn ang="0">
                  <a:pos x="connsiteX1" y="connsiteY1"/>
                </a:cxn>
                <a:cxn ang="0">
                  <a:pos x="connsiteX2" y="connsiteY2"/>
                </a:cxn>
                <a:cxn ang="0">
                  <a:pos x="connsiteX3" y="connsiteY3"/>
                </a:cxn>
              </a:cxnLst>
              <a:rect l="l" t="t" r="r" b="b"/>
              <a:pathLst>
                <a:path w="2071396" h="2575249">
                  <a:moveTo>
                    <a:pt x="74645" y="0"/>
                  </a:moveTo>
                  <a:lnTo>
                    <a:pt x="0" y="2556588"/>
                  </a:lnTo>
                  <a:lnTo>
                    <a:pt x="2071396" y="2575249"/>
                  </a:lnTo>
                  <a:lnTo>
                    <a:pt x="74645" y="0"/>
                  </a:lnTo>
                  <a:close/>
                </a:path>
              </a:pathLst>
            </a:custGeom>
            <a:solidFill>
              <a:schemeClr val="tx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7" name="직사각형 4">
              <a:extLst>
                <a:ext uri="{FF2B5EF4-FFF2-40B4-BE49-F238E27FC236}">
                  <a16:creationId xmlns:a16="http://schemas.microsoft.com/office/drawing/2014/main" id="{882C9BDE-63F1-4A79-ADFB-1E951A01A6B8}"/>
                </a:ext>
              </a:extLst>
            </p:cNvPr>
            <p:cNvSpPr/>
            <p:nvPr/>
          </p:nvSpPr>
          <p:spPr>
            <a:xfrm>
              <a:off x="2315346" y="2212520"/>
              <a:ext cx="4760367" cy="5747657"/>
            </a:xfrm>
            <a:custGeom>
              <a:avLst/>
              <a:gdLst>
                <a:gd name="connsiteX0" fmla="*/ 0 w 4739951"/>
                <a:gd name="connsiteY0" fmla="*/ 0 h 5747657"/>
                <a:gd name="connsiteX1" fmla="*/ 4739951 w 4739951"/>
                <a:gd name="connsiteY1" fmla="*/ 0 h 5747657"/>
                <a:gd name="connsiteX2" fmla="*/ 4739951 w 4739951"/>
                <a:gd name="connsiteY2" fmla="*/ 5747657 h 5747657"/>
                <a:gd name="connsiteX3" fmla="*/ 0 w 4739951"/>
                <a:gd name="connsiteY3" fmla="*/ 5747657 h 5747657"/>
                <a:gd name="connsiteX4" fmla="*/ 0 w 4739951"/>
                <a:gd name="connsiteY4" fmla="*/ 0 h 5747657"/>
                <a:gd name="connsiteX0" fmla="*/ 0 w 4739951"/>
                <a:gd name="connsiteY0" fmla="*/ 0 h 5747657"/>
                <a:gd name="connsiteX1" fmla="*/ 4739951 w 4739951"/>
                <a:gd name="connsiteY1" fmla="*/ 0 h 5747657"/>
                <a:gd name="connsiteX2" fmla="*/ 4739951 w 4739951"/>
                <a:gd name="connsiteY2" fmla="*/ 5747657 h 5747657"/>
                <a:gd name="connsiteX3" fmla="*/ 130629 w 4739951"/>
                <a:gd name="connsiteY3" fmla="*/ 5449077 h 5747657"/>
                <a:gd name="connsiteX4" fmla="*/ 0 w 4739951"/>
                <a:gd name="connsiteY4" fmla="*/ 0 h 5747657"/>
                <a:gd name="connsiteX0" fmla="*/ 0 w 4739951"/>
                <a:gd name="connsiteY0" fmla="*/ 0 h 5747657"/>
                <a:gd name="connsiteX1" fmla="*/ 4739951 w 4739951"/>
                <a:gd name="connsiteY1" fmla="*/ 0 h 5747657"/>
                <a:gd name="connsiteX2" fmla="*/ 4739951 w 4739951"/>
                <a:gd name="connsiteY2" fmla="*/ 5747657 h 5747657"/>
                <a:gd name="connsiteX3" fmla="*/ 130629 w 4739951"/>
                <a:gd name="connsiteY3" fmla="*/ 5449077 h 5747657"/>
                <a:gd name="connsiteX4" fmla="*/ 0 w 4739951"/>
                <a:gd name="connsiteY4" fmla="*/ 0 h 5747657"/>
                <a:gd name="connsiteX0" fmla="*/ 50799 w 4790750"/>
                <a:gd name="connsiteY0" fmla="*/ 0 h 5747657"/>
                <a:gd name="connsiteX1" fmla="*/ 4790750 w 4790750"/>
                <a:gd name="connsiteY1" fmla="*/ 0 h 5747657"/>
                <a:gd name="connsiteX2" fmla="*/ 4790750 w 4790750"/>
                <a:gd name="connsiteY2" fmla="*/ 5747657 h 5747657"/>
                <a:gd name="connsiteX3" fmla="*/ 181428 w 4790750"/>
                <a:gd name="connsiteY3" fmla="*/ 5449077 h 5747657"/>
                <a:gd name="connsiteX4" fmla="*/ 50799 w 4790750"/>
                <a:gd name="connsiteY4" fmla="*/ 0 h 5747657"/>
                <a:gd name="connsiteX0" fmla="*/ 50799 w 4790750"/>
                <a:gd name="connsiteY0" fmla="*/ 0 h 5747657"/>
                <a:gd name="connsiteX1" fmla="*/ 4790750 w 4790750"/>
                <a:gd name="connsiteY1" fmla="*/ 0 h 5747657"/>
                <a:gd name="connsiteX2" fmla="*/ 4790750 w 4790750"/>
                <a:gd name="connsiteY2" fmla="*/ 5747657 h 5747657"/>
                <a:gd name="connsiteX3" fmla="*/ 181428 w 4790750"/>
                <a:gd name="connsiteY3" fmla="*/ 5449077 h 5747657"/>
                <a:gd name="connsiteX4" fmla="*/ 50799 w 4790750"/>
                <a:gd name="connsiteY4" fmla="*/ 0 h 5747657"/>
                <a:gd name="connsiteX0" fmla="*/ 68812 w 4808763"/>
                <a:gd name="connsiteY0" fmla="*/ 0 h 5747657"/>
                <a:gd name="connsiteX1" fmla="*/ 4808763 w 4808763"/>
                <a:gd name="connsiteY1" fmla="*/ 0 h 5747657"/>
                <a:gd name="connsiteX2" fmla="*/ 4808763 w 4808763"/>
                <a:gd name="connsiteY2" fmla="*/ 5747657 h 5747657"/>
                <a:gd name="connsiteX3" fmla="*/ 199441 w 4808763"/>
                <a:gd name="connsiteY3" fmla="*/ 5449077 h 5747657"/>
                <a:gd name="connsiteX4" fmla="*/ 68812 w 4808763"/>
                <a:gd name="connsiteY4" fmla="*/ 0 h 5747657"/>
                <a:gd name="connsiteX0" fmla="*/ 20416 w 4760367"/>
                <a:gd name="connsiteY0" fmla="*/ 0 h 5747657"/>
                <a:gd name="connsiteX1" fmla="*/ 4760367 w 4760367"/>
                <a:gd name="connsiteY1" fmla="*/ 0 h 5747657"/>
                <a:gd name="connsiteX2" fmla="*/ 4760367 w 4760367"/>
                <a:gd name="connsiteY2" fmla="*/ 5747657 h 5747657"/>
                <a:gd name="connsiteX3" fmla="*/ 151045 w 4760367"/>
                <a:gd name="connsiteY3" fmla="*/ 5449077 h 5747657"/>
                <a:gd name="connsiteX4" fmla="*/ 20416 w 4760367"/>
                <a:gd name="connsiteY4" fmla="*/ 0 h 5747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367" h="5747657">
                  <a:moveTo>
                    <a:pt x="20416" y="0"/>
                  </a:moveTo>
                  <a:cubicBezTo>
                    <a:pt x="1675045" y="205274"/>
                    <a:pt x="3180383" y="0"/>
                    <a:pt x="4760367" y="0"/>
                  </a:cubicBezTo>
                  <a:lnTo>
                    <a:pt x="4760367" y="5747657"/>
                  </a:lnTo>
                  <a:cubicBezTo>
                    <a:pt x="3223926" y="5648130"/>
                    <a:pt x="1519535" y="5865844"/>
                    <a:pt x="151045" y="5449077"/>
                  </a:cubicBezTo>
                  <a:cubicBezTo>
                    <a:pt x="-60448" y="3595395"/>
                    <a:pt x="7975" y="1723052"/>
                    <a:pt x="204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8" name="자유형: 도형 12">
            <a:extLst>
              <a:ext uri="{FF2B5EF4-FFF2-40B4-BE49-F238E27FC236}">
                <a16:creationId xmlns:a16="http://schemas.microsoft.com/office/drawing/2014/main" id="{A2BCE220-E7A0-4D26-8798-63E5054D8CB0}"/>
              </a:ext>
            </a:extLst>
          </p:cNvPr>
          <p:cNvSpPr/>
          <p:nvPr/>
        </p:nvSpPr>
        <p:spPr>
          <a:xfrm rot="19249572">
            <a:off x="1433934" y="3683919"/>
            <a:ext cx="730459" cy="566642"/>
          </a:xfrm>
          <a:custGeom>
            <a:avLst/>
            <a:gdLst>
              <a:gd name="connsiteX0" fmla="*/ 589904 w 730459"/>
              <a:gd name="connsiteY0" fmla="*/ 0 h 566642"/>
              <a:gd name="connsiteX1" fmla="*/ 730459 w 730459"/>
              <a:gd name="connsiteY1" fmla="*/ 239371 h 566642"/>
              <a:gd name="connsiteX2" fmla="*/ 195819 w 730459"/>
              <a:gd name="connsiteY2" fmla="*/ 553302 h 566642"/>
              <a:gd name="connsiteX3" fmla="*/ 195820 w 730459"/>
              <a:gd name="connsiteY3" fmla="*/ 553303 h 566642"/>
              <a:gd name="connsiteX4" fmla="*/ 173102 w 730459"/>
              <a:gd name="connsiteY4" fmla="*/ 566642 h 566642"/>
              <a:gd name="connsiteX5" fmla="*/ 151277 w 730459"/>
              <a:gd name="connsiteY5" fmla="*/ 553659 h 566642"/>
              <a:gd name="connsiteX6" fmla="*/ 166870 w 730459"/>
              <a:gd name="connsiteY6" fmla="*/ 546906 h 566642"/>
              <a:gd name="connsiteX7" fmla="*/ 116070 w 730459"/>
              <a:gd name="connsiteY7" fmla="*/ 515750 h 566642"/>
              <a:gd name="connsiteX8" fmla="*/ 134273 w 730459"/>
              <a:gd name="connsiteY8" fmla="*/ 506124 h 566642"/>
              <a:gd name="connsiteX9" fmla="*/ 80637 w 730459"/>
              <a:gd name="connsiteY9" fmla="*/ 473440 h 566642"/>
              <a:gd name="connsiteX10" fmla="*/ 117160 w 730459"/>
              <a:gd name="connsiteY10" fmla="*/ 456146 h 566642"/>
              <a:gd name="connsiteX11" fmla="*/ 114213 w 730459"/>
              <a:gd name="connsiteY11" fmla="*/ 451127 h 566642"/>
              <a:gd name="connsiteX12" fmla="*/ 70640 w 730459"/>
              <a:gd name="connsiteY12" fmla="*/ 425205 h 566642"/>
              <a:gd name="connsiteX13" fmla="*/ 86233 w 730459"/>
              <a:gd name="connsiteY13" fmla="*/ 418453 h 566642"/>
              <a:gd name="connsiteX14" fmla="*/ 35433 w 730459"/>
              <a:gd name="connsiteY14" fmla="*/ 387297 h 566642"/>
              <a:gd name="connsiteX15" fmla="*/ 53637 w 730459"/>
              <a:gd name="connsiteY15" fmla="*/ 377670 h 566642"/>
              <a:gd name="connsiteX16" fmla="*/ 0 w 730459"/>
              <a:gd name="connsiteY16" fmla="*/ 344986 h 566642"/>
              <a:gd name="connsiteX17" fmla="*/ 40601 w 730459"/>
              <a:gd name="connsiteY17" fmla="*/ 325762 h 566642"/>
              <a:gd name="connsiteX18" fmla="*/ 39195 w 730459"/>
              <a:gd name="connsiteY18" fmla="*/ 323368 h 5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0459" h="566642">
                <a:moveTo>
                  <a:pt x="589904" y="0"/>
                </a:moveTo>
                <a:lnTo>
                  <a:pt x="730459" y="239371"/>
                </a:lnTo>
                <a:lnTo>
                  <a:pt x="195819" y="553302"/>
                </a:lnTo>
                <a:lnTo>
                  <a:pt x="195820" y="553303"/>
                </a:lnTo>
                <a:lnTo>
                  <a:pt x="173102" y="566642"/>
                </a:lnTo>
                <a:lnTo>
                  <a:pt x="151277" y="553659"/>
                </a:lnTo>
                <a:lnTo>
                  <a:pt x="166870" y="546906"/>
                </a:lnTo>
                <a:lnTo>
                  <a:pt x="116070" y="515750"/>
                </a:lnTo>
                <a:lnTo>
                  <a:pt x="134273" y="506124"/>
                </a:lnTo>
                <a:lnTo>
                  <a:pt x="80637" y="473440"/>
                </a:lnTo>
                <a:lnTo>
                  <a:pt x="117160" y="456146"/>
                </a:lnTo>
                <a:lnTo>
                  <a:pt x="114213" y="451127"/>
                </a:lnTo>
                <a:lnTo>
                  <a:pt x="70640" y="425205"/>
                </a:lnTo>
                <a:lnTo>
                  <a:pt x="86233" y="418453"/>
                </a:lnTo>
                <a:lnTo>
                  <a:pt x="35433" y="387297"/>
                </a:lnTo>
                <a:lnTo>
                  <a:pt x="53637" y="377670"/>
                </a:lnTo>
                <a:lnTo>
                  <a:pt x="0" y="344986"/>
                </a:lnTo>
                <a:lnTo>
                  <a:pt x="40601" y="325762"/>
                </a:lnTo>
                <a:lnTo>
                  <a:pt x="39195" y="323368"/>
                </a:lnTo>
                <a:close/>
              </a:path>
            </a:pathLst>
          </a:custGeom>
          <a:solidFill>
            <a:srgbClr val="2E75B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rgbClr val="2E75B6"/>
                </a:solidFill>
              </a:rPr>
              <a:t>01</a:t>
            </a:r>
            <a:endParaRPr lang="ko-KR" altLang="en-US" sz="1200" b="1" dirty="0">
              <a:solidFill>
                <a:srgbClr val="2E75B6"/>
              </a:solidFill>
            </a:endParaRPr>
          </a:p>
        </p:txBody>
      </p:sp>
      <p:grpSp>
        <p:nvGrpSpPr>
          <p:cNvPr id="29" name="그룹 66">
            <a:extLst>
              <a:ext uri="{FF2B5EF4-FFF2-40B4-BE49-F238E27FC236}">
                <a16:creationId xmlns:a16="http://schemas.microsoft.com/office/drawing/2014/main" id="{22277719-1306-4879-929C-ADD5451248BF}"/>
              </a:ext>
            </a:extLst>
          </p:cNvPr>
          <p:cNvGrpSpPr/>
          <p:nvPr/>
        </p:nvGrpSpPr>
        <p:grpSpPr>
          <a:xfrm>
            <a:off x="3540553" y="3894208"/>
            <a:ext cx="2045414" cy="2441812"/>
            <a:chOff x="2261118" y="2212520"/>
            <a:chExt cx="4814595" cy="5747657"/>
          </a:xfrm>
        </p:grpSpPr>
        <p:sp>
          <p:nvSpPr>
            <p:cNvPr id="30" name="자유형 67">
              <a:extLst>
                <a:ext uri="{FF2B5EF4-FFF2-40B4-BE49-F238E27FC236}">
                  <a16:creationId xmlns:a16="http://schemas.microsoft.com/office/drawing/2014/main" id="{E9401E69-B09C-45D4-881A-FD4AF63F1C1E}"/>
                </a:ext>
              </a:extLst>
            </p:cNvPr>
            <p:cNvSpPr/>
            <p:nvPr/>
          </p:nvSpPr>
          <p:spPr>
            <a:xfrm>
              <a:off x="2261118" y="5352272"/>
              <a:ext cx="2071396" cy="2575249"/>
            </a:xfrm>
            <a:custGeom>
              <a:avLst/>
              <a:gdLst>
                <a:gd name="connsiteX0" fmla="*/ 74645 w 2071396"/>
                <a:gd name="connsiteY0" fmla="*/ 0 h 2575249"/>
                <a:gd name="connsiteX1" fmla="*/ 0 w 2071396"/>
                <a:gd name="connsiteY1" fmla="*/ 2556588 h 2575249"/>
                <a:gd name="connsiteX2" fmla="*/ 2071396 w 2071396"/>
                <a:gd name="connsiteY2" fmla="*/ 2575249 h 2575249"/>
                <a:gd name="connsiteX3" fmla="*/ 74645 w 2071396"/>
                <a:gd name="connsiteY3" fmla="*/ 0 h 2575249"/>
              </a:gdLst>
              <a:ahLst/>
              <a:cxnLst>
                <a:cxn ang="0">
                  <a:pos x="connsiteX0" y="connsiteY0"/>
                </a:cxn>
                <a:cxn ang="0">
                  <a:pos x="connsiteX1" y="connsiteY1"/>
                </a:cxn>
                <a:cxn ang="0">
                  <a:pos x="connsiteX2" y="connsiteY2"/>
                </a:cxn>
                <a:cxn ang="0">
                  <a:pos x="connsiteX3" y="connsiteY3"/>
                </a:cxn>
              </a:cxnLst>
              <a:rect l="l" t="t" r="r" b="b"/>
              <a:pathLst>
                <a:path w="2071396" h="2575249">
                  <a:moveTo>
                    <a:pt x="74645" y="0"/>
                  </a:moveTo>
                  <a:lnTo>
                    <a:pt x="0" y="2556588"/>
                  </a:lnTo>
                  <a:lnTo>
                    <a:pt x="2071396" y="2575249"/>
                  </a:lnTo>
                  <a:lnTo>
                    <a:pt x="74645" y="0"/>
                  </a:lnTo>
                  <a:close/>
                </a:path>
              </a:pathLst>
            </a:custGeom>
            <a:solidFill>
              <a:schemeClr val="tx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1" name="직사각형 4">
              <a:extLst>
                <a:ext uri="{FF2B5EF4-FFF2-40B4-BE49-F238E27FC236}">
                  <a16:creationId xmlns:a16="http://schemas.microsoft.com/office/drawing/2014/main" id="{25003C91-C49D-4EC1-A292-2C91CF9EFBC5}"/>
                </a:ext>
              </a:extLst>
            </p:cNvPr>
            <p:cNvSpPr/>
            <p:nvPr/>
          </p:nvSpPr>
          <p:spPr>
            <a:xfrm>
              <a:off x="2315346" y="2212520"/>
              <a:ext cx="4760367" cy="5747657"/>
            </a:xfrm>
            <a:custGeom>
              <a:avLst/>
              <a:gdLst>
                <a:gd name="connsiteX0" fmla="*/ 0 w 4739951"/>
                <a:gd name="connsiteY0" fmla="*/ 0 h 5747657"/>
                <a:gd name="connsiteX1" fmla="*/ 4739951 w 4739951"/>
                <a:gd name="connsiteY1" fmla="*/ 0 h 5747657"/>
                <a:gd name="connsiteX2" fmla="*/ 4739951 w 4739951"/>
                <a:gd name="connsiteY2" fmla="*/ 5747657 h 5747657"/>
                <a:gd name="connsiteX3" fmla="*/ 0 w 4739951"/>
                <a:gd name="connsiteY3" fmla="*/ 5747657 h 5747657"/>
                <a:gd name="connsiteX4" fmla="*/ 0 w 4739951"/>
                <a:gd name="connsiteY4" fmla="*/ 0 h 5747657"/>
                <a:gd name="connsiteX0" fmla="*/ 0 w 4739951"/>
                <a:gd name="connsiteY0" fmla="*/ 0 h 5747657"/>
                <a:gd name="connsiteX1" fmla="*/ 4739951 w 4739951"/>
                <a:gd name="connsiteY1" fmla="*/ 0 h 5747657"/>
                <a:gd name="connsiteX2" fmla="*/ 4739951 w 4739951"/>
                <a:gd name="connsiteY2" fmla="*/ 5747657 h 5747657"/>
                <a:gd name="connsiteX3" fmla="*/ 130629 w 4739951"/>
                <a:gd name="connsiteY3" fmla="*/ 5449077 h 5747657"/>
                <a:gd name="connsiteX4" fmla="*/ 0 w 4739951"/>
                <a:gd name="connsiteY4" fmla="*/ 0 h 5747657"/>
                <a:gd name="connsiteX0" fmla="*/ 0 w 4739951"/>
                <a:gd name="connsiteY0" fmla="*/ 0 h 5747657"/>
                <a:gd name="connsiteX1" fmla="*/ 4739951 w 4739951"/>
                <a:gd name="connsiteY1" fmla="*/ 0 h 5747657"/>
                <a:gd name="connsiteX2" fmla="*/ 4739951 w 4739951"/>
                <a:gd name="connsiteY2" fmla="*/ 5747657 h 5747657"/>
                <a:gd name="connsiteX3" fmla="*/ 130629 w 4739951"/>
                <a:gd name="connsiteY3" fmla="*/ 5449077 h 5747657"/>
                <a:gd name="connsiteX4" fmla="*/ 0 w 4739951"/>
                <a:gd name="connsiteY4" fmla="*/ 0 h 5747657"/>
                <a:gd name="connsiteX0" fmla="*/ 50799 w 4790750"/>
                <a:gd name="connsiteY0" fmla="*/ 0 h 5747657"/>
                <a:gd name="connsiteX1" fmla="*/ 4790750 w 4790750"/>
                <a:gd name="connsiteY1" fmla="*/ 0 h 5747657"/>
                <a:gd name="connsiteX2" fmla="*/ 4790750 w 4790750"/>
                <a:gd name="connsiteY2" fmla="*/ 5747657 h 5747657"/>
                <a:gd name="connsiteX3" fmla="*/ 181428 w 4790750"/>
                <a:gd name="connsiteY3" fmla="*/ 5449077 h 5747657"/>
                <a:gd name="connsiteX4" fmla="*/ 50799 w 4790750"/>
                <a:gd name="connsiteY4" fmla="*/ 0 h 5747657"/>
                <a:gd name="connsiteX0" fmla="*/ 50799 w 4790750"/>
                <a:gd name="connsiteY0" fmla="*/ 0 h 5747657"/>
                <a:gd name="connsiteX1" fmla="*/ 4790750 w 4790750"/>
                <a:gd name="connsiteY1" fmla="*/ 0 h 5747657"/>
                <a:gd name="connsiteX2" fmla="*/ 4790750 w 4790750"/>
                <a:gd name="connsiteY2" fmla="*/ 5747657 h 5747657"/>
                <a:gd name="connsiteX3" fmla="*/ 181428 w 4790750"/>
                <a:gd name="connsiteY3" fmla="*/ 5449077 h 5747657"/>
                <a:gd name="connsiteX4" fmla="*/ 50799 w 4790750"/>
                <a:gd name="connsiteY4" fmla="*/ 0 h 5747657"/>
                <a:gd name="connsiteX0" fmla="*/ 68812 w 4808763"/>
                <a:gd name="connsiteY0" fmla="*/ 0 h 5747657"/>
                <a:gd name="connsiteX1" fmla="*/ 4808763 w 4808763"/>
                <a:gd name="connsiteY1" fmla="*/ 0 h 5747657"/>
                <a:gd name="connsiteX2" fmla="*/ 4808763 w 4808763"/>
                <a:gd name="connsiteY2" fmla="*/ 5747657 h 5747657"/>
                <a:gd name="connsiteX3" fmla="*/ 199441 w 4808763"/>
                <a:gd name="connsiteY3" fmla="*/ 5449077 h 5747657"/>
                <a:gd name="connsiteX4" fmla="*/ 68812 w 4808763"/>
                <a:gd name="connsiteY4" fmla="*/ 0 h 5747657"/>
                <a:gd name="connsiteX0" fmla="*/ 20416 w 4760367"/>
                <a:gd name="connsiteY0" fmla="*/ 0 h 5747657"/>
                <a:gd name="connsiteX1" fmla="*/ 4760367 w 4760367"/>
                <a:gd name="connsiteY1" fmla="*/ 0 h 5747657"/>
                <a:gd name="connsiteX2" fmla="*/ 4760367 w 4760367"/>
                <a:gd name="connsiteY2" fmla="*/ 5747657 h 5747657"/>
                <a:gd name="connsiteX3" fmla="*/ 151045 w 4760367"/>
                <a:gd name="connsiteY3" fmla="*/ 5449077 h 5747657"/>
                <a:gd name="connsiteX4" fmla="*/ 20416 w 4760367"/>
                <a:gd name="connsiteY4" fmla="*/ 0 h 5747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367" h="5747657">
                  <a:moveTo>
                    <a:pt x="20416" y="0"/>
                  </a:moveTo>
                  <a:cubicBezTo>
                    <a:pt x="1675045" y="205274"/>
                    <a:pt x="3180383" y="0"/>
                    <a:pt x="4760367" y="0"/>
                  </a:cubicBezTo>
                  <a:lnTo>
                    <a:pt x="4760367" y="5747657"/>
                  </a:lnTo>
                  <a:cubicBezTo>
                    <a:pt x="3223926" y="5648130"/>
                    <a:pt x="1519535" y="5865844"/>
                    <a:pt x="151045" y="5449077"/>
                  </a:cubicBezTo>
                  <a:cubicBezTo>
                    <a:pt x="-60448" y="3595395"/>
                    <a:pt x="7975" y="1723052"/>
                    <a:pt x="20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3" name="자유형: 도형 12">
            <a:extLst>
              <a:ext uri="{FF2B5EF4-FFF2-40B4-BE49-F238E27FC236}">
                <a16:creationId xmlns:a16="http://schemas.microsoft.com/office/drawing/2014/main" id="{479F8D2A-70B7-4D98-AEC3-3E1E42EA5204}"/>
              </a:ext>
            </a:extLst>
          </p:cNvPr>
          <p:cNvSpPr/>
          <p:nvPr/>
        </p:nvSpPr>
        <p:spPr>
          <a:xfrm rot="19249572">
            <a:off x="4209549" y="3683919"/>
            <a:ext cx="730459" cy="566642"/>
          </a:xfrm>
          <a:custGeom>
            <a:avLst/>
            <a:gdLst>
              <a:gd name="connsiteX0" fmla="*/ 589904 w 730459"/>
              <a:gd name="connsiteY0" fmla="*/ 0 h 566642"/>
              <a:gd name="connsiteX1" fmla="*/ 730459 w 730459"/>
              <a:gd name="connsiteY1" fmla="*/ 239371 h 566642"/>
              <a:gd name="connsiteX2" fmla="*/ 195819 w 730459"/>
              <a:gd name="connsiteY2" fmla="*/ 553302 h 566642"/>
              <a:gd name="connsiteX3" fmla="*/ 195820 w 730459"/>
              <a:gd name="connsiteY3" fmla="*/ 553303 h 566642"/>
              <a:gd name="connsiteX4" fmla="*/ 173102 w 730459"/>
              <a:gd name="connsiteY4" fmla="*/ 566642 h 566642"/>
              <a:gd name="connsiteX5" fmla="*/ 151277 w 730459"/>
              <a:gd name="connsiteY5" fmla="*/ 553659 h 566642"/>
              <a:gd name="connsiteX6" fmla="*/ 166870 w 730459"/>
              <a:gd name="connsiteY6" fmla="*/ 546906 h 566642"/>
              <a:gd name="connsiteX7" fmla="*/ 116070 w 730459"/>
              <a:gd name="connsiteY7" fmla="*/ 515750 h 566642"/>
              <a:gd name="connsiteX8" fmla="*/ 134273 w 730459"/>
              <a:gd name="connsiteY8" fmla="*/ 506124 h 566642"/>
              <a:gd name="connsiteX9" fmla="*/ 80637 w 730459"/>
              <a:gd name="connsiteY9" fmla="*/ 473440 h 566642"/>
              <a:gd name="connsiteX10" fmla="*/ 117160 w 730459"/>
              <a:gd name="connsiteY10" fmla="*/ 456146 h 566642"/>
              <a:gd name="connsiteX11" fmla="*/ 114213 w 730459"/>
              <a:gd name="connsiteY11" fmla="*/ 451127 h 566642"/>
              <a:gd name="connsiteX12" fmla="*/ 70640 w 730459"/>
              <a:gd name="connsiteY12" fmla="*/ 425205 h 566642"/>
              <a:gd name="connsiteX13" fmla="*/ 86233 w 730459"/>
              <a:gd name="connsiteY13" fmla="*/ 418453 h 566642"/>
              <a:gd name="connsiteX14" fmla="*/ 35433 w 730459"/>
              <a:gd name="connsiteY14" fmla="*/ 387297 h 566642"/>
              <a:gd name="connsiteX15" fmla="*/ 53637 w 730459"/>
              <a:gd name="connsiteY15" fmla="*/ 377670 h 566642"/>
              <a:gd name="connsiteX16" fmla="*/ 0 w 730459"/>
              <a:gd name="connsiteY16" fmla="*/ 344986 h 566642"/>
              <a:gd name="connsiteX17" fmla="*/ 40601 w 730459"/>
              <a:gd name="connsiteY17" fmla="*/ 325762 h 566642"/>
              <a:gd name="connsiteX18" fmla="*/ 39195 w 730459"/>
              <a:gd name="connsiteY18" fmla="*/ 323368 h 5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0459" h="566642">
                <a:moveTo>
                  <a:pt x="589904" y="0"/>
                </a:moveTo>
                <a:lnTo>
                  <a:pt x="730459" y="239371"/>
                </a:lnTo>
                <a:lnTo>
                  <a:pt x="195819" y="553302"/>
                </a:lnTo>
                <a:lnTo>
                  <a:pt x="195820" y="553303"/>
                </a:lnTo>
                <a:lnTo>
                  <a:pt x="173102" y="566642"/>
                </a:lnTo>
                <a:lnTo>
                  <a:pt x="151277" y="553659"/>
                </a:lnTo>
                <a:lnTo>
                  <a:pt x="166870" y="546906"/>
                </a:lnTo>
                <a:lnTo>
                  <a:pt x="116070" y="515750"/>
                </a:lnTo>
                <a:lnTo>
                  <a:pt x="134273" y="506124"/>
                </a:lnTo>
                <a:lnTo>
                  <a:pt x="80637" y="473440"/>
                </a:lnTo>
                <a:lnTo>
                  <a:pt x="117160" y="456146"/>
                </a:lnTo>
                <a:lnTo>
                  <a:pt x="114213" y="451127"/>
                </a:lnTo>
                <a:lnTo>
                  <a:pt x="70640" y="425205"/>
                </a:lnTo>
                <a:lnTo>
                  <a:pt x="86233" y="418453"/>
                </a:lnTo>
                <a:lnTo>
                  <a:pt x="35433" y="387297"/>
                </a:lnTo>
                <a:lnTo>
                  <a:pt x="53637" y="377670"/>
                </a:lnTo>
                <a:lnTo>
                  <a:pt x="0" y="344986"/>
                </a:lnTo>
                <a:lnTo>
                  <a:pt x="40601" y="325762"/>
                </a:lnTo>
                <a:lnTo>
                  <a:pt x="39195" y="323368"/>
                </a:lnTo>
                <a:close/>
              </a:path>
            </a:pathLst>
          </a:custGeom>
          <a:solidFill>
            <a:srgbClr val="2E75B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rgbClr val="2E75B6"/>
                </a:solidFill>
              </a:rPr>
              <a:t>02</a:t>
            </a:r>
            <a:endParaRPr lang="ko-KR" altLang="en-US" sz="1200" b="1" dirty="0">
              <a:solidFill>
                <a:srgbClr val="2E75B6"/>
              </a:solidFill>
            </a:endParaRPr>
          </a:p>
        </p:txBody>
      </p:sp>
      <p:sp>
        <p:nvSpPr>
          <p:cNvPr id="2" name="文字方塊 1">
            <a:extLst>
              <a:ext uri="{FF2B5EF4-FFF2-40B4-BE49-F238E27FC236}">
                <a16:creationId xmlns:a16="http://schemas.microsoft.com/office/drawing/2014/main" id="{E25579CC-7660-4CB8-ADF7-80AB6370D2E6}"/>
              </a:ext>
            </a:extLst>
          </p:cNvPr>
          <p:cNvSpPr txBox="1"/>
          <p:nvPr/>
        </p:nvSpPr>
        <p:spPr>
          <a:xfrm>
            <a:off x="960520" y="4696369"/>
            <a:ext cx="1677286" cy="923330"/>
          </a:xfrm>
          <a:prstGeom prst="rect">
            <a:avLst/>
          </a:prstGeom>
          <a:noFill/>
        </p:spPr>
        <p:txBody>
          <a:bodyPr wrap="square" rtlCol="0">
            <a:spAutoFit/>
          </a:bodyPr>
          <a:lstStyle/>
          <a:p>
            <a:pPr algn="ctr"/>
            <a:r>
              <a:rPr lang="zh-TW" altLang="en-US" dirty="0">
                <a:solidFill>
                  <a:srgbClr val="404040"/>
                </a:solidFill>
                <a:latin typeface="源石黑體 M" panose="020B0600000000000000" pitchFamily="34" charset="-120"/>
                <a:ea typeface="源石黑體 M" panose="020B0600000000000000" pitchFamily="34" charset="-120"/>
              </a:rPr>
              <a:t>主動參觀 </a:t>
            </a:r>
            <a:r>
              <a:rPr lang="en-US" altLang="zh-TW" dirty="0">
                <a:solidFill>
                  <a:srgbClr val="2E75B6"/>
                </a:solidFill>
                <a:latin typeface="源石黑體 M" panose="020B0600000000000000" pitchFamily="34" charset="-120"/>
                <a:ea typeface="源石黑體 M" panose="020B0600000000000000" pitchFamily="34" charset="-120"/>
              </a:rPr>
              <a:t>3</a:t>
            </a:r>
            <a:r>
              <a:rPr lang="en-US" altLang="zh-TW" dirty="0">
                <a:solidFill>
                  <a:srgbClr val="404040"/>
                </a:solidFill>
                <a:latin typeface="源石黑體 M" panose="020B0600000000000000" pitchFamily="34" charset="-120"/>
                <a:ea typeface="源石黑體 M" panose="020B0600000000000000" pitchFamily="34" charset="-120"/>
              </a:rPr>
              <a:t> </a:t>
            </a:r>
            <a:r>
              <a:rPr lang="zh-TW" altLang="en-US" dirty="0">
                <a:solidFill>
                  <a:srgbClr val="404040"/>
                </a:solidFill>
                <a:latin typeface="源石黑體 M" panose="020B0600000000000000" pitchFamily="34" charset="-120"/>
                <a:ea typeface="源石黑體 M" panose="020B0600000000000000" pitchFamily="34" charset="-120"/>
              </a:rPr>
              <a:t>個社團攤位</a:t>
            </a:r>
            <a:endParaRPr lang="en-US" altLang="zh-TW" dirty="0">
              <a:solidFill>
                <a:srgbClr val="404040"/>
              </a:solidFill>
              <a:latin typeface="源石黑體 M" panose="020B0600000000000000" pitchFamily="34" charset="-120"/>
              <a:ea typeface="源石黑體 M" panose="020B0600000000000000" pitchFamily="34" charset="-120"/>
            </a:endParaRPr>
          </a:p>
          <a:p>
            <a:pPr algn="ctr"/>
            <a:r>
              <a:rPr lang="zh-TW" altLang="en-US" dirty="0">
                <a:solidFill>
                  <a:srgbClr val="404040"/>
                </a:solidFill>
                <a:latin typeface="源石黑體 M" panose="020B0600000000000000" pitchFamily="34" charset="-120"/>
                <a:ea typeface="源石黑體 M" panose="020B0600000000000000" pitchFamily="34" charset="-120"/>
              </a:rPr>
              <a:t>並完成集點</a:t>
            </a:r>
          </a:p>
        </p:txBody>
      </p:sp>
      <p:sp>
        <p:nvSpPr>
          <p:cNvPr id="35" name="文字方塊 34">
            <a:extLst>
              <a:ext uri="{FF2B5EF4-FFF2-40B4-BE49-F238E27FC236}">
                <a16:creationId xmlns:a16="http://schemas.microsoft.com/office/drawing/2014/main" id="{0DF89BA6-4198-4456-AE5B-3924FF755108}"/>
              </a:ext>
            </a:extLst>
          </p:cNvPr>
          <p:cNvSpPr txBox="1"/>
          <p:nvPr/>
        </p:nvSpPr>
        <p:spPr>
          <a:xfrm>
            <a:off x="3736135" y="4696369"/>
            <a:ext cx="1677286" cy="923330"/>
          </a:xfrm>
          <a:prstGeom prst="rect">
            <a:avLst/>
          </a:prstGeom>
          <a:noFill/>
        </p:spPr>
        <p:txBody>
          <a:bodyPr wrap="square" rtlCol="0">
            <a:spAutoFit/>
          </a:bodyPr>
          <a:lstStyle/>
          <a:p>
            <a:pPr algn="ctr"/>
            <a:r>
              <a:rPr lang="zh-TW" altLang="en-US" dirty="0">
                <a:solidFill>
                  <a:srgbClr val="404040"/>
                </a:solidFill>
                <a:latin typeface="源石黑體 M" panose="020B0600000000000000" pitchFamily="34" charset="-120"/>
                <a:ea typeface="源石黑體 M" panose="020B0600000000000000" pitchFamily="34" charset="-120"/>
              </a:rPr>
              <a:t>填妥個人資料</a:t>
            </a:r>
          </a:p>
          <a:p>
            <a:pPr algn="ctr"/>
            <a:r>
              <a:rPr lang="zh-TW" altLang="en-US" dirty="0">
                <a:solidFill>
                  <a:srgbClr val="404040"/>
                </a:solidFill>
                <a:latin typeface="源石黑體 M" panose="020B0600000000000000" pitchFamily="34" charset="-120"/>
                <a:ea typeface="源石黑體 M" panose="020B0600000000000000" pitchFamily="34" charset="-120"/>
              </a:rPr>
              <a:t>且於 </a:t>
            </a:r>
            <a:r>
              <a:rPr lang="en-US" altLang="zh-TW" dirty="0">
                <a:solidFill>
                  <a:srgbClr val="2E75B6"/>
                </a:solidFill>
                <a:latin typeface="源石黑體 M" panose="020B0600000000000000" pitchFamily="34" charset="-120"/>
                <a:ea typeface="源石黑體 M" panose="020B0600000000000000" pitchFamily="34" charset="-120"/>
              </a:rPr>
              <a:t>14:30</a:t>
            </a:r>
            <a:r>
              <a:rPr lang="en-US" altLang="zh-TW" dirty="0">
                <a:solidFill>
                  <a:srgbClr val="404040"/>
                </a:solidFill>
                <a:latin typeface="源石黑體 M" panose="020B0600000000000000" pitchFamily="34" charset="-120"/>
                <a:ea typeface="源石黑體 M" panose="020B0600000000000000" pitchFamily="34" charset="-120"/>
              </a:rPr>
              <a:t> </a:t>
            </a:r>
            <a:r>
              <a:rPr lang="zh-TW" altLang="en-US" dirty="0">
                <a:solidFill>
                  <a:srgbClr val="404040"/>
                </a:solidFill>
                <a:latin typeface="源石黑體 M" panose="020B0600000000000000" pitchFamily="34" charset="-120"/>
                <a:ea typeface="源石黑體 M" panose="020B0600000000000000" pitchFamily="34" charset="-120"/>
              </a:rPr>
              <a:t>前</a:t>
            </a:r>
          </a:p>
          <a:p>
            <a:pPr algn="ctr"/>
            <a:r>
              <a:rPr lang="zh-TW" altLang="en-US" dirty="0">
                <a:solidFill>
                  <a:srgbClr val="404040"/>
                </a:solidFill>
                <a:latin typeface="源石黑體 M" panose="020B0600000000000000" pitchFamily="34" charset="-120"/>
                <a:ea typeface="源石黑體 M" panose="020B0600000000000000" pitchFamily="34" charset="-120"/>
              </a:rPr>
              <a:t>投入摸彩箱</a:t>
            </a:r>
          </a:p>
        </p:txBody>
      </p:sp>
      <p:sp>
        <p:nvSpPr>
          <p:cNvPr id="3" name="箭號: 向右 2">
            <a:extLst>
              <a:ext uri="{FF2B5EF4-FFF2-40B4-BE49-F238E27FC236}">
                <a16:creationId xmlns:a16="http://schemas.microsoft.com/office/drawing/2014/main" id="{DDBE2566-B029-4641-BC94-FEF29F741528}"/>
              </a:ext>
            </a:extLst>
          </p:cNvPr>
          <p:cNvSpPr/>
          <p:nvPr/>
        </p:nvSpPr>
        <p:spPr>
          <a:xfrm>
            <a:off x="2973658" y="5009454"/>
            <a:ext cx="426627" cy="211320"/>
          </a:xfrm>
          <a:prstGeom prst="rightArrow">
            <a:avLst/>
          </a:prstGeom>
          <a:solidFill>
            <a:srgbClr val="8182BB"/>
          </a:solidFill>
          <a:ln>
            <a:solidFill>
              <a:srgbClr val="818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F26E7936-77CB-4ED6-BD8D-9408203752CF}"/>
              </a:ext>
            </a:extLst>
          </p:cNvPr>
          <p:cNvSpPr/>
          <p:nvPr/>
        </p:nvSpPr>
        <p:spPr>
          <a:xfrm>
            <a:off x="6834414" y="3393886"/>
            <a:ext cx="3635660" cy="517449"/>
          </a:xfrm>
          <a:prstGeom prst="rect">
            <a:avLst/>
          </a:prstGeom>
          <a:noFill/>
          <a:ln w="19050">
            <a:solidFill>
              <a:srgbClr val="8182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2082FDE2-2AE9-4324-90F6-1D3AD9AFDF21}"/>
              </a:ext>
            </a:extLst>
          </p:cNvPr>
          <p:cNvSpPr txBox="1"/>
          <p:nvPr/>
        </p:nvSpPr>
        <p:spPr>
          <a:xfrm>
            <a:off x="6834413" y="3481488"/>
            <a:ext cx="3623915" cy="369332"/>
          </a:xfrm>
          <a:prstGeom prst="rect">
            <a:avLst/>
          </a:prstGeom>
          <a:noFill/>
        </p:spPr>
        <p:txBody>
          <a:bodyPr wrap="square" rtlCol="0">
            <a:spAutoFit/>
          </a:bodyPr>
          <a:lstStyle/>
          <a:p>
            <a:pPr algn="ctr"/>
            <a:r>
              <a:rPr lang="zh-TW" altLang="en-US" sz="1400" dirty="0">
                <a:solidFill>
                  <a:srgbClr val="404040"/>
                </a:solidFill>
                <a:latin typeface="源石黑體 M" panose="020B0600000000000000" pitchFamily="34" charset="-120"/>
                <a:ea typeface="源石黑體 M" panose="020B0600000000000000" pitchFamily="34" charset="-120"/>
              </a:rPr>
              <a:t>有機會獲得 </a:t>
            </a:r>
            <a:r>
              <a:rPr lang="zh-TW" altLang="en-US" dirty="0">
                <a:solidFill>
                  <a:srgbClr val="2E75B6"/>
                </a:solidFill>
                <a:latin typeface="源石黑體 M" panose="020B0600000000000000" pitchFamily="34" charset="-120"/>
                <a:ea typeface="源石黑體 M" panose="020B0600000000000000" pitchFamily="34" charset="-120"/>
              </a:rPr>
              <a:t>全家禮券 </a:t>
            </a:r>
            <a:r>
              <a:rPr lang="en-US" altLang="zh-TW" dirty="0">
                <a:solidFill>
                  <a:srgbClr val="2E75B6"/>
                </a:solidFill>
                <a:latin typeface="源石黑體 M" panose="020B0600000000000000" pitchFamily="34" charset="-120"/>
                <a:ea typeface="源石黑體 M" panose="020B0600000000000000" pitchFamily="34" charset="-120"/>
              </a:rPr>
              <a:t>1000</a:t>
            </a:r>
            <a:r>
              <a:rPr lang="zh-TW" altLang="en-US" dirty="0">
                <a:solidFill>
                  <a:srgbClr val="2E75B6"/>
                </a:solidFill>
                <a:latin typeface="源石黑體 M" panose="020B0600000000000000" pitchFamily="34" charset="-120"/>
                <a:ea typeface="源石黑體 M" panose="020B0600000000000000" pitchFamily="34" charset="-120"/>
              </a:rPr>
              <a:t> 元 </a:t>
            </a:r>
            <a:r>
              <a:rPr lang="zh-TW" altLang="en-US" sz="1400" dirty="0">
                <a:solidFill>
                  <a:srgbClr val="404040"/>
                </a:solidFill>
                <a:latin typeface="源石黑體 M" panose="020B0600000000000000" pitchFamily="34" charset="-120"/>
                <a:ea typeface="源石黑體 M" panose="020B0600000000000000" pitchFamily="34" charset="-120"/>
              </a:rPr>
              <a:t>喔！</a:t>
            </a:r>
            <a:endParaRPr lang="zh-TW" altLang="en-US" dirty="0">
              <a:solidFill>
                <a:srgbClr val="404040"/>
              </a:solidFill>
              <a:latin typeface="源石黑體 M" panose="020B0600000000000000" pitchFamily="34" charset="-120"/>
              <a:ea typeface="源石黑體 M" panose="020B0600000000000000" pitchFamily="34" charset="-120"/>
            </a:endParaRPr>
          </a:p>
        </p:txBody>
      </p:sp>
      <p:sp>
        <p:nvSpPr>
          <p:cNvPr id="48" name="文字方塊 47">
            <a:extLst>
              <a:ext uri="{FF2B5EF4-FFF2-40B4-BE49-F238E27FC236}">
                <a16:creationId xmlns:a16="http://schemas.microsoft.com/office/drawing/2014/main" id="{A5D55329-D4E3-4D9C-9DFA-6A0F053FB130}"/>
              </a:ext>
            </a:extLst>
          </p:cNvPr>
          <p:cNvSpPr txBox="1"/>
          <p:nvPr/>
        </p:nvSpPr>
        <p:spPr>
          <a:xfrm>
            <a:off x="6158990" y="5602062"/>
            <a:ext cx="3060977" cy="646331"/>
          </a:xfrm>
          <a:prstGeom prst="rect">
            <a:avLst/>
          </a:prstGeom>
          <a:noFill/>
        </p:spPr>
        <p:txBody>
          <a:bodyPr wrap="square" rtlCol="0">
            <a:spAutoFit/>
          </a:bodyPr>
          <a:lstStyle/>
          <a:p>
            <a:pPr algn="r"/>
            <a:r>
              <a:rPr lang="zh-TW" altLang="en-US" dirty="0">
                <a:solidFill>
                  <a:srgbClr val="404040"/>
                </a:solidFill>
                <a:latin typeface="源石黑體 B" panose="020B0800000000000000" pitchFamily="34" charset="-120"/>
                <a:ea typeface="源石黑體 B" panose="020B0800000000000000" pitchFamily="34" charset="-120"/>
              </a:rPr>
              <a:t>歡迎掃描右方 </a:t>
            </a:r>
            <a:r>
              <a:rPr lang="en-US" altLang="zh-TW" dirty="0">
                <a:solidFill>
                  <a:srgbClr val="404040"/>
                </a:solidFill>
                <a:latin typeface="源石黑體 B" panose="020B0800000000000000" pitchFamily="34" charset="-120"/>
                <a:ea typeface="源石黑體 B" panose="020B0800000000000000" pitchFamily="34" charset="-120"/>
              </a:rPr>
              <a:t>QR CODE</a:t>
            </a:r>
            <a:r>
              <a:rPr lang="zh-TW" altLang="en-US" dirty="0">
                <a:solidFill>
                  <a:srgbClr val="404040"/>
                </a:solidFill>
                <a:latin typeface="源石黑體 B" panose="020B0800000000000000" pitchFamily="34" charset="-120"/>
                <a:ea typeface="源石黑體 B" panose="020B0800000000000000" pitchFamily="34" charset="-120"/>
              </a:rPr>
              <a:t>，瀏覽兩校區社團。</a:t>
            </a:r>
          </a:p>
        </p:txBody>
      </p:sp>
      <p:pic>
        <p:nvPicPr>
          <p:cNvPr id="6" name="圖片 5">
            <a:extLst>
              <a:ext uri="{FF2B5EF4-FFF2-40B4-BE49-F238E27FC236}">
                <a16:creationId xmlns:a16="http://schemas.microsoft.com/office/drawing/2014/main" id="{3A138316-FEBB-4173-941D-1C326704354F}"/>
              </a:ext>
            </a:extLst>
          </p:cNvPr>
          <p:cNvPicPr>
            <a:picLocks noChangeAspect="1"/>
          </p:cNvPicPr>
          <p:nvPr/>
        </p:nvPicPr>
        <p:blipFill>
          <a:blip r:embed="rId2"/>
          <a:stretch>
            <a:fillRect/>
          </a:stretch>
        </p:blipFill>
        <p:spPr>
          <a:xfrm>
            <a:off x="6815209" y="609607"/>
            <a:ext cx="1958387" cy="2716665"/>
          </a:xfrm>
          <a:prstGeom prst="rect">
            <a:avLst/>
          </a:prstGeom>
        </p:spPr>
      </p:pic>
      <p:pic>
        <p:nvPicPr>
          <p:cNvPr id="10" name="圖片 9">
            <a:extLst>
              <a:ext uri="{FF2B5EF4-FFF2-40B4-BE49-F238E27FC236}">
                <a16:creationId xmlns:a16="http://schemas.microsoft.com/office/drawing/2014/main" id="{4B149382-4BC7-4B99-8B24-7CDBFADE5A32}"/>
              </a:ext>
            </a:extLst>
          </p:cNvPr>
          <p:cNvPicPr>
            <a:picLocks noChangeAspect="1"/>
          </p:cNvPicPr>
          <p:nvPr/>
        </p:nvPicPr>
        <p:blipFill>
          <a:blip r:embed="rId3"/>
          <a:stretch>
            <a:fillRect/>
          </a:stretch>
        </p:blipFill>
        <p:spPr>
          <a:xfrm>
            <a:off x="8761804" y="616705"/>
            <a:ext cx="2020373" cy="2716666"/>
          </a:xfrm>
          <a:prstGeom prst="rect">
            <a:avLst/>
          </a:prstGeom>
        </p:spPr>
      </p:pic>
      <p:pic>
        <p:nvPicPr>
          <p:cNvPr id="13" name="圖片 12">
            <a:extLst>
              <a:ext uri="{FF2B5EF4-FFF2-40B4-BE49-F238E27FC236}">
                <a16:creationId xmlns:a16="http://schemas.microsoft.com/office/drawing/2014/main" id="{1AF23023-79D2-446C-869E-E42FB84F25C3}"/>
              </a:ext>
            </a:extLst>
          </p:cNvPr>
          <p:cNvPicPr>
            <a:picLocks noChangeAspect="1"/>
          </p:cNvPicPr>
          <p:nvPr/>
        </p:nvPicPr>
        <p:blipFill>
          <a:blip r:embed="rId4"/>
          <a:stretch>
            <a:fillRect/>
          </a:stretch>
        </p:blipFill>
        <p:spPr>
          <a:xfrm>
            <a:off x="9207008" y="4216388"/>
            <a:ext cx="2191959" cy="2191959"/>
          </a:xfrm>
          <a:prstGeom prst="rect">
            <a:avLst/>
          </a:prstGeom>
        </p:spPr>
      </p:pic>
    </p:spTree>
    <p:extLst>
      <p:ext uri="{BB962C8B-B14F-4D97-AF65-F5344CB8AC3E}">
        <p14:creationId xmlns:p14="http://schemas.microsoft.com/office/powerpoint/2010/main" val="16745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1">
            <a:extLst>
              <a:ext uri="{FF2B5EF4-FFF2-40B4-BE49-F238E27FC236}">
                <a16:creationId xmlns:a16="http://schemas.microsoft.com/office/drawing/2014/main" id="{90064FA5-A5B0-43C3-B4B0-7E6B9ABE5B08}"/>
              </a:ext>
            </a:extLst>
          </p:cNvPr>
          <p:cNvSpPr/>
          <p:nvPr/>
        </p:nvSpPr>
        <p:spPr>
          <a:xfrm>
            <a:off x="0" y="-3176"/>
            <a:ext cx="12192000"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標題 1">
            <a:extLst>
              <a:ext uri="{FF2B5EF4-FFF2-40B4-BE49-F238E27FC236}">
                <a16:creationId xmlns:a16="http://schemas.microsoft.com/office/drawing/2014/main" id="{05949B53-AE89-4808-B336-BA47B25A0823}"/>
              </a:ext>
            </a:extLst>
          </p:cNvPr>
          <p:cNvSpPr>
            <a:spLocks noGrp="1"/>
          </p:cNvSpPr>
          <p:nvPr>
            <p:ph type="title"/>
          </p:nvPr>
        </p:nvSpPr>
        <p:spPr/>
        <p:txBody>
          <a:bodyPr vert="horz" lIns="91440" tIns="45720" rIns="91440" bIns="45720" rtlCol="0" anchor="ctr">
            <a:normAutofit/>
          </a:bodyPr>
          <a:lstStyle/>
          <a:p>
            <a:r>
              <a:rPr lang="en-US" altLang="zh-TW" sz="4800" dirty="0">
                <a:latin typeface="+mj-ea"/>
              </a:rPr>
              <a:t>112</a:t>
            </a:r>
            <a:r>
              <a:rPr lang="zh-TW" altLang="en-US" sz="4800" dirty="0">
                <a:latin typeface="+mj-ea"/>
              </a:rPr>
              <a:t>學年度</a:t>
            </a:r>
            <a:r>
              <a:rPr lang="en-US" altLang="zh-TW" sz="4800" dirty="0">
                <a:latin typeface="+mj-ea"/>
              </a:rPr>
              <a:t>EP</a:t>
            </a:r>
            <a:r>
              <a:rPr lang="zh-TW" altLang="en-US" sz="4800" dirty="0">
                <a:latin typeface="+mj-ea"/>
              </a:rPr>
              <a:t>登錄獎勵活動</a:t>
            </a:r>
          </a:p>
        </p:txBody>
      </p:sp>
      <p:sp>
        <p:nvSpPr>
          <p:cNvPr id="6" name="文字方塊 5">
            <a:extLst>
              <a:ext uri="{FF2B5EF4-FFF2-40B4-BE49-F238E27FC236}">
                <a16:creationId xmlns:a16="http://schemas.microsoft.com/office/drawing/2014/main" id="{7E1C7515-8720-4C6D-AD57-153EE8817C59}"/>
              </a:ext>
            </a:extLst>
          </p:cNvPr>
          <p:cNvSpPr txBox="1"/>
          <p:nvPr/>
        </p:nvSpPr>
        <p:spPr>
          <a:xfrm>
            <a:off x="5624246" y="1627113"/>
            <a:ext cx="4752529" cy="411882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latinLnBrk="0">
              <a:defRPr/>
            </a:pPr>
            <a:r>
              <a:rPr lang="zh-TW" altLang="en-US" sz="2800" dirty="0">
                <a:solidFill>
                  <a:prstClr val="black"/>
                </a:solidFill>
                <a:latin typeface="Arial Black" panose="020B0A04020102020204" pitchFamily="34" charset="0"/>
                <a:ea typeface="微軟正黑體" panose="020B0604030504040204" pitchFamily="34" charset="-120"/>
                <a:cs typeface="Times New Roman" panose="02020603050405020304" pitchFamily="18" charset="0"/>
              </a:rPr>
              <a:t>► </a:t>
            </a:r>
            <a:r>
              <a:rPr lang="zh-TW" altLang="en-US" sz="2800" dirty="0">
                <a:solidFill>
                  <a:prstClr val="black"/>
                </a:solidFill>
                <a:latin typeface="Arial Black" panose="020B0A04020102020204" pitchFamily="34" charset="0"/>
                <a:ea typeface="微軟正黑體" panose="020B0604030504040204" pitchFamily="34" charset="-120"/>
              </a:rPr>
              <a:t>活動時間：</a:t>
            </a:r>
            <a:endParaRPr lang="en-US" altLang="zh-TW" sz="2800" dirty="0">
              <a:solidFill>
                <a:prstClr val="black"/>
              </a:solidFill>
              <a:latin typeface="Arial Black" panose="020B0A04020102020204" pitchFamily="34" charset="0"/>
              <a:ea typeface="微軟正黑體" panose="020B0604030504040204" pitchFamily="34" charset="-120"/>
            </a:endParaRPr>
          </a:p>
          <a:p>
            <a:pPr latinLnBrk="0">
              <a:defRPr/>
            </a:pPr>
            <a:r>
              <a:rPr lang="zh-TW" altLang="en-US" sz="2800" dirty="0">
                <a:solidFill>
                  <a:srgbClr val="FF0000"/>
                </a:solidFill>
                <a:latin typeface="Arial Black" panose="020B0A04020102020204" pitchFamily="34" charset="0"/>
                <a:ea typeface="微軟正黑體" panose="020B0604030504040204" pitchFamily="34" charset="-120"/>
              </a:rPr>
              <a:t>  </a:t>
            </a:r>
            <a:r>
              <a:rPr lang="zh-TW" altLang="zh-TW" sz="2400" dirty="0">
                <a:solidFill>
                  <a:srgbClr val="FF0000"/>
                </a:solidFill>
                <a:latin typeface="Arial Black" panose="020B0A04020102020204" pitchFamily="34" charset="0"/>
                <a:ea typeface="微軟正黑體" panose="020B0604030504040204" pitchFamily="34" charset="-120"/>
              </a:rPr>
              <a:t>即日起至</a:t>
            </a:r>
            <a:r>
              <a:rPr lang="en-US" altLang="zh-TW" sz="2400" dirty="0">
                <a:solidFill>
                  <a:srgbClr val="FF0000"/>
                </a:solidFill>
                <a:latin typeface="Arial Black" panose="020B0A04020102020204" pitchFamily="34" charset="0"/>
                <a:ea typeface="微軟正黑體" panose="020B0604030504040204" pitchFamily="34" charset="-120"/>
              </a:rPr>
              <a:t>112</a:t>
            </a:r>
            <a:r>
              <a:rPr lang="zh-TW" altLang="zh-TW" sz="2400" dirty="0">
                <a:solidFill>
                  <a:srgbClr val="FF0000"/>
                </a:solidFill>
                <a:latin typeface="Arial Black" panose="020B0A04020102020204" pitchFamily="34" charset="0"/>
                <a:ea typeface="微軟正黑體" panose="020B0604030504040204" pitchFamily="34" charset="-120"/>
              </a:rPr>
              <a:t>年</a:t>
            </a:r>
            <a:r>
              <a:rPr lang="en-US" altLang="zh-TW" sz="2400" dirty="0">
                <a:solidFill>
                  <a:srgbClr val="FF0000"/>
                </a:solidFill>
                <a:latin typeface="Arial Black" panose="020B0A04020102020204" pitchFamily="34" charset="0"/>
                <a:ea typeface="微軟正黑體" panose="020B0604030504040204" pitchFamily="34" charset="-120"/>
              </a:rPr>
              <a:t>10</a:t>
            </a:r>
            <a:r>
              <a:rPr lang="zh-TW" altLang="zh-TW" sz="2400" dirty="0">
                <a:solidFill>
                  <a:srgbClr val="FF0000"/>
                </a:solidFill>
                <a:latin typeface="Arial Black" panose="020B0A04020102020204" pitchFamily="34" charset="0"/>
                <a:ea typeface="微軟正黑體" panose="020B0604030504040204" pitchFamily="34" charset="-120"/>
              </a:rPr>
              <a:t>月</a:t>
            </a:r>
            <a:r>
              <a:rPr lang="en-US" altLang="zh-TW" sz="2400" dirty="0">
                <a:solidFill>
                  <a:srgbClr val="FF0000"/>
                </a:solidFill>
                <a:latin typeface="Arial Black" panose="020B0A04020102020204" pitchFamily="34" charset="0"/>
                <a:ea typeface="微軟正黑體" panose="020B0604030504040204" pitchFamily="34" charset="-120"/>
              </a:rPr>
              <a:t>15</a:t>
            </a:r>
            <a:r>
              <a:rPr lang="zh-TW" altLang="zh-TW" sz="2400" dirty="0">
                <a:solidFill>
                  <a:srgbClr val="FF0000"/>
                </a:solidFill>
                <a:latin typeface="Arial Black" panose="020B0A04020102020204" pitchFamily="34" charset="0"/>
                <a:ea typeface="微軟正黑體" panose="020B0604030504040204" pitchFamily="34" charset="-120"/>
              </a:rPr>
              <a:t>日止</a:t>
            </a:r>
            <a:r>
              <a:rPr lang="en-US" altLang="zh-TW" sz="2400" dirty="0">
                <a:solidFill>
                  <a:srgbClr val="FF0000"/>
                </a:solidFill>
                <a:latin typeface="Arial Black" panose="020B0A04020102020204" pitchFamily="34" charset="0"/>
                <a:ea typeface="微軟正黑體" panose="020B0604030504040204" pitchFamily="34" charset="-120"/>
              </a:rPr>
              <a:t> </a:t>
            </a:r>
          </a:p>
          <a:p>
            <a:pPr latinLnBrk="0">
              <a:lnSpc>
                <a:spcPct val="150000"/>
              </a:lnSpc>
              <a:defRPr/>
            </a:pPr>
            <a:r>
              <a:rPr lang="zh-TW" altLang="en-US" sz="2800" dirty="0">
                <a:solidFill>
                  <a:prstClr val="black"/>
                </a:solidFill>
                <a:latin typeface="Arial Black" panose="020B0A04020102020204" pitchFamily="34" charset="0"/>
                <a:ea typeface="微軟正黑體" panose="020B0604030504040204" pitchFamily="34" charset="-120"/>
                <a:cs typeface="Times New Roman" panose="02020603050405020304" pitchFamily="18" charset="0"/>
              </a:rPr>
              <a:t>► </a:t>
            </a:r>
            <a:r>
              <a:rPr lang="zh-TW" altLang="en-US" sz="2800" dirty="0">
                <a:solidFill>
                  <a:prstClr val="black"/>
                </a:solidFill>
                <a:latin typeface="Arial Black" panose="020B0A04020102020204" pitchFamily="34" charset="0"/>
                <a:ea typeface="微軟正黑體" panose="020B0604030504040204" pitchFamily="34" charset="-120"/>
              </a:rPr>
              <a:t>獎勵內容：禮券及敘獎</a:t>
            </a:r>
            <a:endParaRPr lang="en-US" altLang="zh-TW" sz="2800" dirty="0">
              <a:solidFill>
                <a:prstClr val="black"/>
              </a:solidFill>
              <a:latin typeface="Arial Black" panose="020B0A04020102020204" pitchFamily="34" charset="0"/>
              <a:ea typeface="微軟正黑體" panose="020B0604030504040204" pitchFamily="34" charset="-120"/>
            </a:endParaRPr>
          </a:p>
          <a:p>
            <a:pPr latinLnBrk="0">
              <a:lnSpc>
                <a:spcPct val="150000"/>
              </a:lnSpc>
              <a:defRPr/>
            </a:pPr>
            <a:r>
              <a:rPr lang="zh-TW" altLang="en-US" sz="2800" dirty="0">
                <a:solidFill>
                  <a:prstClr val="black"/>
                </a:solidFill>
                <a:latin typeface="Arial Black" panose="020B0A04020102020204" pitchFamily="34" charset="0"/>
                <a:ea typeface="微軟正黑體" panose="020B0604030504040204" pitchFamily="34" charset="-120"/>
                <a:cs typeface="Times New Roman" panose="02020603050405020304" pitchFamily="18" charset="0"/>
              </a:rPr>
              <a:t>► 活動詳情</a:t>
            </a:r>
            <a:endParaRPr lang="en-US" altLang="zh-TW" sz="2800" dirty="0">
              <a:solidFill>
                <a:prstClr val="black"/>
              </a:solidFill>
              <a:latin typeface="Arial Black" panose="020B0A04020102020204" pitchFamily="34" charset="0"/>
              <a:ea typeface="微軟正黑體" panose="020B0604030504040204" pitchFamily="34" charset="-120"/>
            </a:endParaRPr>
          </a:p>
          <a:p>
            <a:pPr latinLnBrk="0">
              <a:lnSpc>
                <a:spcPct val="150000"/>
              </a:lnSpc>
              <a:defRPr/>
            </a:pPr>
            <a:endParaRPr lang="en-US" altLang="zh-TW" sz="2800" dirty="0">
              <a:solidFill>
                <a:prstClr val="black"/>
              </a:solidFill>
              <a:latin typeface="Arial Black" panose="020B0A04020102020204" pitchFamily="34" charset="0"/>
              <a:ea typeface="微軟正黑體" panose="020B0604030504040204" pitchFamily="34" charset="-120"/>
            </a:endParaRPr>
          </a:p>
          <a:p>
            <a:pPr latinLnBrk="0">
              <a:lnSpc>
                <a:spcPct val="150000"/>
              </a:lnSpc>
              <a:defRPr/>
            </a:pPr>
            <a:endParaRPr lang="en-US" altLang="zh-TW" sz="2800" dirty="0">
              <a:solidFill>
                <a:prstClr val="black"/>
              </a:solidFill>
              <a:latin typeface="Arial Black" panose="020B0A04020102020204" pitchFamily="34" charset="0"/>
              <a:ea typeface="微軟正黑體" panose="020B0604030504040204" pitchFamily="34" charset="-120"/>
            </a:endParaRPr>
          </a:p>
          <a:p>
            <a:pPr latinLnBrk="0">
              <a:lnSpc>
                <a:spcPct val="150000"/>
              </a:lnSpc>
              <a:defRPr/>
            </a:pPr>
            <a:endParaRPr lang="en-US" altLang="zh-TW" sz="2800" dirty="0">
              <a:solidFill>
                <a:prstClr val="black"/>
              </a:solidFill>
              <a:latin typeface="Arial Black" panose="020B0A04020102020204" pitchFamily="34" charset="0"/>
              <a:ea typeface="微軟正黑體" panose="020B0604030504040204" pitchFamily="34" charset="-120"/>
            </a:endParaRPr>
          </a:p>
        </p:txBody>
      </p:sp>
      <p:sp>
        <p:nvSpPr>
          <p:cNvPr id="11" name="矩形 10">
            <a:extLst>
              <a:ext uri="{FF2B5EF4-FFF2-40B4-BE49-F238E27FC236}">
                <a16:creationId xmlns:a16="http://schemas.microsoft.com/office/drawing/2014/main" id="{4D35835E-7ABC-46AB-8801-6F7443AE49ED}"/>
              </a:ext>
            </a:extLst>
          </p:cNvPr>
          <p:cNvSpPr/>
          <p:nvPr/>
        </p:nvSpPr>
        <p:spPr>
          <a:xfrm>
            <a:off x="5231905" y="5913063"/>
            <a:ext cx="5256583" cy="523220"/>
          </a:xfrm>
          <a:prstGeom prst="rect">
            <a:avLst/>
          </a:prstGeom>
        </p:spPr>
        <p:txBody>
          <a:bodyPr wrap="square">
            <a:spAutoFit/>
          </a:bodyPr>
          <a:lstStyle/>
          <a:p>
            <a:pPr marL="114300" algn="ctr" latinLnBrk="0">
              <a:defRPr/>
            </a:pP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歡 迎 同 </a:t>
            </a:r>
            <a:r>
              <a:rPr lang="zh-TW" altLang="zh-TW" sz="2800" b="1" dirty="0">
                <a:solidFill>
                  <a:prstClr val="black"/>
                </a:solidFill>
                <a:latin typeface="Century Gothic"/>
                <a:ea typeface="微軟正黑體" panose="020B0604030504040204" pitchFamily="34" charset="-120"/>
              </a:rPr>
              <a:t>學</a:t>
            </a:r>
            <a:r>
              <a:rPr lang="zh-TW" altLang="en-US" sz="2800" b="1" dirty="0">
                <a:solidFill>
                  <a:prstClr val="black"/>
                </a:solidFill>
                <a:latin typeface="Century Gothic"/>
                <a:ea typeface="微軟正黑體" panose="020B0604030504040204" pitchFamily="34" charset="-120"/>
              </a:rPr>
              <a:t> </a:t>
            </a:r>
            <a:r>
              <a:rPr lang="zh-TW" altLang="zh-TW" sz="2800" b="1" dirty="0">
                <a:solidFill>
                  <a:prstClr val="black"/>
                </a:solidFill>
                <a:latin typeface="Century Gothic"/>
                <a:ea typeface="微軟正黑體" panose="020B0604030504040204" pitchFamily="34" charset="-120"/>
              </a:rPr>
              <a:t>踴</a:t>
            </a:r>
            <a:r>
              <a:rPr lang="zh-TW" altLang="en-US" sz="2800" b="1" dirty="0">
                <a:solidFill>
                  <a:prstClr val="black"/>
                </a:solidFill>
                <a:latin typeface="Century Gothic"/>
                <a:ea typeface="微軟正黑體" panose="020B0604030504040204" pitchFamily="34" charset="-120"/>
              </a:rPr>
              <a:t> </a:t>
            </a:r>
            <a:r>
              <a:rPr lang="zh-TW" altLang="zh-TW" sz="2800" b="1" dirty="0">
                <a:solidFill>
                  <a:prstClr val="black"/>
                </a:solidFill>
                <a:latin typeface="Century Gothic"/>
                <a:ea typeface="微軟正黑體" panose="020B0604030504040204" pitchFamily="34" charset="-120"/>
              </a:rPr>
              <a:t>躍</a:t>
            </a:r>
            <a:r>
              <a:rPr lang="zh-TW" altLang="en-US" sz="2800" b="1" dirty="0">
                <a:solidFill>
                  <a:prstClr val="black"/>
                </a:solidFill>
                <a:latin typeface="Century Gothic"/>
                <a:ea typeface="微軟正黑體" panose="020B0604030504040204" pitchFamily="34" charset="-120"/>
              </a:rPr>
              <a:t> </a:t>
            </a:r>
            <a:r>
              <a:rPr lang="zh-TW" altLang="zh-TW" sz="2800" b="1" dirty="0">
                <a:solidFill>
                  <a:prstClr val="black"/>
                </a:solidFill>
                <a:latin typeface="Century Gothic"/>
                <a:ea typeface="微軟正黑體" panose="020B0604030504040204" pitchFamily="34" charset="-120"/>
              </a:rPr>
              <a:t>參</a:t>
            </a:r>
            <a:r>
              <a:rPr lang="zh-TW" altLang="en-US" sz="2800" b="1" dirty="0">
                <a:solidFill>
                  <a:prstClr val="black"/>
                </a:solidFill>
                <a:latin typeface="Century Gothic"/>
                <a:ea typeface="微軟正黑體" panose="020B0604030504040204" pitchFamily="34" charset="-120"/>
              </a:rPr>
              <a:t> </a:t>
            </a:r>
            <a:r>
              <a:rPr lang="zh-TW" altLang="zh-TW" sz="2800" b="1" dirty="0">
                <a:solidFill>
                  <a:prstClr val="black"/>
                </a:solidFill>
                <a:latin typeface="Century Gothic"/>
                <a:ea typeface="微軟正黑體" panose="020B0604030504040204" pitchFamily="34" charset="-120"/>
              </a:rPr>
              <a:t>與</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graphicFrame>
        <p:nvGraphicFramePr>
          <p:cNvPr id="7" name="資料庫圖表 6">
            <a:extLst>
              <a:ext uri="{FF2B5EF4-FFF2-40B4-BE49-F238E27FC236}">
                <a16:creationId xmlns:a16="http://schemas.microsoft.com/office/drawing/2014/main" id="{56DA91C8-4949-4354-8D68-BEFD0E02C348}"/>
              </a:ext>
            </a:extLst>
          </p:cNvPr>
          <p:cNvGraphicFramePr/>
          <p:nvPr/>
        </p:nvGraphicFramePr>
        <p:xfrm>
          <a:off x="1981200" y="1517828"/>
          <a:ext cx="3466728" cy="483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a:extLst>
              <a:ext uri="{FF2B5EF4-FFF2-40B4-BE49-F238E27FC236}">
                <a16:creationId xmlns:a16="http://schemas.microsoft.com/office/drawing/2014/main" id="{3BCF32C2-4869-447E-A524-BB6DBBBD35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0509" y="3591354"/>
            <a:ext cx="1714500" cy="1714500"/>
          </a:xfrm>
          <a:prstGeom prst="rect">
            <a:avLst/>
          </a:prstGeom>
        </p:spPr>
      </p:pic>
    </p:spTree>
    <p:extLst>
      <p:ext uri="{BB962C8B-B14F-4D97-AF65-F5344CB8AC3E}">
        <p14:creationId xmlns:p14="http://schemas.microsoft.com/office/powerpoint/2010/main" val="9202446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1A699D0A-A884-4DC0-A02A-BA83BDA3302D}"/>
              </a:ext>
            </a:extLst>
          </p:cNvPr>
          <p:cNvSpPr>
            <a:spLocks noGrp="1"/>
          </p:cNvSpPr>
          <p:nvPr>
            <p:ph type="title"/>
          </p:nvPr>
        </p:nvSpPr>
        <p:spPr>
          <a:xfrm>
            <a:off x="1981200" y="274638"/>
            <a:ext cx="8229600" cy="778098"/>
          </a:xfrm>
        </p:spPr>
        <p:txBody>
          <a:bodyPr/>
          <a:lstStyle/>
          <a:p>
            <a:r>
              <a:rPr lang="en-US" altLang="zh-TW" dirty="0">
                <a:latin typeface="微軟正黑體" panose="020B0604030504040204" pitchFamily="34" charset="-120"/>
                <a:ea typeface="微軟正黑體" panose="020B0604030504040204" pitchFamily="34" charset="-120"/>
              </a:rPr>
              <a:t>EP</a:t>
            </a:r>
            <a:r>
              <a:rPr lang="zh-TW" altLang="en-US" dirty="0">
                <a:latin typeface="微軟正黑體" panose="020B0604030504040204" pitchFamily="34" charset="-120"/>
                <a:ea typeface="微軟正黑體" panose="020B0604030504040204" pitchFamily="34" charset="-120"/>
              </a:rPr>
              <a:t>登錄獎勵內容</a:t>
            </a:r>
          </a:p>
        </p:txBody>
      </p:sp>
      <p:sp>
        <p:nvSpPr>
          <p:cNvPr id="5" name="內容版面配置區 4">
            <a:extLst>
              <a:ext uri="{FF2B5EF4-FFF2-40B4-BE49-F238E27FC236}">
                <a16:creationId xmlns:a16="http://schemas.microsoft.com/office/drawing/2014/main" id="{31B12867-AF99-4990-A71A-40C73418AB48}"/>
              </a:ext>
            </a:extLst>
          </p:cNvPr>
          <p:cNvSpPr>
            <a:spLocks noGrp="1"/>
          </p:cNvSpPr>
          <p:nvPr>
            <p:ph sz="half" idx="1"/>
          </p:nvPr>
        </p:nvSpPr>
        <p:spPr>
          <a:xfrm>
            <a:off x="1776940" y="1268760"/>
            <a:ext cx="4242860" cy="5314602"/>
          </a:xfrm>
        </p:spPr>
        <p:txBody>
          <a:bodyPr/>
          <a:lstStyle/>
          <a:p>
            <a:r>
              <a:rPr lang="zh-TW" altLang="en-US" sz="1600" dirty="0">
                <a:solidFill>
                  <a:srgbClr val="FF0000"/>
                </a:solidFill>
                <a:latin typeface="微軟正黑體" panose="020B0604030504040204" pitchFamily="34" charset="-120"/>
                <a:ea typeface="微軟正黑體" panose="020B0604030504040204" pitchFamily="34" charset="-120"/>
              </a:rPr>
              <a:t>團體競賽規則</a:t>
            </a:r>
            <a:r>
              <a:rPr lang="zh-TW" altLang="en-US" sz="1600" dirty="0">
                <a:latin typeface="微軟正黑體" panose="020B0604030504040204" pitchFamily="34" charset="-120"/>
                <a:ea typeface="微軟正黑體" panose="020B0604030504040204" pitchFamily="34" charset="-120"/>
              </a:rPr>
              <a:t>：以系所登錄資料數除以系所學生數再乘以百分比所得之填答率為計算基準</a:t>
            </a:r>
          </a:p>
          <a:p>
            <a:r>
              <a:rPr lang="zh-TW" altLang="en-US" sz="1600" dirty="0">
                <a:latin typeface="微軟正黑體" panose="020B0604030504040204" pitchFamily="34" charset="-120"/>
                <a:ea typeface="微軟正黑體" panose="020B0604030504040204" pitchFamily="34" charset="-120"/>
              </a:rPr>
              <a:t>填答率高者為最佳，並各取最佳者前三名。</a:t>
            </a:r>
            <a:endParaRPr lang="zh-TW" altLang="en-US" dirty="0">
              <a:latin typeface="微軟正黑體" panose="020B0604030504040204" pitchFamily="34" charset="-120"/>
              <a:ea typeface="微軟正黑體" panose="020B0604030504040204" pitchFamily="34" charset="-120"/>
            </a:endParaRPr>
          </a:p>
          <a:p>
            <a:endParaRPr lang="en-US" altLang="zh-TW" dirty="0"/>
          </a:p>
          <a:p>
            <a:endParaRPr lang="zh-TW" altLang="en-US" dirty="0"/>
          </a:p>
        </p:txBody>
      </p:sp>
      <p:graphicFrame>
        <p:nvGraphicFramePr>
          <p:cNvPr id="13" name="內容版面配置區 12">
            <a:extLst>
              <a:ext uri="{FF2B5EF4-FFF2-40B4-BE49-F238E27FC236}">
                <a16:creationId xmlns:a16="http://schemas.microsoft.com/office/drawing/2014/main" id="{6F72A35F-100C-46C3-8C2E-A60A78A53A02}"/>
              </a:ext>
            </a:extLst>
          </p:cNvPr>
          <p:cNvGraphicFramePr>
            <a:graphicFrameLocks noGrp="1"/>
          </p:cNvGraphicFramePr>
          <p:nvPr>
            <p:ph sz="half" idx="2"/>
            <p:extLst>
              <p:ext uri="{D42A27DB-BD31-4B8C-83A1-F6EECF244321}">
                <p14:modId xmlns:p14="http://schemas.microsoft.com/office/powerpoint/2010/main" val="1528861616"/>
              </p:ext>
            </p:extLst>
          </p:nvPr>
        </p:nvGraphicFramePr>
        <p:xfrm>
          <a:off x="1149292" y="2544011"/>
          <a:ext cx="4925560" cy="3591598"/>
        </p:xfrm>
        <a:graphic>
          <a:graphicData uri="http://schemas.openxmlformats.org/drawingml/2006/table">
            <a:tbl>
              <a:tblPr/>
              <a:tblGrid>
                <a:gridCol w="1409350">
                  <a:extLst>
                    <a:ext uri="{9D8B030D-6E8A-4147-A177-3AD203B41FA5}">
                      <a16:colId xmlns:a16="http://schemas.microsoft.com/office/drawing/2014/main" val="2048948627"/>
                    </a:ext>
                  </a:extLst>
                </a:gridCol>
                <a:gridCol w="1095008">
                  <a:extLst>
                    <a:ext uri="{9D8B030D-6E8A-4147-A177-3AD203B41FA5}">
                      <a16:colId xmlns:a16="http://schemas.microsoft.com/office/drawing/2014/main" val="2285679259"/>
                    </a:ext>
                  </a:extLst>
                </a:gridCol>
                <a:gridCol w="1237390">
                  <a:extLst>
                    <a:ext uri="{9D8B030D-6E8A-4147-A177-3AD203B41FA5}">
                      <a16:colId xmlns:a16="http://schemas.microsoft.com/office/drawing/2014/main" val="2433334772"/>
                    </a:ext>
                  </a:extLst>
                </a:gridCol>
                <a:gridCol w="1183812">
                  <a:extLst>
                    <a:ext uri="{9D8B030D-6E8A-4147-A177-3AD203B41FA5}">
                      <a16:colId xmlns:a16="http://schemas.microsoft.com/office/drawing/2014/main" val="3825198249"/>
                    </a:ext>
                  </a:extLst>
                </a:gridCol>
              </a:tblGrid>
              <a:tr h="440686">
                <a:tc>
                  <a:txBody>
                    <a:bodyPr/>
                    <a:lstStyle/>
                    <a:p>
                      <a:pPr algn="ctr"/>
                      <a:r>
                        <a:rPr lang="zh-TW" altLang="en-US" sz="1300" dirty="0">
                          <a:effectLst/>
                          <a:latin typeface="微軟正黑體" panose="020B0604030504040204" pitchFamily="34" charset="-120"/>
                          <a:ea typeface="微軟正黑體" panose="020B0604030504040204" pitchFamily="34" charset="-120"/>
                        </a:rPr>
                        <a:t>獎</a:t>
                      </a:r>
                      <a:r>
                        <a:rPr lang="zh-TW" altLang="en-US" sz="1300" dirty="0">
                          <a:solidFill>
                            <a:srgbClr val="000000"/>
                          </a:solidFill>
                          <a:effectLst/>
                          <a:latin typeface="微軟正黑體" panose="020B0604030504040204" pitchFamily="34" charset="-120"/>
                          <a:ea typeface="微軟正黑體" panose="020B0604030504040204" pitchFamily="34" charset="-120"/>
                        </a:rPr>
                        <a:t>項名稱</a:t>
                      </a:r>
                      <a:endParaRPr lang="zh-TW" altLang="en-US" sz="1300" dirty="0">
                        <a:effectLst/>
                        <a:latin typeface="微軟正黑體" panose="020B0604030504040204" pitchFamily="34" charset="-120"/>
                        <a:ea typeface="微軟正黑體" panose="020B0604030504040204" pitchFamily="34" charset="-120"/>
                      </a:endParaRP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gridSpan="3">
                  <a:txBody>
                    <a:bodyPr/>
                    <a:lstStyle/>
                    <a:p>
                      <a:pPr algn="ctr"/>
                      <a:r>
                        <a:rPr lang="zh-TW" altLang="en-US" sz="1300" dirty="0">
                          <a:solidFill>
                            <a:srgbClr val="000000"/>
                          </a:solidFill>
                          <a:effectLst/>
                          <a:latin typeface="微軟正黑體" panose="020B0604030504040204" pitchFamily="34" charset="-120"/>
                          <a:ea typeface="微軟正黑體" panose="020B0604030504040204" pitchFamily="34" charset="-120"/>
                        </a:rPr>
                        <a:t>名次金額及敘獎額度</a:t>
                      </a:r>
                      <a:endParaRPr lang="zh-TW" altLang="en-US" sz="1300" dirty="0">
                        <a:effectLst/>
                        <a:latin typeface="微軟正黑體" panose="020B0604030504040204" pitchFamily="34" charset="-120"/>
                        <a:ea typeface="微軟正黑體" panose="020B0604030504040204" pitchFamily="34" charset="-120"/>
                      </a:endParaRP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24090535"/>
                  </a:ext>
                </a:extLst>
              </a:tr>
              <a:tr h="771202">
                <a:tc>
                  <a:txBody>
                    <a:bodyPr/>
                    <a:lstStyle/>
                    <a:p>
                      <a:pPr algn="just"/>
                      <a:r>
                        <a:rPr lang="zh-TW" altLang="en-US" sz="1300" dirty="0">
                          <a:effectLst/>
                          <a:latin typeface="微軟正黑體" panose="020B0604030504040204" pitchFamily="34" charset="-120"/>
                          <a:ea typeface="微軟正黑體" panose="020B0604030504040204" pitchFamily="34" charset="-120"/>
                        </a:rPr>
                        <a:t>學生獲獎暨論文發表登錄團體王</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5000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2000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514931"/>
                  </a:ext>
                </a:extLst>
              </a:tr>
              <a:tr h="749169">
                <a:tc>
                  <a:txBody>
                    <a:bodyPr/>
                    <a:lstStyle/>
                    <a:p>
                      <a:pPr algn="just"/>
                      <a:r>
                        <a:rPr lang="zh-TW" altLang="en-US" sz="1300" dirty="0">
                          <a:effectLst/>
                          <a:latin typeface="微軟正黑體" panose="020B0604030504040204" pitchFamily="34" charset="-120"/>
                          <a:ea typeface="微軟正黑體" panose="020B0604030504040204" pitchFamily="34" charset="-120"/>
                        </a:rPr>
                        <a:t>學生證照登錄團體王</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5000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2000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00118"/>
                  </a:ext>
                </a:extLst>
              </a:tr>
              <a:tr h="749169">
                <a:tc>
                  <a:txBody>
                    <a:bodyPr/>
                    <a:lstStyle/>
                    <a:p>
                      <a:pPr algn="just"/>
                      <a:r>
                        <a:rPr lang="zh-TW" altLang="en-US" sz="1300" dirty="0">
                          <a:effectLst/>
                          <a:latin typeface="微軟正黑體" panose="020B0604030504040204" pitchFamily="34" charset="-120"/>
                          <a:ea typeface="微軟正黑體" panose="020B0604030504040204" pitchFamily="34" charset="-120"/>
                        </a:rPr>
                        <a:t>學生各類資料登錄團體王</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5000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2000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235537"/>
                  </a:ext>
                </a:extLst>
              </a:tr>
              <a:tr h="440686">
                <a:tc>
                  <a:txBody>
                    <a:bodyPr/>
                    <a:lstStyle/>
                    <a:p>
                      <a:pPr algn="just"/>
                      <a:r>
                        <a:rPr lang="zh-TW" altLang="en-US" sz="1250" dirty="0">
                          <a:solidFill>
                            <a:srgbClr val="FF0000"/>
                          </a:solidFill>
                          <a:effectLst/>
                          <a:latin typeface="微軟正黑體" panose="020B0604030504040204" pitchFamily="34" charset="-120"/>
                          <a:ea typeface="微軟正黑體" panose="020B0604030504040204" pitchFamily="34" charset="-120"/>
                        </a:rPr>
                        <a:t>總計金額</a:t>
                      </a:r>
                      <a:r>
                        <a:rPr lang="en-US" altLang="zh-TW" sz="1250" dirty="0">
                          <a:solidFill>
                            <a:srgbClr val="FF0000"/>
                          </a:solidFill>
                          <a:effectLst/>
                          <a:latin typeface="微軟正黑體" panose="020B0604030504040204" pitchFamily="34" charset="-120"/>
                          <a:ea typeface="微軟正黑體" panose="020B0604030504040204" pitchFamily="34" charset="-120"/>
                        </a:rPr>
                        <a:t>24,000</a:t>
                      </a:r>
                      <a:r>
                        <a:rPr lang="zh-TW" altLang="en-US" sz="1250" dirty="0">
                          <a:solidFill>
                            <a:srgbClr val="FF0000"/>
                          </a:solidFill>
                          <a:effectLst/>
                          <a:latin typeface="微軟正黑體" panose="020B0604030504040204" pitchFamily="34" charset="-120"/>
                          <a:ea typeface="微軟正黑體" panose="020B0604030504040204" pitchFamily="34" charset="-120"/>
                        </a:rPr>
                        <a:t>元</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300" dirty="0">
                          <a:solidFill>
                            <a:srgbClr val="FF0000"/>
                          </a:solidFill>
                          <a:effectLst/>
                          <a:latin typeface="微軟正黑體" panose="020B0604030504040204" pitchFamily="34" charset="-120"/>
                          <a:ea typeface="微軟正黑體" panose="020B0604030504040204" pitchFamily="34" charset="-120"/>
                        </a:rPr>
                        <a:t>15000</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300" dirty="0">
                          <a:solidFill>
                            <a:srgbClr val="FF0000"/>
                          </a:solidFill>
                          <a:effectLst/>
                          <a:latin typeface="微軟正黑體" panose="020B0604030504040204" pitchFamily="34" charset="-120"/>
                          <a:ea typeface="微軟正黑體" panose="020B0604030504040204" pitchFamily="34" charset="-120"/>
                        </a:rPr>
                        <a:t>6000</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300" dirty="0">
                          <a:solidFill>
                            <a:srgbClr val="FF0000"/>
                          </a:solidFill>
                          <a:effectLst/>
                          <a:latin typeface="微軟正黑體" panose="020B0604030504040204" pitchFamily="34" charset="-120"/>
                          <a:ea typeface="微軟正黑體" panose="020B0604030504040204" pitchFamily="34" charset="-120"/>
                        </a:rPr>
                        <a:t>3000</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781448"/>
                  </a:ext>
                </a:extLst>
              </a:tr>
              <a:tr h="440686">
                <a:tc gridSpan="4">
                  <a:txBody>
                    <a:bodyPr/>
                    <a:lstStyle/>
                    <a:p>
                      <a:r>
                        <a:rPr lang="zh-TW" altLang="en-US" sz="1400" dirty="0">
                          <a:effectLst/>
                          <a:latin typeface="微軟正黑體" panose="020B0604030504040204" pitchFamily="34" charset="-120"/>
                          <a:ea typeface="微軟正黑體" panose="020B0604030504040204" pitchFamily="34" charset="-120"/>
                        </a:rPr>
                        <a:t>備註：系所工作人員及協助推動有功學生進行敘獎</a:t>
                      </a:r>
                    </a:p>
                  </a:txBody>
                  <a:tcPr marL="43493" marR="43493" marT="29824" marB="298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28399914"/>
                  </a:ext>
                </a:extLst>
              </a:tr>
            </a:tbl>
          </a:graphicData>
        </a:graphic>
      </p:graphicFrame>
      <p:sp>
        <p:nvSpPr>
          <p:cNvPr id="3" name="投影片編號版面配置區 2">
            <a:extLst>
              <a:ext uri="{FF2B5EF4-FFF2-40B4-BE49-F238E27FC236}">
                <a16:creationId xmlns:a16="http://schemas.microsoft.com/office/drawing/2014/main" id="{1E65465F-4075-43EC-A864-64FABFE8D43C}"/>
              </a:ext>
            </a:extLst>
          </p:cNvPr>
          <p:cNvSpPr>
            <a:spLocks noGrp="1"/>
          </p:cNvSpPr>
          <p:nvPr>
            <p:ph type="sldNum" sz="quarter" idx="12"/>
          </p:nvPr>
        </p:nvSpPr>
        <p:spPr/>
        <p:txBody>
          <a:bodyPr/>
          <a:lstStyle/>
          <a:p>
            <a:fld id="{B6A0C58B-0CF0-4AC9-A298-B697F46E839F}" type="slidenum">
              <a:rPr lang="zh-TW" altLang="en-US" smtClean="0"/>
              <a:t>7</a:t>
            </a:fld>
            <a:endParaRPr lang="zh-TW" altLang="en-US"/>
          </a:p>
        </p:txBody>
      </p:sp>
      <p:sp>
        <p:nvSpPr>
          <p:cNvPr id="16" name="文字方塊 15">
            <a:extLst>
              <a:ext uri="{FF2B5EF4-FFF2-40B4-BE49-F238E27FC236}">
                <a16:creationId xmlns:a16="http://schemas.microsoft.com/office/drawing/2014/main" id="{79A38DC8-4AF7-411B-AAB5-793B9D861ED6}"/>
              </a:ext>
            </a:extLst>
          </p:cNvPr>
          <p:cNvSpPr txBox="1"/>
          <p:nvPr/>
        </p:nvSpPr>
        <p:spPr>
          <a:xfrm>
            <a:off x="6862194" y="1375794"/>
            <a:ext cx="3424806" cy="923330"/>
          </a:xfrm>
          <a:prstGeom prst="rect">
            <a:avLst/>
          </a:prstGeom>
          <a:noFill/>
        </p:spPr>
        <p:txBody>
          <a:bodyPr wrap="square">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個人競賽規則</a:t>
            </a:r>
            <a:r>
              <a:rPr lang="zh-TW" altLang="en-US" dirty="0">
                <a:latin typeface="微軟正黑體" panose="020B0604030504040204" pitchFamily="34" charset="-120"/>
                <a:ea typeface="微軟正黑體" panose="020B0604030504040204" pitchFamily="34" charset="-120"/>
              </a:rPr>
              <a:t>：以個人登錄資料數高者為最佳，並各取最佳者前三名。</a:t>
            </a:r>
            <a:endParaRPr lang="en-US" altLang="zh-TW" dirty="0">
              <a:latin typeface="微軟正黑體" panose="020B0604030504040204" pitchFamily="34" charset="-120"/>
              <a:ea typeface="微軟正黑體" panose="020B0604030504040204" pitchFamily="34" charset="-120"/>
            </a:endParaRPr>
          </a:p>
        </p:txBody>
      </p:sp>
      <p:graphicFrame>
        <p:nvGraphicFramePr>
          <p:cNvPr id="17" name="表格 16">
            <a:extLst>
              <a:ext uri="{FF2B5EF4-FFF2-40B4-BE49-F238E27FC236}">
                <a16:creationId xmlns:a16="http://schemas.microsoft.com/office/drawing/2014/main" id="{DAE18C00-68D8-43C3-81DC-429A739CD2B6}"/>
              </a:ext>
            </a:extLst>
          </p:cNvPr>
          <p:cNvGraphicFramePr>
            <a:graphicFrameLocks noGrp="1"/>
          </p:cNvGraphicFramePr>
          <p:nvPr>
            <p:extLst>
              <p:ext uri="{D42A27DB-BD31-4B8C-83A1-F6EECF244321}">
                <p14:modId xmlns:p14="http://schemas.microsoft.com/office/powerpoint/2010/main" val="225030252"/>
              </p:ext>
            </p:extLst>
          </p:nvPr>
        </p:nvGraphicFramePr>
        <p:xfrm>
          <a:off x="6367244" y="2544012"/>
          <a:ext cx="4672667" cy="3591597"/>
        </p:xfrm>
        <a:graphic>
          <a:graphicData uri="http://schemas.openxmlformats.org/drawingml/2006/table">
            <a:tbl>
              <a:tblPr/>
              <a:tblGrid>
                <a:gridCol w="1384184">
                  <a:extLst>
                    <a:ext uri="{9D8B030D-6E8A-4147-A177-3AD203B41FA5}">
                      <a16:colId xmlns:a16="http://schemas.microsoft.com/office/drawing/2014/main" val="1868740008"/>
                    </a:ext>
                  </a:extLst>
                </a:gridCol>
                <a:gridCol w="1150117">
                  <a:extLst>
                    <a:ext uri="{9D8B030D-6E8A-4147-A177-3AD203B41FA5}">
                      <a16:colId xmlns:a16="http://schemas.microsoft.com/office/drawing/2014/main" val="3014081811"/>
                    </a:ext>
                  </a:extLst>
                </a:gridCol>
                <a:gridCol w="1028921">
                  <a:extLst>
                    <a:ext uri="{9D8B030D-6E8A-4147-A177-3AD203B41FA5}">
                      <a16:colId xmlns:a16="http://schemas.microsoft.com/office/drawing/2014/main" val="805538813"/>
                    </a:ext>
                  </a:extLst>
                </a:gridCol>
                <a:gridCol w="1109445">
                  <a:extLst>
                    <a:ext uri="{9D8B030D-6E8A-4147-A177-3AD203B41FA5}">
                      <a16:colId xmlns:a16="http://schemas.microsoft.com/office/drawing/2014/main" val="25606184"/>
                    </a:ext>
                  </a:extLst>
                </a:gridCol>
              </a:tblGrid>
              <a:tr h="352117">
                <a:tc>
                  <a:txBody>
                    <a:bodyPr/>
                    <a:lstStyle/>
                    <a:p>
                      <a:pPr algn="ctr"/>
                      <a:r>
                        <a:rPr lang="zh-TW" altLang="en-US" sz="1400" dirty="0">
                          <a:effectLst/>
                          <a:latin typeface="微軟正黑體" panose="020B0604030504040204" pitchFamily="34" charset="-120"/>
                          <a:ea typeface="微軟正黑體" panose="020B0604030504040204" pitchFamily="34" charset="-120"/>
                        </a:rPr>
                        <a:t>獎</a:t>
                      </a:r>
                      <a:r>
                        <a:rPr lang="zh-TW" altLang="en-US" sz="1400" dirty="0">
                          <a:solidFill>
                            <a:srgbClr val="000000"/>
                          </a:solidFill>
                          <a:effectLst/>
                          <a:latin typeface="微軟正黑體" panose="020B0604030504040204" pitchFamily="34" charset="-120"/>
                          <a:ea typeface="微軟正黑體" panose="020B0604030504040204" pitchFamily="34" charset="-120"/>
                        </a:rPr>
                        <a:t>項名稱</a:t>
                      </a:r>
                      <a:endParaRPr lang="zh-TW" altLang="en-US" dirty="0">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gridSpan="3">
                  <a:txBody>
                    <a:bodyPr/>
                    <a:lstStyle/>
                    <a:p>
                      <a:pPr algn="ctr"/>
                      <a:r>
                        <a:rPr lang="zh-TW" altLang="en-US" sz="1400" dirty="0">
                          <a:solidFill>
                            <a:srgbClr val="000000"/>
                          </a:solidFill>
                          <a:effectLst/>
                          <a:latin typeface="微軟正黑體" panose="020B0604030504040204" pitchFamily="34" charset="-120"/>
                          <a:ea typeface="微軟正黑體" panose="020B0604030504040204" pitchFamily="34" charset="-120"/>
                        </a:rPr>
                        <a:t>名次金額及敘獎額度</a:t>
                      </a:r>
                      <a:endParaRPr lang="zh-TW" altLang="en-US" dirty="0">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2604584"/>
                  </a:ext>
                </a:extLst>
              </a:tr>
              <a:tr h="845082">
                <a:tc>
                  <a:txBody>
                    <a:bodyPr/>
                    <a:lstStyle/>
                    <a:p>
                      <a:r>
                        <a:rPr lang="zh-TW" altLang="en-US" sz="1400" dirty="0">
                          <a:effectLst/>
                          <a:latin typeface="微軟正黑體" panose="020B0604030504040204" pitchFamily="34" charset="-120"/>
                          <a:ea typeface="微軟正黑體" panose="020B0604030504040204" pitchFamily="34" charset="-120"/>
                        </a:rPr>
                        <a:t>學生獲獎暨論文發表登錄個人王</a:t>
                      </a:r>
                      <a:endParaRPr lang="zh-TW" altLang="en-US" dirty="0">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800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500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963934"/>
                  </a:ext>
                </a:extLst>
              </a:tr>
              <a:tr h="845082">
                <a:tc>
                  <a:txBody>
                    <a:bodyPr/>
                    <a:lstStyle/>
                    <a:p>
                      <a:pPr algn="just"/>
                      <a:r>
                        <a:rPr lang="zh-TW" altLang="en-US" sz="1400" dirty="0">
                          <a:effectLst/>
                          <a:latin typeface="微軟正黑體" panose="020B0604030504040204" pitchFamily="34" charset="-120"/>
                          <a:ea typeface="微軟正黑體" panose="020B0604030504040204" pitchFamily="34" charset="-120"/>
                        </a:rPr>
                        <a:t>學生證照登錄個人王</a:t>
                      </a:r>
                      <a:endParaRPr lang="zh-TW" altLang="en-US" dirty="0">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800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500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32809"/>
                  </a:ext>
                </a:extLst>
              </a:tr>
              <a:tr h="845082">
                <a:tc>
                  <a:txBody>
                    <a:bodyPr/>
                    <a:lstStyle/>
                    <a:p>
                      <a:pPr algn="just"/>
                      <a:r>
                        <a:rPr lang="zh-TW" altLang="en-US" sz="1400" dirty="0">
                          <a:effectLst/>
                          <a:latin typeface="微軟正黑體" panose="020B0604030504040204" pitchFamily="34" charset="-120"/>
                          <a:ea typeface="微軟正黑體" panose="020B0604030504040204" pitchFamily="34" charset="-120"/>
                        </a:rPr>
                        <a:t>學生各類資料登錄個人王</a:t>
                      </a:r>
                      <a:endParaRPr lang="zh-TW" altLang="en-US" dirty="0">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第一名</a:t>
                      </a:r>
                      <a:r>
                        <a:rPr lang="en-US" altLang="zh-TW" sz="1200" dirty="0">
                          <a:effectLst/>
                          <a:latin typeface="微軟正黑體" panose="020B0604030504040204" pitchFamily="34" charset="-120"/>
                          <a:ea typeface="微軟正黑體" panose="020B0604030504040204" pitchFamily="34" charset="-120"/>
                        </a:rPr>
                        <a:t>1000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小功</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第二名</a:t>
                      </a:r>
                      <a:r>
                        <a:rPr lang="en-US" altLang="zh-TW" sz="1200" dirty="0">
                          <a:effectLst/>
                          <a:latin typeface="微軟正黑體" panose="020B0604030504040204" pitchFamily="34" charset="-120"/>
                          <a:ea typeface="微軟正黑體" panose="020B0604030504040204" pitchFamily="34" charset="-120"/>
                        </a:rPr>
                        <a:t>800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2</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zh-TW" altLang="en-US" sz="1200" dirty="0">
                          <a:effectLst/>
                          <a:latin typeface="微軟正黑體" panose="020B0604030504040204" pitchFamily="34" charset="-120"/>
                          <a:ea typeface="微軟正黑體" panose="020B0604030504040204" pitchFamily="34" charset="-120"/>
                        </a:rPr>
                        <a:t>第三名</a:t>
                      </a:r>
                      <a:r>
                        <a:rPr lang="en-US" altLang="zh-TW" sz="1200" dirty="0">
                          <a:effectLst/>
                          <a:latin typeface="微軟正黑體" panose="020B0604030504040204" pitchFamily="34" charset="-120"/>
                          <a:ea typeface="微軟正黑體" panose="020B0604030504040204" pitchFamily="34" charset="-120"/>
                        </a:rPr>
                        <a:t>500</a:t>
                      </a:r>
                      <a:r>
                        <a:rPr lang="zh-TW" altLang="en-US" sz="1200" dirty="0">
                          <a:effectLst/>
                          <a:latin typeface="微軟正黑體" panose="020B0604030504040204" pitchFamily="34" charset="-120"/>
                          <a:ea typeface="微軟正黑體" panose="020B0604030504040204" pitchFamily="34" charset="-120"/>
                        </a:rPr>
                        <a:t>元</a:t>
                      </a:r>
                    </a:p>
                    <a:p>
                      <a:pPr algn="just"/>
                      <a:r>
                        <a:rPr lang="zh-TW" altLang="en-US" sz="1200" dirty="0">
                          <a:effectLst/>
                          <a:latin typeface="微軟正黑體" panose="020B0604030504040204" pitchFamily="34" charset="-120"/>
                          <a:ea typeface="微軟正黑體" panose="020B0604030504040204" pitchFamily="34" charset="-120"/>
                        </a:rPr>
                        <a:t>嘉獎</a:t>
                      </a:r>
                      <a:r>
                        <a:rPr lang="en-US" altLang="zh-TW" sz="1200" dirty="0">
                          <a:effectLst/>
                          <a:latin typeface="微軟正黑體" panose="020B0604030504040204" pitchFamily="34" charset="-120"/>
                          <a:ea typeface="微軟正黑體" panose="020B0604030504040204" pitchFamily="34" charset="-120"/>
                        </a:rPr>
                        <a:t>1</a:t>
                      </a:r>
                      <a:r>
                        <a:rPr lang="zh-TW" altLang="en-US" sz="1200" dirty="0">
                          <a:effectLst/>
                          <a:latin typeface="微軟正黑體" panose="020B0604030504040204" pitchFamily="34" charset="-120"/>
                          <a:ea typeface="微軟正黑體" panose="020B0604030504040204" pitchFamily="34" charset="-120"/>
                        </a:rPr>
                        <a:t>次</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871556"/>
                  </a:ext>
                </a:extLst>
              </a:tr>
              <a:tr h="352117">
                <a:tc>
                  <a:txBody>
                    <a:bodyPr/>
                    <a:lstStyle/>
                    <a:p>
                      <a:pPr algn="just"/>
                      <a:r>
                        <a:rPr lang="zh-TW" altLang="en-US" sz="1300" dirty="0">
                          <a:solidFill>
                            <a:srgbClr val="FF0000"/>
                          </a:solidFill>
                          <a:effectLst/>
                          <a:latin typeface="微軟正黑體" panose="020B0604030504040204" pitchFamily="34" charset="-120"/>
                          <a:ea typeface="微軟正黑體" panose="020B0604030504040204" pitchFamily="34" charset="-120"/>
                        </a:rPr>
                        <a:t>總計金額</a:t>
                      </a:r>
                      <a:r>
                        <a:rPr lang="en-US" altLang="zh-TW" sz="1300" dirty="0">
                          <a:solidFill>
                            <a:srgbClr val="FF0000"/>
                          </a:solidFill>
                          <a:effectLst/>
                          <a:latin typeface="微軟正黑體" panose="020B0604030504040204" pitchFamily="34" charset="-120"/>
                          <a:ea typeface="微軟正黑體" panose="020B0604030504040204" pitchFamily="34" charset="-120"/>
                        </a:rPr>
                        <a:t>6900</a:t>
                      </a:r>
                      <a:r>
                        <a:rPr lang="zh-TW" altLang="en-US" sz="1300" dirty="0">
                          <a:solidFill>
                            <a:srgbClr val="FF0000"/>
                          </a:solidFill>
                          <a:effectLst/>
                          <a:latin typeface="微軟正黑體" panose="020B0604030504040204" pitchFamily="34" charset="-120"/>
                          <a:ea typeface="微軟正黑體" panose="020B0604030504040204" pitchFamily="34" charset="-120"/>
                        </a:rPr>
                        <a:t>元</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dirty="0">
                          <a:solidFill>
                            <a:srgbClr val="FF0000"/>
                          </a:solidFill>
                          <a:effectLst/>
                          <a:latin typeface="微軟正黑體" panose="020B0604030504040204" pitchFamily="34" charset="-120"/>
                          <a:ea typeface="微軟正黑體" panose="020B0604030504040204" pitchFamily="34" charset="-120"/>
                        </a:rPr>
                        <a:t>3000</a:t>
                      </a:r>
                      <a:endParaRPr lang="en-US" dirty="0">
                        <a:solidFill>
                          <a:srgbClr val="FF0000"/>
                        </a:solidFill>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dirty="0">
                          <a:solidFill>
                            <a:srgbClr val="FF0000"/>
                          </a:solidFill>
                          <a:effectLst/>
                          <a:latin typeface="微軟正黑體" panose="020B0604030504040204" pitchFamily="34" charset="-120"/>
                          <a:ea typeface="微軟正黑體" panose="020B0604030504040204" pitchFamily="34" charset="-120"/>
                        </a:rPr>
                        <a:t>2400</a:t>
                      </a:r>
                      <a:endParaRPr lang="en-US" dirty="0">
                        <a:solidFill>
                          <a:srgbClr val="FF0000"/>
                        </a:solidFill>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dirty="0">
                          <a:solidFill>
                            <a:srgbClr val="FF0000"/>
                          </a:solidFill>
                          <a:effectLst/>
                          <a:latin typeface="微軟正黑體" panose="020B0604030504040204" pitchFamily="34" charset="-120"/>
                          <a:ea typeface="微軟正黑體" panose="020B0604030504040204" pitchFamily="34" charset="-120"/>
                        </a:rPr>
                        <a:t>1500</a:t>
                      </a:r>
                      <a:endParaRPr lang="en-US" dirty="0">
                        <a:solidFill>
                          <a:srgbClr val="FF0000"/>
                        </a:solidFill>
                        <a:effectLst/>
                        <a:latin typeface="微軟正黑體" panose="020B0604030504040204" pitchFamily="34" charset="-120"/>
                        <a:ea typeface="微軟正黑體" panose="020B0604030504040204" pitchFamily="34" charset="-12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819373"/>
                  </a:ext>
                </a:extLst>
              </a:tr>
              <a:tr h="352117">
                <a:tc gridSpan="4">
                  <a:txBody>
                    <a:bodyPr/>
                    <a:lstStyle/>
                    <a:p>
                      <a:r>
                        <a:rPr lang="zh-TW" altLang="en-US" sz="1400" dirty="0">
                          <a:effectLst/>
                          <a:latin typeface="微軟正黑體" panose="020B0604030504040204" pitchFamily="34" charset="-120"/>
                          <a:ea typeface="微軟正黑體" panose="020B0604030504040204" pitchFamily="34" charset="-120"/>
                        </a:rPr>
                        <a:t>備註：有功學生進行敘獎</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55011674"/>
                  </a:ext>
                </a:extLst>
              </a:tr>
            </a:tbl>
          </a:graphicData>
        </a:graphic>
      </p:graphicFrame>
      <p:sp>
        <p:nvSpPr>
          <p:cNvPr id="18" name="矩形 17">
            <a:extLst>
              <a:ext uri="{FF2B5EF4-FFF2-40B4-BE49-F238E27FC236}">
                <a16:creationId xmlns:a16="http://schemas.microsoft.com/office/drawing/2014/main" id="{FDE4C186-5CA5-4A27-B001-CF2D5B012C3F}"/>
              </a:ext>
            </a:extLst>
          </p:cNvPr>
          <p:cNvSpPr/>
          <p:nvPr/>
        </p:nvSpPr>
        <p:spPr>
          <a:xfrm>
            <a:off x="1068198" y="1268759"/>
            <a:ext cx="5096312" cy="531460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D165EDDE-92E2-45FC-AE0E-6A24A22FC36E}"/>
              </a:ext>
            </a:extLst>
          </p:cNvPr>
          <p:cNvSpPr/>
          <p:nvPr/>
        </p:nvSpPr>
        <p:spPr>
          <a:xfrm>
            <a:off x="6326697" y="1268759"/>
            <a:ext cx="4797105" cy="531460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334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67AE8A2A-4142-43FB-835B-E37F3384C045}"/>
              </a:ext>
            </a:extLst>
          </p:cNvPr>
          <p:cNvSpPr/>
          <p:nvPr/>
        </p:nvSpPr>
        <p:spPr>
          <a:xfrm>
            <a:off x="0" y="-3176"/>
            <a:ext cx="12281836"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內容版面配置區 1"/>
          <p:cNvSpPr>
            <a:spLocks noGrp="1"/>
          </p:cNvSpPr>
          <p:nvPr>
            <p:ph idx="1"/>
          </p:nvPr>
        </p:nvSpPr>
        <p:spPr>
          <a:xfrm>
            <a:off x="1993422" y="1755310"/>
            <a:ext cx="8217378" cy="4601040"/>
          </a:xfrm>
        </p:spPr>
        <p:txBody>
          <a:bodyPr>
            <a:normAutofit/>
          </a:bodyPr>
          <a:lstStyle/>
          <a:p>
            <a:r>
              <a:rPr lang="zh-TW" altLang="en-US" dirty="0">
                <a:latin typeface="微軟正黑體" panose="020B0604030504040204" pitchFamily="34" charset="-120"/>
                <a:ea typeface="微軟正黑體" panose="020B0604030504040204" pitchFamily="34" charset="-120"/>
              </a:rPr>
              <a:t>事前準備：各項</a:t>
            </a:r>
            <a:r>
              <a:rPr lang="zh-TW" altLang="en-US" u="sng" dirty="0">
                <a:latin typeface="微軟正黑體" panose="020B0604030504040204" pitchFamily="34" charset="-120"/>
                <a:ea typeface="微軟正黑體" panose="020B0604030504040204" pitchFamily="34" charset="-120"/>
              </a:rPr>
              <a:t>參與活動證明、通過證照、獲獎獎狀正本之</a:t>
            </a:r>
            <a:r>
              <a:rPr lang="zh-TW" altLang="en-US" u="sng" dirty="0">
                <a:solidFill>
                  <a:srgbClr val="FF0000"/>
                </a:solidFill>
                <a:latin typeface="微軟正黑體" panose="020B0604030504040204" pitchFamily="34" charset="-120"/>
                <a:ea typeface="微軟正黑體" panose="020B0604030504040204" pitchFamily="34" charset="-120"/>
              </a:rPr>
              <a:t>拍照或掃描圖片檔</a:t>
            </a:r>
            <a:r>
              <a:rPr lang="zh-TW" altLang="en-US" dirty="0">
                <a:latin typeface="微軟正黑體" panose="020B0604030504040204" pitchFamily="34" charset="-120"/>
                <a:ea typeface="微軟正黑體" panose="020B0604030504040204" pitchFamily="34" charset="-120"/>
              </a:rPr>
              <a:t>（建議為</a:t>
            </a:r>
            <a:r>
              <a:rPr lang="en-US" altLang="zh-TW" dirty="0">
                <a:solidFill>
                  <a:srgbClr val="FF0000"/>
                </a:solidFill>
                <a:latin typeface="微軟正黑體" panose="020B0604030504040204" pitchFamily="34" charset="-120"/>
                <a:ea typeface="微軟正黑體" panose="020B0604030504040204" pitchFamily="34" charset="-120"/>
              </a:rPr>
              <a:t>PDF</a:t>
            </a:r>
            <a:r>
              <a:rPr lang="zh-TW" altLang="en-US" dirty="0">
                <a:latin typeface="微軟正黑體" panose="020B0604030504040204" pitchFamily="34" charset="-120"/>
                <a:ea typeface="微軟正黑體" panose="020B0604030504040204" pitchFamily="34" charset="-120"/>
              </a:rPr>
              <a:t>檔案）</a:t>
            </a:r>
          </a:p>
        </p:txBody>
      </p:sp>
      <p:sp>
        <p:nvSpPr>
          <p:cNvPr id="3" name="標題 2"/>
          <p:cNvSpPr>
            <a:spLocks noGrp="1"/>
          </p:cNvSpPr>
          <p:nvPr>
            <p:ph type="title"/>
          </p:nvPr>
        </p:nvSpPr>
        <p:spPr/>
        <p:txBody>
          <a:bodyPr vert="horz" lIns="91440" tIns="45720" rIns="91440" bIns="45720" rtlCol="0" anchor="ctr">
            <a:normAutofit/>
          </a:bodyPr>
          <a:lstStyle/>
          <a:p>
            <a:r>
              <a:rPr lang="en-US" altLang="zh-TW" sz="4800" dirty="0">
                <a:latin typeface="+mj-ea"/>
              </a:rPr>
              <a:t>EP</a:t>
            </a:r>
            <a:r>
              <a:rPr lang="zh-TW" altLang="en-US" sz="4800" dirty="0">
                <a:latin typeface="+mj-ea"/>
              </a:rPr>
              <a:t>系統填報教學</a:t>
            </a:r>
          </a:p>
        </p:txBody>
      </p:sp>
      <p:pic>
        <p:nvPicPr>
          <p:cNvPr id="1026" name="Picture 2" descr="D:\原創見行動硬碟G資料\隨身碟【職涯組】資料\1070906--UCAN及EP宣導\證照圖片檔舉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3148283"/>
            <a:ext cx="3816424" cy="2860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a:extLst>
              <a:ext uri="{FF2B5EF4-FFF2-40B4-BE49-F238E27FC236}">
                <a16:creationId xmlns:a16="http://schemas.microsoft.com/office/drawing/2014/main" id="{0B9E8B91-B41E-49C6-AB08-6E0411864140}"/>
              </a:ext>
            </a:extLst>
          </p:cNvPr>
          <p:cNvSpPr/>
          <p:nvPr/>
        </p:nvSpPr>
        <p:spPr>
          <a:xfrm>
            <a:off x="-1" y="-3176"/>
            <a:ext cx="12272211" cy="6861176"/>
          </a:xfrm>
          <a:prstGeom prst="rect">
            <a:avLst/>
          </a:prstGeom>
          <a:solidFill>
            <a:srgbClr val="F8F2D8"/>
          </a:solidFill>
          <a:ln>
            <a:noFill/>
          </a:ln>
          <a:effectLst>
            <a:outerShdw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標題 2"/>
          <p:cNvSpPr>
            <a:spLocks noGrp="1"/>
          </p:cNvSpPr>
          <p:nvPr>
            <p:ph type="title"/>
          </p:nvPr>
        </p:nvSpPr>
        <p:spPr>
          <a:xfrm>
            <a:off x="1981200" y="44624"/>
            <a:ext cx="8229600" cy="1578504"/>
          </a:xfrm>
        </p:spPr>
        <p:txBody>
          <a:bodyPr>
            <a:normAutofit/>
          </a:bodyPr>
          <a:lstStyle/>
          <a:p>
            <a:r>
              <a:rPr lang="zh-TW" altLang="en-US" sz="5000" dirty="0">
                <a:latin typeface="微軟正黑體" panose="020B0604030504040204" pitchFamily="34" charset="-120"/>
                <a:ea typeface="微軟正黑體" panose="020B0604030504040204" pitchFamily="34" charset="-120"/>
              </a:rPr>
              <a:t>要怎麼填報</a:t>
            </a:r>
            <a:r>
              <a:rPr lang="en-US" altLang="zh-TW" sz="5000" dirty="0">
                <a:latin typeface="微軟正黑體" panose="020B0604030504040204" pitchFamily="34" charset="-120"/>
                <a:ea typeface="微軟正黑體" panose="020B0604030504040204" pitchFamily="34" charset="-120"/>
              </a:rPr>
              <a:t>EP</a:t>
            </a:r>
            <a:r>
              <a:rPr lang="zh-TW" altLang="en-US" sz="5000" dirty="0">
                <a:latin typeface="微軟正黑體" panose="020B0604030504040204" pitchFamily="34" charset="-120"/>
                <a:ea typeface="微軟正黑體" panose="020B0604030504040204" pitchFamily="34" charset="-120"/>
              </a:rPr>
              <a:t>系統呢</a:t>
            </a:r>
          </a:p>
        </p:txBody>
      </p:sp>
      <p:pic>
        <p:nvPicPr>
          <p:cNvPr id="5" name="內容版面配置區 4"/>
          <p:cNvPicPr>
            <a:picLocks noGrp="1"/>
          </p:cNvPicPr>
          <p:nvPr>
            <p:ph idx="1"/>
          </p:nvPr>
        </p:nvPicPr>
        <p:blipFill>
          <a:blip r:embed="rId2"/>
          <a:stretch>
            <a:fillRect/>
          </a:stretch>
        </p:blipFill>
        <p:spPr>
          <a:xfrm>
            <a:off x="1991545" y="1340768"/>
            <a:ext cx="8136903" cy="4680520"/>
          </a:xfrm>
          <a:prstGeom prst="rect">
            <a:avLst/>
          </a:prstGeom>
        </p:spPr>
      </p:pic>
      <p:sp>
        <p:nvSpPr>
          <p:cNvPr id="4" name="標題 2"/>
          <p:cNvSpPr txBox="1">
            <a:spLocks/>
          </p:cNvSpPr>
          <p:nvPr/>
        </p:nvSpPr>
        <p:spPr>
          <a:xfrm>
            <a:off x="1847528" y="5378888"/>
            <a:ext cx="8387308" cy="1362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6000" dirty="0">
                <a:solidFill>
                  <a:srgbClr val="FF0000"/>
                </a:solidFill>
                <a:latin typeface="Aharoni" panose="02010803020104030203" pitchFamily="2" charset="-79"/>
                <a:ea typeface="微軟正黑體"/>
                <a:cs typeface="Aharoni" panose="02010803020104030203" pitchFamily="2" charset="-79"/>
              </a:rPr>
              <a:t>Let’s do it !</a:t>
            </a:r>
            <a:endParaRPr lang="zh-TW" altLang="en-US" sz="6000" dirty="0">
              <a:solidFill>
                <a:srgbClr val="FF0000"/>
              </a:solidFill>
              <a:latin typeface="Aharoni" panose="02010803020104030203" pitchFamily="2" charset="-79"/>
              <a:ea typeface="微軟正黑體"/>
              <a:cs typeface="Aharoni" panose="02010803020104030203" pitchFamily="2" charset="-79"/>
            </a:endParaRPr>
          </a:p>
        </p:txBody>
      </p:sp>
    </p:spTree>
    <p:extLst>
      <p:ext uri="{BB962C8B-B14F-4D97-AF65-F5344CB8AC3E}">
        <p14:creationId xmlns:p14="http://schemas.microsoft.com/office/powerpoint/2010/main" val="3901940948"/>
      </p:ext>
    </p:extLst>
  </p:cSld>
  <p:clrMapOvr>
    <a:masterClrMapping/>
  </p:clrMapOvr>
</p:sld>
</file>

<file path=ppt/theme/theme1.xml><?xml version="1.0" encoding="utf-8"?>
<a:theme xmlns:a="http://schemas.openxmlformats.org/drawingml/2006/main" name="38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歡">
      <a:majorFont>
        <a:latin typeface="Times New Roman"/>
        <a:ea typeface="微軟正黑體"/>
        <a:cs typeface=""/>
      </a:majorFont>
      <a:minorFont>
        <a:latin typeface="Times New Roman"/>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1108</Words>
  <Application>Microsoft Office PowerPoint</Application>
  <PresentationFormat>寬螢幕</PresentationFormat>
  <Paragraphs>188</Paragraphs>
  <Slides>16</Slides>
  <Notes>1</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16</vt:i4>
      </vt:variant>
    </vt:vector>
  </HeadingPairs>
  <TitlesOfParts>
    <vt:vector size="31" baseType="lpstr">
      <vt:lpstr>Adobe Ming Std</vt:lpstr>
      <vt:lpstr>맑은 고딕</vt:lpstr>
      <vt:lpstr>微軟正黑體</vt:lpstr>
      <vt:lpstr>源石黑體 B</vt:lpstr>
      <vt:lpstr>源石黑體 H</vt:lpstr>
      <vt:lpstr>源石黑體 M</vt:lpstr>
      <vt:lpstr>Aharoni</vt:lpstr>
      <vt:lpstr>Arial</vt:lpstr>
      <vt:lpstr>Arial Black</vt:lpstr>
      <vt:lpstr>Calibri</vt:lpstr>
      <vt:lpstr>Century Gothic</vt:lpstr>
      <vt:lpstr>Times New Roman</vt:lpstr>
      <vt:lpstr>Wingdings</vt:lpstr>
      <vt:lpstr>38_Office 테마</vt:lpstr>
      <vt:lpstr>Office 佈景主題</vt:lpstr>
      <vt:lpstr>PowerPoint 簡報</vt:lpstr>
      <vt:lpstr>PowerPoint 簡報</vt:lpstr>
      <vt:lpstr>PowerPoint 簡報</vt:lpstr>
      <vt:lpstr>PowerPoint 簡報</vt:lpstr>
      <vt:lpstr>PowerPoint 簡報</vt:lpstr>
      <vt:lpstr>112學年度EP登錄獎勵活動</vt:lpstr>
      <vt:lpstr>EP登錄獎勵內容</vt:lpstr>
      <vt:lpstr>EP系統填報教學</vt:lpstr>
      <vt:lpstr>要怎麼填報EP系統呢</vt:lpstr>
      <vt:lpstr>1. 登入個人校務系統</vt:lpstr>
      <vt:lpstr>2. 找到「學生學習歷程」</vt:lpstr>
      <vt:lpstr>2. 找到「學生學習歷程」(續)</vt:lpstr>
      <vt:lpstr>3. 檢視與產出個人履歷</vt:lpstr>
      <vt:lpstr>4. 列印個人履歷背景</vt:lpstr>
      <vt:lpstr>填報EP系統的提醒</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賴 敏堯</cp:lastModifiedBy>
  <cp:revision>56</cp:revision>
  <dcterms:created xsi:type="dcterms:W3CDTF">2022-05-03T15:33:19Z</dcterms:created>
  <dcterms:modified xsi:type="dcterms:W3CDTF">2023-09-04T14:18:36Z</dcterms:modified>
</cp:coreProperties>
</file>