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274" r:id="rId4"/>
    <p:sldId id="273" r:id="rId5"/>
    <p:sldId id="275" r:id="rId6"/>
    <p:sldId id="258" r:id="rId7"/>
    <p:sldId id="271" r:id="rId8"/>
    <p:sldId id="282" r:id="rId9"/>
    <p:sldId id="283" r:id="rId10"/>
    <p:sldId id="284" r:id="rId11"/>
    <p:sldId id="262" r:id="rId12"/>
    <p:sldId id="264" r:id="rId13"/>
    <p:sldId id="286" r:id="rId14"/>
    <p:sldId id="280" r:id="rId15"/>
    <p:sldId id="269" r:id="rId16"/>
    <p:sldId id="285" r:id="rId17"/>
  </p:sldIdLst>
  <p:sldSz cx="12192000" cy="6858000"/>
  <p:notesSz cx="6807200" cy="99393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iCixg6stPxpDgUEF+fsJFkfqm6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AA3A"/>
    <a:srgbClr val="FFFFFF"/>
    <a:srgbClr val="3E8D9F"/>
    <a:srgbClr val="153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3" d="100"/>
          <a:sy n="153" d="100"/>
        </p:scale>
        <p:origin x="57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9787" cy="498693"/>
          </a:xfrm>
          <a:prstGeom prst="rect">
            <a:avLst/>
          </a:prstGeom>
          <a:noFill/>
          <a:ln>
            <a:noFill/>
          </a:ln>
        </p:spPr>
        <p:txBody>
          <a:bodyPr spcFirstLastPara="1" wrap="square" lIns="91450" tIns="45700" rIns="9145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5839" y="0"/>
            <a:ext cx="2949787" cy="498693"/>
          </a:xfrm>
          <a:prstGeom prst="rect">
            <a:avLst/>
          </a:prstGeom>
          <a:noFill/>
          <a:ln>
            <a:noFill/>
          </a:ln>
        </p:spPr>
        <p:txBody>
          <a:bodyPr spcFirstLastPara="1" wrap="square" lIns="91450" tIns="45700" rIns="9145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0648"/>
            <a:ext cx="2949787" cy="498692"/>
          </a:xfrm>
          <a:prstGeom prst="rect">
            <a:avLst/>
          </a:prstGeom>
          <a:noFill/>
          <a:ln>
            <a:noFill/>
          </a:ln>
        </p:spPr>
        <p:txBody>
          <a:bodyPr spcFirstLastPara="1" wrap="square" lIns="91450" tIns="45700" rIns="9145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5839" y="9440648"/>
            <a:ext cx="2949787" cy="498692"/>
          </a:xfrm>
          <a:prstGeom prst="rect">
            <a:avLst/>
          </a:prstGeom>
          <a:noFill/>
          <a:ln>
            <a:noFill/>
          </a:ln>
        </p:spPr>
        <p:txBody>
          <a:bodyPr spcFirstLastPara="1" wrap="square" lIns="91450" tIns="45700" rIns="91450" bIns="45700" anchor="b" anchorCtr="0">
            <a:noAutofit/>
          </a:bodyPr>
          <a:lstStyle/>
          <a:p>
            <a:pPr marL="0" marR="0" lvl="0" indent="0" algn="r" rtl="0">
              <a:lnSpc>
                <a:spcPct val="100000"/>
              </a:lnSpc>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96" name="Google Shape;96;p2: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2: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r>
              <a:rPr lang="zh-TW" altLang="en-US" dirty="0"/>
              <a:t>正式課程使用</a:t>
            </a:r>
            <a:endParaRPr dirty="0"/>
          </a:p>
        </p:txBody>
      </p:sp>
      <p:sp>
        <p:nvSpPr>
          <p:cNvPr id="275" name="Google Shape;275;p12: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6875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4: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dirty="0"/>
          </a:p>
        </p:txBody>
      </p:sp>
      <p:sp>
        <p:nvSpPr>
          <p:cNvPr id="267" name="Google Shape;267;p4: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760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8:notes"/>
          <p:cNvSpPr txBox="1">
            <a:spLocks noGrp="1"/>
          </p:cNvSpPr>
          <p:nvPr>
            <p:ph type="body" idx="1"/>
          </p:nvPr>
        </p:nvSpPr>
        <p:spPr>
          <a:xfrm>
            <a:off x="680720" y="4783307"/>
            <a:ext cx="5445760" cy="3913614"/>
          </a:xfrm>
          <a:prstGeom prst="rect">
            <a:avLst/>
          </a:prstGeom>
        </p:spPr>
        <p:txBody>
          <a:bodyPr spcFirstLastPara="1" wrap="square" lIns="91450" tIns="45700" rIns="91450" bIns="45700" anchor="t" anchorCtr="0">
            <a:noAutofit/>
          </a:bodyPr>
          <a:lstStyle/>
          <a:p>
            <a:pPr marL="0" lvl="0" indent="0" algn="l" rtl="0">
              <a:spcBef>
                <a:spcPts val="0"/>
              </a:spcBef>
              <a:spcAft>
                <a:spcPts val="0"/>
              </a:spcAft>
              <a:buNone/>
            </a:pPr>
            <a:endParaRPr/>
          </a:p>
        </p:txBody>
      </p:sp>
      <p:sp>
        <p:nvSpPr>
          <p:cNvPr id="108" name="Google Shape;108;p28: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6413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8:notes"/>
          <p:cNvSpPr txBox="1">
            <a:spLocks noGrp="1"/>
          </p:cNvSpPr>
          <p:nvPr>
            <p:ph type="body" idx="1"/>
          </p:nvPr>
        </p:nvSpPr>
        <p:spPr>
          <a:xfrm>
            <a:off x="680720" y="4783307"/>
            <a:ext cx="5445760" cy="3913614"/>
          </a:xfrm>
          <a:prstGeom prst="rect">
            <a:avLst/>
          </a:prstGeom>
        </p:spPr>
        <p:txBody>
          <a:bodyPr spcFirstLastPara="1" wrap="square" lIns="91450" tIns="45700" rIns="91450" bIns="45700" anchor="t" anchorCtr="0">
            <a:noAutofit/>
          </a:bodyPr>
          <a:lstStyle/>
          <a:p>
            <a:pPr marL="0" lvl="0" indent="0" algn="l" rtl="0">
              <a:spcBef>
                <a:spcPts val="0"/>
              </a:spcBef>
              <a:spcAft>
                <a:spcPts val="0"/>
              </a:spcAft>
              <a:buNone/>
            </a:pPr>
            <a:endParaRPr dirty="0"/>
          </a:p>
        </p:txBody>
      </p:sp>
      <p:sp>
        <p:nvSpPr>
          <p:cNvPr id="108" name="Google Shape;108;p28: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29:notes"/>
          <p:cNvSpPr txBox="1">
            <a:spLocks noGrp="1"/>
          </p:cNvSpPr>
          <p:nvPr>
            <p:ph type="body" idx="1"/>
          </p:nvPr>
        </p:nvSpPr>
        <p:spPr>
          <a:xfrm>
            <a:off x="680720" y="4783307"/>
            <a:ext cx="5445760" cy="3913614"/>
          </a:xfrm>
          <a:prstGeom prst="rect">
            <a:avLst/>
          </a:prstGeom>
        </p:spPr>
        <p:txBody>
          <a:bodyPr spcFirstLastPara="1" wrap="square" lIns="91450" tIns="45700" rIns="91450" bIns="45700" anchor="t" anchorCtr="0">
            <a:noAutofit/>
          </a:bodyPr>
          <a:lstStyle/>
          <a:p>
            <a:pPr marL="0" lvl="0" indent="0" algn="l" rtl="0">
              <a:spcBef>
                <a:spcPts val="0"/>
              </a:spcBef>
              <a:spcAft>
                <a:spcPts val="0"/>
              </a:spcAft>
              <a:buNone/>
            </a:pPr>
            <a:endParaRPr dirty="0"/>
          </a:p>
        </p:txBody>
      </p:sp>
      <p:sp>
        <p:nvSpPr>
          <p:cNvPr id="135" name="Google Shape;135;p29: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p6: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7: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7: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3834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8: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r>
              <a:rPr lang="zh-TW" altLang="en-US" dirty="0"/>
              <a:t>凡本校學生於該學制在學期間，獲得各款事項檢定證書或證照者，得提出申請。</a:t>
            </a:r>
            <a:endParaRPr dirty="0"/>
          </a:p>
        </p:txBody>
      </p:sp>
      <p:sp>
        <p:nvSpPr>
          <p:cNvPr id="217" name="Google Shape;217;p10: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marR="0" lvl="0" indent="0" algn="l" rtl="0">
              <a:lnSpc>
                <a:spcPct val="115000"/>
              </a:lnSpc>
              <a:spcBef>
                <a:spcPts val="0"/>
              </a:spcBef>
              <a:spcAft>
                <a:spcPts val="0"/>
              </a:spcAft>
              <a:buClr>
                <a:srgbClr val="000000"/>
              </a:buClr>
              <a:buSzPts val="2000"/>
              <a:buFont typeface="Arial"/>
              <a:buNone/>
            </a:pPr>
            <a:r>
              <a:rPr lang="en-US" altLang="zh-TW" sz="1200" b="1" i="0" u="none" strike="noStrike" cap="none" dirty="0">
                <a:solidFill>
                  <a:schemeClr val="dk1"/>
                </a:solidFill>
                <a:latin typeface="Microsoft JhengHei"/>
                <a:ea typeface="Microsoft JhengHei"/>
                <a:cs typeface="Microsoft JhengHei"/>
                <a:sym typeface="Microsoft JhengHei"/>
              </a:rPr>
              <a:t>114</a:t>
            </a:r>
            <a:r>
              <a:rPr lang="zh-TW" altLang="en-US" sz="1200" b="1" i="0" u="none" strike="noStrike" cap="none" dirty="0">
                <a:solidFill>
                  <a:schemeClr val="dk1"/>
                </a:solidFill>
                <a:latin typeface="Microsoft JhengHei"/>
                <a:ea typeface="Microsoft JhengHei"/>
                <a:cs typeface="Microsoft JhengHei"/>
                <a:sym typeface="Microsoft JhengHei"/>
              </a:rPr>
              <a:t>年度起，</a:t>
            </a:r>
          </a:p>
          <a:p>
            <a:pPr marL="0" marR="0" lvl="0" indent="0" algn="l" rtl="0">
              <a:lnSpc>
                <a:spcPct val="115000"/>
              </a:lnSpc>
              <a:spcBef>
                <a:spcPts val="0"/>
              </a:spcBef>
              <a:spcAft>
                <a:spcPts val="0"/>
              </a:spcAft>
              <a:buClr>
                <a:srgbClr val="000000"/>
              </a:buClr>
              <a:buSzPts val="2000"/>
              <a:buFont typeface="Arial"/>
              <a:buNone/>
            </a:pPr>
            <a:r>
              <a:rPr lang="zh-TW" altLang="en-US" sz="1200" b="1" i="0" u="none" strike="noStrike" cap="none" dirty="0">
                <a:solidFill>
                  <a:schemeClr val="dk1"/>
                </a:solidFill>
                <a:latin typeface="Microsoft JhengHei"/>
                <a:ea typeface="Microsoft JhengHei"/>
                <a:cs typeface="Microsoft JhengHei"/>
                <a:sym typeface="Microsoft JhengHei"/>
              </a:rPr>
              <a:t>符合申請資格的同學，完成兩個面向之學習輔導後，於受理申請的月份（</a:t>
            </a:r>
            <a:r>
              <a:rPr lang="en-US" altLang="zh-TW" sz="1200" b="1" i="0" u="none" strike="noStrike" cap="none" dirty="0">
                <a:solidFill>
                  <a:schemeClr val="dk1"/>
                </a:solidFill>
                <a:latin typeface="Microsoft JhengHei"/>
                <a:ea typeface="Microsoft JhengHei"/>
                <a:cs typeface="Microsoft JhengHei"/>
                <a:sym typeface="Microsoft JhengHei"/>
              </a:rPr>
              <a:t>9</a:t>
            </a:r>
            <a:r>
              <a:rPr lang="zh-TW" altLang="en-US" sz="1200" b="1" i="0" u="none" strike="noStrike" cap="none" dirty="0">
                <a:solidFill>
                  <a:schemeClr val="dk1"/>
                </a:solidFill>
                <a:latin typeface="Microsoft JhengHei"/>
                <a:ea typeface="Microsoft JhengHei"/>
                <a:cs typeface="Microsoft JhengHei"/>
                <a:sym typeface="Microsoft JhengHei"/>
              </a:rPr>
              <a:t>月、</a:t>
            </a:r>
            <a:r>
              <a:rPr lang="en-US" altLang="zh-TW" sz="1200" b="1" i="0" u="none" strike="noStrike" cap="none" dirty="0">
                <a:solidFill>
                  <a:schemeClr val="dk1"/>
                </a:solidFill>
                <a:latin typeface="Microsoft JhengHei"/>
                <a:ea typeface="Microsoft JhengHei"/>
                <a:cs typeface="Microsoft JhengHei"/>
                <a:sym typeface="Microsoft JhengHei"/>
              </a:rPr>
              <a:t>10</a:t>
            </a:r>
            <a:r>
              <a:rPr lang="zh-TW" altLang="en-US" sz="1200" b="1" i="0" u="none" strike="noStrike" cap="none" dirty="0">
                <a:solidFill>
                  <a:schemeClr val="dk1"/>
                </a:solidFill>
                <a:latin typeface="Microsoft JhengHei"/>
                <a:ea typeface="Microsoft JhengHei"/>
                <a:cs typeface="Microsoft JhengHei"/>
                <a:sym typeface="Microsoft JhengHei"/>
              </a:rPr>
              <a:t>月及</a:t>
            </a:r>
            <a:r>
              <a:rPr lang="en-US" altLang="zh-TW" sz="1200" b="1" i="0" u="none" strike="noStrike" cap="none" dirty="0">
                <a:solidFill>
                  <a:schemeClr val="dk1"/>
                </a:solidFill>
                <a:latin typeface="Microsoft JhengHei"/>
                <a:ea typeface="Microsoft JhengHei"/>
                <a:cs typeface="Microsoft JhengHei"/>
                <a:sym typeface="Microsoft JhengHei"/>
              </a:rPr>
              <a:t>11</a:t>
            </a:r>
            <a:r>
              <a:rPr lang="zh-TW" altLang="en-US" sz="1200" b="1" i="0" u="none" strike="noStrike" cap="none" dirty="0">
                <a:solidFill>
                  <a:schemeClr val="dk1"/>
                </a:solidFill>
                <a:latin typeface="Microsoft JhengHei"/>
                <a:ea typeface="Microsoft JhengHei"/>
                <a:cs typeface="Microsoft JhengHei"/>
                <a:sym typeface="Microsoft JhengHei"/>
              </a:rPr>
              <a:t>月）向計畫辦公室提出申請。每人每月以申請</a:t>
            </a:r>
            <a:r>
              <a:rPr lang="en-US" altLang="zh-TW" sz="1200" b="1" i="0" u="none" strike="noStrike" cap="none" dirty="0">
                <a:solidFill>
                  <a:schemeClr val="dk1"/>
                </a:solidFill>
                <a:latin typeface="Microsoft JhengHei"/>
                <a:ea typeface="Microsoft JhengHei"/>
                <a:cs typeface="Microsoft JhengHei"/>
                <a:sym typeface="Microsoft JhengHei"/>
              </a:rPr>
              <a:t>1</a:t>
            </a:r>
            <a:r>
              <a:rPr lang="zh-TW" altLang="en-US" sz="1200" b="1" i="0" u="none" strike="noStrike" cap="none" dirty="0">
                <a:solidFill>
                  <a:schemeClr val="dk1"/>
                </a:solidFill>
                <a:latin typeface="Microsoft JhengHei"/>
                <a:ea typeface="Microsoft JhengHei"/>
                <a:cs typeface="Microsoft JhengHei"/>
                <a:sym typeface="Microsoft JhengHei"/>
              </a:rPr>
              <a:t>次（需包含兩個不同面向之學習輔導項目，至多</a:t>
            </a:r>
            <a:r>
              <a:rPr lang="en-US" altLang="zh-TW" sz="1200" b="1" i="0" u="none" strike="noStrike" cap="none" dirty="0">
                <a:solidFill>
                  <a:schemeClr val="dk1"/>
                </a:solidFill>
                <a:latin typeface="Microsoft JhengHei"/>
                <a:ea typeface="Microsoft JhengHei"/>
                <a:cs typeface="Microsoft JhengHei"/>
                <a:sym typeface="Microsoft JhengHei"/>
              </a:rPr>
              <a:t>3</a:t>
            </a:r>
            <a:r>
              <a:rPr lang="zh-TW" altLang="en-US" sz="1200" b="1" i="0" u="none" strike="noStrike" cap="none" dirty="0">
                <a:solidFill>
                  <a:schemeClr val="dk1"/>
                </a:solidFill>
                <a:latin typeface="Microsoft JhengHei"/>
                <a:ea typeface="Microsoft JhengHei"/>
                <a:cs typeface="Microsoft JhengHei"/>
                <a:sym typeface="Microsoft JhengHei"/>
              </a:rPr>
              <a:t>個項目）為原則。</a:t>
            </a:r>
          </a:p>
          <a:p>
            <a:pPr lvl="0">
              <a:lnSpc>
                <a:spcPct val="115000"/>
              </a:lnSpc>
              <a:buSzPts val="2000"/>
            </a:pPr>
            <a:r>
              <a:rPr lang="zh-TW" altLang="en-US" sz="1200" b="1" dirty="0">
                <a:solidFill>
                  <a:schemeClr val="dk1"/>
                </a:solidFill>
                <a:latin typeface="Microsoft JhengHei"/>
                <a:ea typeface="Microsoft JhengHei"/>
                <a:cs typeface="Microsoft JhengHei"/>
                <a:sym typeface="Microsoft JhengHei"/>
              </a:rPr>
              <a:t>例如，您可以完成</a:t>
            </a:r>
            <a:r>
              <a:rPr lang="en-US" altLang="zh-TW" sz="1200" b="1" dirty="0">
                <a:solidFill>
                  <a:schemeClr val="dk1"/>
                </a:solidFill>
                <a:latin typeface="Microsoft JhengHei"/>
                <a:ea typeface="Microsoft JhengHei"/>
                <a:cs typeface="Microsoft JhengHei"/>
                <a:sym typeface="Microsoft JhengHei"/>
              </a:rPr>
              <a:t>1</a:t>
            </a:r>
            <a:r>
              <a:rPr lang="zh-TW" altLang="en-US" sz="1200" b="1" dirty="0">
                <a:solidFill>
                  <a:schemeClr val="dk1"/>
                </a:solidFill>
                <a:latin typeface="Microsoft JhengHei"/>
                <a:ea typeface="Microsoft JhengHei"/>
                <a:cs typeface="Microsoft JhengHei"/>
                <a:sym typeface="Microsoft JhengHei"/>
              </a:rPr>
              <a:t>個</a:t>
            </a:r>
            <a:r>
              <a:rPr lang="en-US" altLang="zh-TW" sz="1200" b="1" dirty="0">
                <a:solidFill>
                  <a:schemeClr val="dk1"/>
                </a:solidFill>
                <a:latin typeface="Microsoft JhengHei"/>
                <a:ea typeface="Microsoft JhengHei"/>
                <a:cs typeface="Microsoft JhengHei"/>
                <a:sym typeface="Microsoft JhengHei"/>
              </a:rPr>
              <a:t>B1</a:t>
            </a:r>
            <a:r>
              <a:rPr lang="zh-TW" altLang="en-US" sz="1200" b="1" dirty="0">
                <a:solidFill>
                  <a:schemeClr val="dk1"/>
                </a:solidFill>
                <a:latin typeface="Microsoft JhengHei"/>
                <a:ea typeface="Microsoft JhengHei"/>
                <a:cs typeface="Microsoft JhengHei"/>
                <a:sym typeface="Microsoft JhengHei"/>
              </a:rPr>
              <a:t>學習</a:t>
            </a:r>
            <a:r>
              <a:rPr lang="en-US" altLang="zh-TW" sz="1200" b="1" dirty="0">
                <a:solidFill>
                  <a:schemeClr val="dk1"/>
                </a:solidFill>
                <a:latin typeface="Microsoft JhengHei"/>
                <a:ea typeface="Microsoft JhengHei"/>
                <a:cs typeface="Microsoft JhengHei"/>
                <a:sym typeface="Microsoft JhengHei"/>
              </a:rPr>
              <a:t>+C1</a:t>
            </a:r>
            <a:r>
              <a:rPr lang="zh-TW" altLang="en-US" sz="1200" b="1" dirty="0">
                <a:solidFill>
                  <a:schemeClr val="dk1"/>
                </a:solidFill>
                <a:latin typeface="Microsoft JhengHei"/>
                <a:ea typeface="Microsoft JhengHei"/>
                <a:cs typeface="Microsoft JhengHei"/>
                <a:sym typeface="Microsoft JhengHei"/>
              </a:rPr>
              <a:t>學習，或是</a:t>
            </a:r>
            <a:r>
              <a:rPr lang="en-US" altLang="zh-TW" sz="1200" b="1" dirty="0">
                <a:solidFill>
                  <a:schemeClr val="dk1"/>
                </a:solidFill>
                <a:latin typeface="Microsoft JhengHei"/>
                <a:ea typeface="Microsoft JhengHei"/>
                <a:cs typeface="Microsoft JhengHei"/>
                <a:sym typeface="Microsoft JhengHei"/>
              </a:rPr>
              <a:t>A3</a:t>
            </a:r>
            <a:r>
              <a:rPr lang="zh-TW" altLang="en-US" sz="1200" b="1" dirty="0">
                <a:solidFill>
                  <a:schemeClr val="dk1"/>
                </a:solidFill>
                <a:latin typeface="Microsoft JhengHei"/>
                <a:ea typeface="Microsoft JhengHei"/>
                <a:cs typeface="Microsoft JhengHei"/>
                <a:sym typeface="Microsoft JhengHei"/>
              </a:rPr>
              <a:t>學習</a:t>
            </a:r>
            <a:r>
              <a:rPr lang="en-US" altLang="zh-TW" sz="1200" b="1" dirty="0">
                <a:solidFill>
                  <a:schemeClr val="dk1"/>
                </a:solidFill>
                <a:latin typeface="Microsoft JhengHei"/>
                <a:ea typeface="Microsoft JhengHei"/>
                <a:cs typeface="Microsoft JhengHei"/>
                <a:sym typeface="Microsoft JhengHei"/>
              </a:rPr>
              <a:t>+B2</a:t>
            </a:r>
            <a:r>
              <a:rPr lang="zh-TW" altLang="en-US" sz="1200" b="1" dirty="0">
                <a:solidFill>
                  <a:schemeClr val="dk1"/>
                </a:solidFill>
                <a:latin typeface="Microsoft JhengHei"/>
                <a:ea typeface="Microsoft JhengHei"/>
                <a:cs typeface="Microsoft JhengHei"/>
                <a:sym typeface="Microsoft JhengHei"/>
              </a:rPr>
              <a:t>學習</a:t>
            </a:r>
            <a:r>
              <a:rPr lang="en-US" altLang="zh-TW" sz="1200" b="1" dirty="0">
                <a:solidFill>
                  <a:schemeClr val="dk1"/>
                </a:solidFill>
                <a:latin typeface="Microsoft JhengHei"/>
                <a:ea typeface="Microsoft JhengHei"/>
                <a:cs typeface="Microsoft JhengHei"/>
                <a:sym typeface="Microsoft JhengHei"/>
              </a:rPr>
              <a:t>+C1</a:t>
            </a:r>
            <a:r>
              <a:rPr lang="zh-TW" altLang="en-US" sz="1200" b="1" dirty="0">
                <a:solidFill>
                  <a:schemeClr val="dk1"/>
                </a:solidFill>
                <a:latin typeface="Microsoft JhengHei"/>
                <a:ea typeface="Microsoft JhengHei"/>
                <a:cs typeface="Microsoft JhengHei"/>
                <a:sym typeface="Microsoft JhengHei"/>
              </a:rPr>
              <a:t>學習，於申請時一併上傳提出。</a:t>
            </a:r>
            <a:endParaRPr lang="zh-TW" altLang="en-US" sz="1200" b="1"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15000"/>
              </a:lnSpc>
              <a:spcBef>
                <a:spcPts val="0"/>
              </a:spcBef>
              <a:spcAft>
                <a:spcPts val="0"/>
              </a:spcAft>
              <a:buClr>
                <a:srgbClr val="000000"/>
              </a:buClr>
              <a:buSzPts val="2000"/>
              <a:buFont typeface="Arial"/>
              <a:buNone/>
            </a:pPr>
            <a:r>
              <a:rPr lang="zh-TW" altLang="en-US" sz="1200" b="1" i="0" u="none" strike="noStrike" cap="none" dirty="0">
                <a:solidFill>
                  <a:schemeClr val="dk1"/>
                </a:solidFill>
                <a:latin typeface="Microsoft JhengHei"/>
                <a:ea typeface="Microsoft JhengHei"/>
                <a:cs typeface="Microsoft JhengHei"/>
                <a:sym typeface="Microsoft JhengHei"/>
              </a:rPr>
              <a:t>完成上述學習步驟，每月有機會可獲得</a:t>
            </a:r>
            <a:r>
              <a:rPr lang="en-US" altLang="zh-TW" sz="1200" b="1" i="0" u="none" strike="noStrike" cap="none" dirty="0">
                <a:solidFill>
                  <a:schemeClr val="dk1"/>
                </a:solidFill>
                <a:latin typeface="Microsoft JhengHei"/>
                <a:ea typeface="Microsoft JhengHei"/>
                <a:cs typeface="Microsoft JhengHei"/>
                <a:sym typeface="Microsoft JhengHei"/>
              </a:rPr>
              <a:t>5,000~20,000</a:t>
            </a:r>
            <a:r>
              <a:rPr lang="zh-TW" altLang="en-US" sz="1200" b="1" i="0" u="none" strike="noStrike" cap="none" dirty="0">
                <a:solidFill>
                  <a:schemeClr val="dk1"/>
                </a:solidFill>
                <a:latin typeface="Microsoft JhengHei"/>
                <a:ea typeface="Microsoft JhengHei"/>
                <a:cs typeface="Microsoft JhengHei"/>
                <a:sym typeface="Microsoft JhengHei"/>
              </a:rPr>
              <a:t>元不等之學習獎助學金哦！</a:t>
            </a:r>
          </a:p>
          <a:p>
            <a:pPr marL="0" marR="0" lvl="0" indent="0" algn="l" rtl="0">
              <a:lnSpc>
                <a:spcPct val="115000"/>
              </a:lnSpc>
              <a:spcBef>
                <a:spcPts val="0"/>
              </a:spcBef>
              <a:spcAft>
                <a:spcPts val="0"/>
              </a:spcAft>
              <a:buClr>
                <a:srgbClr val="000000"/>
              </a:buClr>
              <a:buSzPts val="2000"/>
              <a:buFont typeface="Arial"/>
              <a:buNone/>
            </a:pPr>
            <a:r>
              <a:rPr lang="zh-TW" altLang="en-US" sz="1200" b="1" i="0" u="none" strike="noStrike" cap="none" dirty="0">
                <a:solidFill>
                  <a:schemeClr val="dk1"/>
                </a:solidFill>
                <a:latin typeface="Microsoft JhengHei"/>
                <a:ea typeface="Microsoft JhengHei"/>
                <a:cs typeface="Microsoft JhengHei"/>
                <a:sym typeface="Microsoft JhengHei"/>
              </a:rPr>
              <a:t>符合補助資格的同學，歡迎踴躍加入陽光幼苗的學習行列。</a:t>
            </a:r>
            <a:endParaRPr dirty="0"/>
          </a:p>
        </p:txBody>
      </p:sp>
      <p:sp>
        <p:nvSpPr>
          <p:cNvPr id="255" name="Google Shape;255;p11: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30:notes"/>
          <p:cNvSpPr txBox="1">
            <a:spLocks noGrp="1"/>
          </p:cNvSpPr>
          <p:nvPr>
            <p:ph type="body" idx="1"/>
          </p:nvPr>
        </p:nvSpPr>
        <p:spPr>
          <a:xfrm>
            <a:off x="710407" y="4925408"/>
            <a:ext cx="5683250" cy="4029879"/>
          </a:xfrm>
          <a:prstGeom prst="rect">
            <a:avLst/>
          </a:prstGeom>
        </p:spPr>
        <p:txBody>
          <a:bodyPr spcFirstLastPara="1" wrap="square" lIns="94678" tIns="47313" rIns="94678" bIns="47313" anchor="t" anchorCtr="0">
            <a:noAutofit/>
          </a:bodyPr>
          <a:lstStyle/>
          <a:p>
            <a:pPr marL="0" indent="0"/>
            <a:r>
              <a:rPr lang="zh-TW" altLang="en-US" dirty="0"/>
              <a:t>共學行動鼓勵學生主動關注公共議題，培養社會意識，並結合聯合國</a:t>
            </a:r>
            <a:r>
              <a:rPr lang="en-US" altLang="zh-TW" dirty="0"/>
              <a:t>SDGs</a:t>
            </a:r>
            <a:r>
              <a:rPr lang="zh-TW" altLang="en-US" dirty="0"/>
              <a:t>目標，在永續發展、社會共融、城鄉發展、教育創新領域實踐大學社會責任，並提供總計最高達</a:t>
            </a:r>
            <a:r>
              <a:rPr lang="en-US" altLang="zh-TW" dirty="0"/>
              <a:t>2</a:t>
            </a:r>
            <a:r>
              <a:rPr lang="zh-TW" altLang="en-US" dirty="0"/>
              <a:t>萬元的優渥獎勵。</a:t>
            </a:r>
            <a:endParaRPr dirty="0"/>
          </a:p>
        </p:txBody>
      </p:sp>
      <p:sp>
        <p:nvSpPr>
          <p:cNvPr id="247" name="Google Shape;247;p30:notes"/>
          <p:cNvSpPr>
            <a:spLocks noGrp="1" noRot="1" noChangeAspect="1"/>
          </p:cNvSpPr>
          <p:nvPr>
            <p:ph type="sldImg" idx="2"/>
          </p:nvPr>
        </p:nvSpPr>
        <p:spPr>
          <a:xfrm>
            <a:off x="482600" y="1277938"/>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3:notes"/>
          <p:cNvSpPr txBox="1">
            <a:spLocks noGrp="1"/>
          </p:cNvSpPr>
          <p:nvPr>
            <p:ph type="body" idx="1"/>
          </p:nvPr>
        </p:nvSpPr>
        <p:spPr>
          <a:xfrm>
            <a:off x="680720" y="4783307"/>
            <a:ext cx="5445760" cy="3913614"/>
          </a:xfrm>
          <a:prstGeom prst="rect">
            <a:avLst/>
          </a:prstGeom>
          <a:noFill/>
          <a:ln>
            <a:noFill/>
          </a:ln>
        </p:spPr>
        <p:txBody>
          <a:bodyPr spcFirstLastPara="1" wrap="square" lIns="91450" tIns="45700" rIns="91450"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13:notes"/>
          <p:cNvSpPr>
            <a:spLocks noGrp="1" noRot="1" noChangeAspect="1"/>
          </p:cNvSpPr>
          <p:nvPr>
            <p:ph type="sldImg" idx="2"/>
          </p:nvPr>
        </p:nvSpPr>
        <p:spPr>
          <a:xfrm>
            <a:off x="422275" y="1241425"/>
            <a:ext cx="5964238" cy="3354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16"/>
        <p:cNvGrpSpPr/>
        <p:nvPr/>
      </p:nvGrpSpPr>
      <p:grpSpPr>
        <a:xfrm>
          <a:off x="0" y="0"/>
          <a:ext cx="0" cy="0"/>
          <a:chOff x="0" y="0"/>
          <a:chExt cx="0" cy="0"/>
        </a:xfrm>
      </p:grpSpPr>
      <p:sp>
        <p:nvSpPr>
          <p:cNvPr id="17" name="Google Shape;17;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標題及內容" type="obj">
  <p:cSld name="OBJECT">
    <p:spTree>
      <p:nvGrpSpPr>
        <p:cNvPr id="1" name="Shape 22"/>
        <p:cNvGrpSpPr/>
        <p:nvPr/>
      </p:nvGrpSpPr>
      <p:grpSpPr>
        <a:xfrm>
          <a:off x="0" y="0"/>
          <a:ext cx="0" cy="0"/>
          <a:chOff x="0" y="0"/>
          <a:chExt cx="0" cy="0"/>
        </a:xfrm>
      </p:grpSpPr>
      <p:sp>
        <p:nvSpPr>
          <p:cNvPr id="23" name="Google Shape;2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35"/>
        <p:cNvGrpSpPr/>
        <p:nvPr/>
      </p:nvGrpSpPr>
      <p:grpSpPr>
        <a:xfrm>
          <a:off x="0" y="0"/>
          <a:ext cx="0" cy="0"/>
          <a:chOff x="0" y="0"/>
          <a:chExt cx="0" cy="0"/>
        </a:xfrm>
      </p:grpSpPr>
      <p:sp>
        <p:nvSpPr>
          <p:cNvPr id="36" name="Google Shape;3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39"/>
        <p:cNvGrpSpPr/>
        <p:nvPr/>
      </p:nvGrpSpPr>
      <p:grpSpPr>
        <a:xfrm>
          <a:off x="0" y="0"/>
          <a:ext cx="0" cy="0"/>
          <a:chOff x="0" y="0"/>
          <a:chExt cx="0" cy="0"/>
        </a:xfrm>
      </p:grpSpPr>
      <p:sp>
        <p:nvSpPr>
          <p:cNvPr id="40" name="Google Shape;4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章節標題" type="secHead">
  <p:cSld name="SECTION_HEADER">
    <p:spTree>
      <p:nvGrpSpPr>
        <p:cNvPr id="1" name="Shape 44"/>
        <p:cNvGrpSpPr/>
        <p:nvPr/>
      </p:nvGrpSpPr>
      <p:grpSpPr>
        <a:xfrm>
          <a:off x="0" y="0"/>
          <a:ext cx="0" cy="0"/>
          <a:chOff x="0" y="0"/>
          <a:chExt cx="0" cy="0"/>
        </a:xfrm>
      </p:grpSpPr>
      <p:sp>
        <p:nvSpPr>
          <p:cNvPr id="45" name="Google Shape;45;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7" name="Google Shape;4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兩個內容" type="twoObj">
  <p:cSld name="TWO_OBJECTS">
    <p:spTree>
      <p:nvGrpSpPr>
        <p:cNvPr id="1" name="Shape 50"/>
        <p:cNvGrpSpPr/>
        <p:nvPr/>
      </p:nvGrpSpPr>
      <p:grpSpPr>
        <a:xfrm>
          <a:off x="0" y="0"/>
          <a:ext cx="0" cy="0"/>
          <a:chOff x="0" y="0"/>
          <a:chExt cx="0" cy="0"/>
        </a:xfrm>
      </p:grpSpPr>
      <p:sp>
        <p:nvSpPr>
          <p:cNvPr id="51" name="Google Shape;51;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57"/>
        <p:cNvGrpSpPr/>
        <p:nvPr/>
      </p:nvGrpSpPr>
      <p:grpSpPr>
        <a:xfrm>
          <a:off x="0" y="0"/>
          <a:ext cx="0" cy="0"/>
          <a:chOff x="0" y="0"/>
          <a:chExt cx="0" cy="0"/>
        </a:xfrm>
      </p:grpSpPr>
      <p:sp>
        <p:nvSpPr>
          <p:cNvPr id="58" name="Google Shape;58;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0" name="Google Shape;60;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含標題的內容" type="objTx">
  <p:cSld name="OBJECT_WITH_CAPTION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73"/>
        <p:cNvGrpSpPr/>
        <p:nvPr/>
      </p:nvGrpSpPr>
      <p:grpSpPr>
        <a:xfrm>
          <a:off x="0" y="0"/>
          <a:ext cx="0" cy="0"/>
          <a:chOff x="0" y="0"/>
          <a:chExt cx="0" cy="0"/>
        </a:xfrm>
      </p:grpSpPr>
      <p:sp>
        <p:nvSpPr>
          <p:cNvPr id="74" name="Google Shape;7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79"/>
        <p:cNvGrpSpPr/>
        <p:nvPr/>
      </p:nvGrpSpPr>
      <p:grpSpPr>
        <a:xfrm>
          <a:off x="0" y="0"/>
          <a:ext cx="0" cy="0"/>
          <a:chOff x="0" y="0"/>
          <a:chExt cx="0" cy="0"/>
        </a:xfrm>
      </p:grpSpPr>
      <p:sp>
        <p:nvSpPr>
          <p:cNvPr id="80" name="Google Shape;80;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含標題的圖片" type="picTx">
  <p:cSld name="含標題的圖片">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a:spLocks noGrp="1"/>
          </p:cNvSpPr>
          <p:nvPr>
            <p:ph type="pic" idx="2"/>
          </p:nvPr>
        </p:nvSpPr>
        <p:spPr>
          <a:xfrm>
            <a:off x="5183188" y="987425"/>
            <a:ext cx="6172200" cy="4873625"/>
          </a:xfrm>
          <a:prstGeom prst="rect">
            <a:avLst/>
          </a:prstGeom>
          <a:noFill/>
          <a:ln>
            <a:noFill/>
          </a:ln>
        </p:spPr>
      </p:sp>
      <p:sp>
        <p:nvSpPr>
          <p:cNvPr id="31" name="Google Shape;31;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 name="Google Shape;3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extLst>
      <p:ext uri="{BB962C8B-B14F-4D97-AF65-F5344CB8AC3E}">
        <p14:creationId xmlns:p14="http://schemas.microsoft.com/office/powerpoint/2010/main" val="344521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pic>
        <p:nvPicPr>
          <p:cNvPr id="15" name="Google Shape;15;p16" descr="一張含有 文字, 螢幕擷取畫面, Rectangle, 設計 的圖片&#10;&#10;自動產生的描述"/>
          <p:cNvPicPr preferRelativeResize="0"/>
          <p:nvPr/>
        </p:nvPicPr>
        <p:blipFill rotWithShape="1">
          <a:blip r:embed="rId13">
            <a:alphaModFix/>
          </a:blip>
          <a:srcRect/>
          <a:stretch/>
        </p:blipFill>
        <p:spPr>
          <a:xfrm>
            <a:off x="5638" y="0"/>
            <a:ext cx="12216031" cy="687787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6050408" y="1932346"/>
            <a:ext cx="4662311" cy="20621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zh-TW" sz="2800" b="0" i="0" u="none" strike="noStrike" cap="none">
                <a:solidFill>
                  <a:srgbClr val="3E8D9F"/>
                </a:solidFill>
                <a:latin typeface="Microsoft JhengHei"/>
                <a:ea typeface="Microsoft JhengHei"/>
                <a:cs typeface="Microsoft JhengHei"/>
                <a:sym typeface="Microsoft JhengHei"/>
              </a:rPr>
              <a:t>臺北市立大學</a:t>
            </a:r>
            <a:endParaRPr sz="2800" b="0" i="0" u="none" strike="noStrike" cap="none">
              <a:solidFill>
                <a:srgbClr val="3E8D9F"/>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3E8D9F"/>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3600"/>
              <a:buFont typeface="Arial"/>
              <a:buNone/>
            </a:pPr>
            <a:r>
              <a:rPr lang="zh-TW" sz="3600" b="1" i="0" u="none" strike="noStrike" cap="none">
                <a:solidFill>
                  <a:srgbClr val="E9A546"/>
                </a:solidFill>
                <a:latin typeface="Microsoft JhengHei"/>
                <a:ea typeface="Microsoft JhengHei"/>
                <a:cs typeface="Microsoft JhengHei"/>
                <a:sym typeface="Microsoft JhengHei"/>
              </a:rPr>
              <a:t>教學發展中心</a:t>
            </a:r>
            <a:endParaRPr sz="3600" b="1" i="0" u="none" strike="noStrike" cap="none">
              <a:solidFill>
                <a:srgbClr val="E9A546"/>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3600"/>
              <a:buFont typeface="Arial"/>
              <a:buNone/>
            </a:pPr>
            <a:r>
              <a:rPr lang="zh-TW" sz="3600" b="1" i="0" u="none" strike="noStrike" cap="none">
                <a:solidFill>
                  <a:srgbClr val="E9A546"/>
                </a:solidFill>
                <a:latin typeface="Microsoft JhengHei"/>
                <a:ea typeface="Microsoft JhengHei"/>
                <a:cs typeface="Microsoft JhengHei"/>
                <a:sym typeface="Microsoft JhengHei"/>
              </a:rPr>
              <a:t>高教深耕計畫辦公室</a:t>
            </a:r>
            <a:endParaRPr sz="1400" b="0" i="0" u="none" strike="noStrike" cap="none">
              <a:solidFill>
                <a:srgbClr val="000000"/>
              </a:solidFill>
              <a:latin typeface="Arial"/>
              <a:ea typeface="Arial"/>
              <a:cs typeface="Arial"/>
              <a:sym typeface="Arial"/>
            </a:endParaRPr>
          </a:p>
        </p:txBody>
      </p:sp>
      <p:grpSp>
        <p:nvGrpSpPr>
          <p:cNvPr id="90" name="Google Shape;90;p1"/>
          <p:cNvGrpSpPr/>
          <p:nvPr/>
        </p:nvGrpSpPr>
        <p:grpSpPr>
          <a:xfrm>
            <a:off x="6269236" y="4217373"/>
            <a:ext cx="2787723" cy="80968"/>
            <a:chOff x="6468533" y="3862003"/>
            <a:chExt cx="2049522" cy="79391"/>
          </a:xfrm>
        </p:grpSpPr>
        <p:sp>
          <p:nvSpPr>
            <p:cNvPr id="91" name="Google Shape;91;p1"/>
            <p:cNvSpPr/>
            <p:nvPr/>
          </p:nvSpPr>
          <p:spPr>
            <a:xfrm>
              <a:off x="6994055" y="3862371"/>
              <a:ext cx="1524000" cy="79023"/>
            </a:xfrm>
            <a:prstGeom prst="rect">
              <a:avLst/>
            </a:prstGeom>
            <a:solidFill>
              <a:srgbClr val="E8A5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2" name="Google Shape;92;p1"/>
            <p:cNvSpPr/>
            <p:nvPr/>
          </p:nvSpPr>
          <p:spPr>
            <a:xfrm>
              <a:off x="6468533" y="3862003"/>
              <a:ext cx="525522" cy="79023"/>
            </a:xfrm>
            <a:prstGeom prst="rect">
              <a:avLst/>
            </a:prstGeom>
            <a:solidFill>
              <a:srgbClr val="3E8D9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93" name="Google Shape;93;p1" descr="一張含有 圖畫, 圖形, 美工圖案, 平面設計 的圖片&#10;&#10;自動產生的描述"/>
          <p:cNvPicPr preferRelativeResize="0"/>
          <p:nvPr/>
        </p:nvPicPr>
        <p:blipFill rotWithShape="1">
          <a:blip r:embed="rId3">
            <a:alphaModFix/>
          </a:blip>
          <a:srcRect b="4034"/>
          <a:stretch/>
        </p:blipFill>
        <p:spPr>
          <a:xfrm>
            <a:off x="1479281" y="361073"/>
            <a:ext cx="3983924" cy="613585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2"/>
          <p:cNvSpPr/>
          <p:nvPr/>
        </p:nvSpPr>
        <p:spPr>
          <a:xfrm>
            <a:off x="0" y="-1"/>
            <a:ext cx="12244192" cy="69143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2"/>
          <p:cNvSpPr/>
          <p:nvPr/>
        </p:nvSpPr>
        <p:spPr>
          <a:xfrm rot="10800000">
            <a:off x="0" y="0"/>
            <a:ext cx="7472381" cy="6858000"/>
          </a:xfrm>
          <a:custGeom>
            <a:avLst/>
            <a:gdLst/>
            <a:ahLst/>
            <a:cxnLst/>
            <a:rect l="l" t="t" r="r" b="b"/>
            <a:pathLst>
              <a:path w="7472381" h="6886575" extrusionOk="0">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lt2">
              <a:alpha val="49411"/>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2"/>
          <p:cNvSpPr txBox="1"/>
          <p:nvPr/>
        </p:nvSpPr>
        <p:spPr>
          <a:xfrm>
            <a:off x="1246824" y="643467"/>
            <a:ext cx="4772975" cy="180052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Calibri"/>
              <a:buNone/>
            </a:pPr>
            <a:r>
              <a:rPr lang="zh-TW" sz="4400" b="1" i="0" u="none" strike="noStrike" cap="none">
                <a:solidFill>
                  <a:schemeClr val="dk1"/>
                </a:solidFill>
                <a:latin typeface="Calibri"/>
                <a:ea typeface="Calibri"/>
                <a:cs typeface="Calibri"/>
                <a:sym typeface="Calibri"/>
              </a:rPr>
              <a:t>Who We Are</a:t>
            </a:r>
            <a:endParaRPr sz="1400" b="0" i="0" u="none" strike="noStrike" cap="none">
              <a:solidFill>
                <a:srgbClr val="000000"/>
              </a:solidFill>
              <a:latin typeface="Arial"/>
              <a:ea typeface="Arial"/>
              <a:cs typeface="Arial"/>
              <a:sym typeface="Arial"/>
            </a:endParaRPr>
          </a:p>
        </p:txBody>
      </p:sp>
      <p:sp>
        <p:nvSpPr>
          <p:cNvPr id="101" name="Google Shape;101;p2"/>
          <p:cNvSpPr txBox="1"/>
          <p:nvPr/>
        </p:nvSpPr>
        <p:spPr>
          <a:xfrm>
            <a:off x="1246824" y="1915970"/>
            <a:ext cx="4772974" cy="4202026"/>
          </a:xfrm>
          <a:prstGeom prst="rect">
            <a:avLst/>
          </a:prstGeom>
          <a:noFill/>
          <a:ln>
            <a:noFill/>
          </a:ln>
        </p:spPr>
        <p:txBody>
          <a:bodyPr spcFirstLastPara="1" wrap="square" lIns="91425" tIns="45700" rIns="91425" bIns="45700" anchor="t" anchorCtr="0">
            <a:normAutofit/>
          </a:bodyPr>
          <a:lstStyle/>
          <a:p>
            <a:pPr marL="57150" marR="0" lvl="0" indent="0" algn="l" rtl="0">
              <a:lnSpc>
                <a:spcPct val="90000"/>
              </a:lnSpc>
              <a:spcBef>
                <a:spcPts val="0"/>
              </a:spcBef>
              <a:spcAft>
                <a:spcPts val="0"/>
              </a:spcAft>
              <a:buClr>
                <a:srgbClr val="000000"/>
              </a:buClr>
              <a:buSzPct val="100000"/>
              <a:buFont typeface="Arial"/>
              <a:buNone/>
            </a:pPr>
            <a:r>
              <a:rPr lang="zh-TW" sz="1900" b="0" i="0" u="none" strike="noStrike" cap="none" dirty="0">
                <a:solidFill>
                  <a:schemeClr val="dk1"/>
                </a:solidFill>
                <a:latin typeface="Microsoft JhengHei"/>
                <a:ea typeface="Microsoft JhengHei"/>
                <a:cs typeface="Microsoft JhengHei"/>
                <a:sym typeface="Microsoft JhengHei"/>
              </a:rPr>
              <a:t>學習的路上，讓我們助你一臂之力</a:t>
            </a:r>
            <a:r>
              <a:rPr lang="zh-TW" sz="1600" b="0" i="0" u="none" strike="noStrike" cap="none" dirty="0">
                <a:solidFill>
                  <a:schemeClr val="dk1"/>
                </a:solidFill>
                <a:latin typeface="Microsoft JhengHei"/>
                <a:ea typeface="Microsoft JhengHei"/>
                <a:cs typeface="Microsoft JhengHei"/>
                <a:sym typeface="Microsoft JhengHei"/>
              </a:rPr>
              <a:t>!</a:t>
            </a:r>
            <a:endParaRPr sz="1400" b="0" i="0" u="none" strike="noStrike" cap="none" dirty="0">
              <a:solidFill>
                <a:srgbClr val="000000"/>
              </a:solidFill>
              <a:latin typeface="Arial"/>
              <a:ea typeface="Arial"/>
              <a:cs typeface="Arial"/>
              <a:sym typeface="Arial"/>
            </a:endParaRPr>
          </a:p>
          <a:p>
            <a:pPr marL="57150" marR="0" lvl="0" indent="0" algn="l" rtl="0">
              <a:lnSpc>
                <a:spcPct val="90000"/>
              </a:lnSpc>
              <a:spcBef>
                <a:spcPts val="600"/>
              </a:spcBef>
              <a:spcAft>
                <a:spcPts val="0"/>
              </a:spcAft>
              <a:buClr>
                <a:srgbClr val="000000"/>
              </a:buClr>
              <a:buSzPct val="100000"/>
              <a:buFont typeface="Arial"/>
              <a:buNone/>
            </a:pPr>
            <a:endParaRPr sz="1600" b="0" i="0" u="none" strike="noStrike" cap="none" dirty="0">
              <a:solidFill>
                <a:schemeClr val="dk1"/>
              </a:solidFill>
              <a:latin typeface="Microsoft JhengHei"/>
              <a:ea typeface="Microsoft JhengHei"/>
              <a:cs typeface="Microsoft JhengHei"/>
              <a:sym typeface="Microsoft JhengHei"/>
            </a:endParaRPr>
          </a:p>
          <a:p>
            <a:pPr marL="57150" marR="0" lvl="0" indent="0" algn="l" rtl="0">
              <a:lnSpc>
                <a:spcPct val="90000"/>
              </a:lnSpc>
              <a:spcBef>
                <a:spcPts val="600"/>
              </a:spcBef>
              <a:spcAft>
                <a:spcPts val="0"/>
              </a:spcAft>
              <a:buClr>
                <a:srgbClr val="000000"/>
              </a:buClr>
              <a:buSzPct val="100000"/>
              <a:buFont typeface="Arial"/>
              <a:buNone/>
            </a:pPr>
            <a:endParaRPr sz="1600" b="0" i="0" u="none" strike="noStrike" cap="none" dirty="0">
              <a:solidFill>
                <a:schemeClr val="dk1"/>
              </a:solidFill>
              <a:latin typeface="Microsoft JhengHei"/>
              <a:ea typeface="Microsoft JhengHei"/>
              <a:cs typeface="Microsoft JhengHei"/>
              <a:sym typeface="Microsoft JhengHei"/>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新生第一哩路</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英語檢定報名費補助</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證照獎勵</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學業成績進步獎勵</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陽光幼苗學習輔導獎補助</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師生參與海外教育活動補助</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中英寫作線上練功房</a:t>
            </a:r>
            <a:endParaRPr lang="en-US" altLang="zh-TW" sz="1600" b="0" i="0" u="none" strike="noStrike" cap="none" dirty="0">
              <a:solidFill>
                <a:schemeClr val="dk1"/>
              </a:solidFill>
              <a:latin typeface="Microsoft JhengHei"/>
              <a:ea typeface="Microsoft JhengHei"/>
              <a:cs typeface="Microsoft JhengHei"/>
              <a:sym typeface="Microsoft JhengHei"/>
            </a:endParaRPr>
          </a:p>
          <a:p>
            <a:pPr marL="285750" lvl="0" indent="-228600">
              <a:lnSpc>
                <a:spcPct val="90000"/>
              </a:lnSpc>
              <a:spcBef>
                <a:spcPts val="600"/>
              </a:spcBef>
              <a:buClr>
                <a:schemeClr val="dk1"/>
              </a:buClr>
              <a:buSzPct val="100000"/>
              <a:buFont typeface="Arial"/>
              <a:buChar char="•"/>
            </a:pPr>
            <a:r>
              <a:rPr lang="zh-TW" altLang="en-US" sz="1600" dirty="0">
                <a:latin typeface="微軟正黑體" panose="020B0604030504040204" pitchFamily="34" charset="-120"/>
                <a:ea typeface="微軟正黑體" panose="020B0604030504040204" pitchFamily="34" charset="-120"/>
              </a:rPr>
              <a:t>都市研究智庫之師生共學永續實務</a:t>
            </a:r>
            <a:endParaRPr sz="1600" b="0" i="0" u="none" strike="noStrike" cap="none" dirty="0">
              <a:solidFill>
                <a:srgbClr val="000000"/>
              </a:solidFill>
              <a:latin typeface="微軟正黑體" panose="020B0604030504040204" pitchFamily="34" charset="-120"/>
              <a:ea typeface="微軟正黑體" panose="020B0604030504040204" pitchFamily="34" charset="-120"/>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altLang="en-US" sz="1600" b="0" i="0" u="none" strike="noStrike" cap="none">
                <a:solidFill>
                  <a:schemeClr val="dk1"/>
                </a:solidFill>
                <a:latin typeface="Microsoft JhengHei"/>
                <a:ea typeface="Microsoft JhengHei"/>
                <a:cs typeface="Microsoft JhengHei"/>
                <a:sym typeface="Microsoft JhengHei"/>
              </a:rPr>
              <a:t>學生學習輔導與諮詢</a:t>
            </a:r>
            <a:endParaRPr lang="zh-TW" altLang="en-US" sz="1400" b="0" i="0" u="none" strike="noStrike" cap="none">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a:solidFill>
                  <a:schemeClr val="dk1"/>
                </a:solidFill>
                <a:latin typeface="Microsoft JhengHei"/>
                <a:ea typeface="Microsoft JhengHei"/>
                <a:cs typeface="Microsoft JhengHei"/>
                <a:sym typeface="Microsoft JhengHei"/>
              </a:rPr>
              <a:t>學生</a:t>
            </a:r>
            <a:r>
              <a:rPr lang="zh-TW" sz="1600" b="0" i="0" u="none" strike="noStrike" cap="none" dirty="0">
                <a:solidFill>
                  <a:schemeClr val="dk1"/>
                </a:solidFill>
                <a:latin typeface="Microsoft JhengHei"/>
                <a:ea typeface="Microsoft JhengHei"/>
                <a:cs typeface="Microsoft JhengHei"/>
                <a:sym typeface="Microsoft JhengHei"/>
              </a:rPr>
              <a:t>自主學習i-Voting活動</a:t>
            </a:r>
            <a:endParaRPr sz="1400" b="0" i="0" u="none" strike="noStrike" cap="none" dirty="0">
              <a:solidFill>
                <a:srgbClr val="000000"/>
              </a:solidFill>
              <a:latin typeface="Arial"/>
              <a:ea typeface="Arial"/>
              <a:cs typeface="Arial"/>
              <a:sym typeface="Arial"/>
            </a:endParaRPr>
          </a:p>
          <a:p>
            <a:pPr marL="285750" marR="0" lvl="0" indent="-228600" algn="l" rtl="0">
              <a:lnSpc>
                <a:spcPct val="90000"/>
              </a:lnSpc>
              <a:spcBef>
                <a:spcPts val="600"/>
              </a:spcBef>
              <a:spcAft>
                <a:spcPts val="0"/>
              </a:spcAft>
              <a:buClr>
                <a:schemeClr val="dk1"/>
              </a:buClr>
              <a:buSzPct val="100000"/>
              <a:buFont typeface="Arial"/>
              <a:buChar char="•"/>
            </a:pPr>
            <a:r>
              <a:rPr lang="zh-TW" sz="1600" b="0" i="0" u="none" strike="noStrike" cap="none" dirty="0">
                <a:solidFill>
                  <a:schemeClr val="dk1"/>
                </a:solidFill>
                <a:latin typeface="Microsoft JhengHei"/>
                <a:ea typeface="Microsoft JhengHei"/>
                <a:cs typeface="Microsoft JhengHei"/>
                <a:sym typeface="Microsoft JhengHei"/>
              </a:rPr>
              <a:t>tms+自主微課程系統</a:t>
            </a:r>
            <a:endParaRPr sz="1400" b="0" i="0" u="none" strike="noStrike" cap="none" dirty="0">
              <a:solidFill>
                <a:srgbClr val="000000"/>
              </a:solidFill>
              <a:latin typeface="Arial"/>
              <a:ea typeface="Arial"/>
              <a:cs typeface="Arial"/>
              <a:sym typeface="Arial"/>
            </a:endParaRPr>
          </a:p>
        </p:txBody>
      </p:sp>
      <p:pic>
        <p:nvPicPr>
          <p:cNvPr id="102" name="Google Shape;102;p2" descr="一張含有 文字, 字型, 螢幕擷取畫面, 白色 的圖片&#10;&#10;自動產生的描述"/>
          <p:cNvPicPr preferRelativeResize="0"/>
          <p:nvPr/>
        </p:nvPicPr>
        <p:blipFill rotWithShape="1">
          <a:blip r:embed="rId3">
            <a:alphaModFix/>
          </a:blip>
          <a:srcRect r="48520"/>
          <a:stretch/>
        </p:blipFill>
        <p:spPr>
          <a:xfrm>
            <a:off x="8047387" y="1207934"/>
            <a:ext cx="2680316" cy="1051820"/>
          </a:xfrm>
          <a:prstGeom prst="rect">
            <a:avLst/>
          </a:prstGeom>
          <a:noFill/>
          <a:ln>
            <a:noFill/>
          </a:ln>
        </p:spPr>
      </p:pic>
      <p:pic>
        <p:nvPicPr>
          <p:cNvPr id="103" name="Google Shape;103;p2" descr="一張含有 樣式, 針線 的圖片&#10;&#10;自動產生的描述"/>
          <p:cNvPicPr preferRelativeResize="0"/>
          <p:nvPr/>
        </p:nvPicPr>
        <p:blipFill rotWithShape="1">
          <a:blip r:embed="rId4">
            <a:alphaModFix/>
          </a:blip>
          <a:srcRect/>
          <a:stretch/>
        </p:blipFill>
        <p:spPr>
          <a:xfrm>
            <a:off x="7700211" y="3663852"/>
            <a:ext cx="3848322" cy="2573006"/>
          </a:xfrm>
          <a:prstGeom prst="rect">
            <a:avLst/>
          </a:prstGeom>
          <a:noFill/>
          <a:ln>
            <a:noFill/>
          </a:ln>
        </p:spPr>
      </p:pic>
      <p:sp>
        <p:nvSpPr>
          <p:cNvPr id="104" name="Google Shape;104;p2"/>
          <p:cNvSpPr txBox="1"/>
          <p:nvPr/>
        </p:nvSpPr>
        <p:spPr>
          <a:xfrm>
            <a:off x="11824138" y="6348248"/>
            <a:ext cx="27326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a:solidFill>
                  <a:schemeClr val="dk1"/>
                </a:solidFill>
                <a:latin typeface="Calibri"/>
                <a:ea typeface="Calibri"/>
                <a:cs typeface="Calibri"/>
                <a:sym typeface="Calibri"/>
              </a:rPr>
              <a:t>1</a:t>
            </a:r>
            <a:endParaRPr sz="1800" b="0" i="0" u="none" strike="noStrike" cap="none">
              <a:solidFill>
                <a:schemeClr val="dk1"/>
              </a:solidFill>
              <a:latin typeface="Calibri"/>
              <a:ea typeface="Calibri"/>
              <a:cs typeface="Calibri"/>
              <a:sym typeface="Calibri"/>
            </a:endParaRPr>
          </a:p>
        </p:txBody>
      </p:sp>
      <p:pic>
        <p:nvPicPr>
          <p:cNvPr id="105" name="Google Shape;105;p2" descr="一張含有 文字, 字型, 螢幕擷取畫面, 白色 的圖片&#10;&#10;自動產生的描述"/>
          <p:cNvPicPr preferRelativeResize="0"/>
          <p:nvPr/>
        </p:nvPicPr>
        <p:blipFill rotWithShape="1">
          <a:blip r:embed="rId3">
            <a:alphaModFix/>
          </a:blip>
          <a:srcRect l="51480"/>
          <a:stretch/>
        </p:blipFill>
        <p:spPr>
          <a:xfrm>
            <a:off x="8027425" y="2377180"/>
            <a:ext cx="2526200" cy="10518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2"/>
          <p:cNvSpPr txBox="1">
            <a:spLocks noGrp="1"/>
          </p:cNvSpPr>
          <p:nvPr>
            <p:ph type="body" idx="1"/>
          </p:nvPr>
        </p:nvSpPr>
        <p:spPr>
          <a:xfrm>
            <a:off x="1147016" y="1941566"/>
            <a:ext cx="5256211" cy="29748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zh-TW" sz="2800" dirty="0">
                <a:latin typeface="Microsoft JhengHei"/>
                <a:ea typeface="Microsoft JhengHei"/>
                <a:cs typeface="Microsoft JhengHei"/>
                <a:sym typeface="Microsoft JhengHei"/>
              </a:rPr>
              <a:t>◦ 課程公告</a:t>
            </a:r>
            <a:endParaRPr dirty="0"/>
          </a:p>
          <a:p>
            <a:pPr marL="0" lvl="0" indent="0" algn="l" rtl="0">
              <a:lnSpc>
                <a:spcPct val="90000"/>
              </a:lnSpc>
              <a:spcBef>
                <a:spcPts val="1000"/>
              </a:spcBef>
              <a:spcAft>
                <a:spcPts val="0"/>
              </a:spcAft>
              <a:buClr>
                <a:schemeClr val="dk1"/>
              </a:buClr>
              <a:buSzPts val="2800"/>
              <a:buNone/>
            </a:pPr>
            <a:r>
              <a:rPr lang="zh-TW" sz="2800" dirty="0">
                <a:latin typeface="Microsoft JhengHei"/>
                <a:ea typeface="Microsoft JhengHei"/>
                <a:cs typeface="Microsoft JhengHei"/>
                <a:sym typeface="Microsoft JhengHei"/>
              </a:rPr>
              <a:t>◦ 數位教材分享</a:t>
            </a:r>
            <a:endParaRPr dirty="0"/>
          </a:p>
          <a:p>
            <a:pPr marL="0" lvl="0" indent="0" algn="l" rtl="0">
              <a:lnSpc>
                <a:spcPct val="90000"/>
              </a:lnSpc>
              <a:spcBef>
                <a:spcPts val="1000"/>
              </a:spcBef>
              <a:spcAft>
                <a:spcPts val="0"/>
              </a:spcAft>
              <a:buClr>
                <a:schemeClr val="dk1"/>
              </a:buClr>
              <a:buSzPts val="2800"/>
              <a:buNone/>
            </a:pPr>
            <a:r>
              <a:rPr lang="zh-TW" sz="2800" dirty="0">
                <a:latin typeface="Microsoft JhengHei"/>
                <a:ea typeface="Microsoft JhengHei"/>
                <a:cs typeface="Microsoft JhengHei"/>
                <a:sym typeface="Microsoft JhengHei"/>
              </a:rPr>
              <a:t>◦ 作業／線上測驗</a:t>
            </a:r>
            <a:endParaRPr dirty="0"/>
          </a:p>
          <a:p>
            <a:pPr marL="0" lvl="0" indent="0" algn="l" rtl="0">
              <a:lnSpc>
                <a:spcPct val="90000"/>
              </a:lnSpc>
              <a:spcBef>
                <a:spcPts val="1000"/>
              </a:spcBef>
              <a:spcAft>
                <a:spcPts val="0"/>
              </a:spcAft>
              <a:buClr>
                <a:schemeClr val="dk1"/>
              </a:buClr>
              <a:buSzPts val="2800"/>
              <a:buNone/>
            </a:pPr>
            <a:r>
              <a:rPr lang="zh-TW" sz="2800" dirty="0">
                <a:latin typeface="Microsoft JhengHei"/>
                <a:ea typeface="Microsoft JhengHei"/>
                <a:cs typeface="Microsoft JhengHei"/>
                <a:sym typeface="Microsoft JhengHei"/>
              </a:rPr>
              <a:t>◦ 師生討論區</a:t>
            </a:r>
            <a:endParaRPr dirty="0"/>
          </a:p>
          <a:p>
            <a:pPr marL="0" lvl="0" indent="0" algn="l" rtl="0">
              <a:lnSpc>
                <a:spcPct val="90000"/>
              </a:lnSpc>
              <a:spcBef>
                <a:spcPts val="1000"/>
              </a:spcBef>
              <a:spcAft>
                <a:spcPts val="0"/>
              </a:spcAft>
              <a:buClr>
                <a:schemeClr val="dk1"/>
              </a:buClr>
              <a:buSzPts val="2800"/>
              <a:buNone/>
            </a:pPr>
            <a:r>
              <a:rPr lang="zh-TW" sz="2800" dirty="0">
                <a:latin typeface="Microsoft JhengHei"/>
                <a:ea typeface="Microsoft JhengHei"/>
                <a:cs typeface="Microsoft JhengHei"/>
                <a:sym typeface="Microsoft JhengHei"/>
              </a:rPr>
              <a:t>◦ 學習問卷回饋</a:t>
            </a:r>
            <a:endParaRPr dirty="0"/>
          </a:p>
        </p:txBody>
      </p:sp>
      <p:sp>
        <p:nvSpPr>
          <p:cNvPr id="278" name="Google Shape;278;p12"/>
          <p:cNvSpPr txBox="1"/>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a:solidFill>
                  <a:srgbClr val="3E8D9F"/>
                </a:solidFill>
                <a:latin typeface="Microsoft JhengHei"/>
                <a:ea typeface="Microsoft JhengHei"/>
                <a:cs typeface="Microsoft JhengHei"/>
                <a:sym typeface="Microsoft JhengHei"/>
              </a:rPr>
              <a:t>數位學習平台ee-class</a:t>
            </a:r>
            <a:endParaRPr sz="4400" b="1" i="0" u="none" strike="noStrike" cap="none">
              <a:solidFill>
                <a:srgbClr val="3E8D9F"/>
              </a:solidFill>
              <a:latin typeface="Microsoft JhengHei"/>
              <a:ea typeface="Microsoft JhengHei"/>
              <a:cs typeface="Microsoft JhengHei"/>
              <a:sym typeface="Microsoft JhengHei"/>
            </a:endParaRPr>
          </a:p>
        </p:txBody>
      </p:sp>
      <p:pic>
        <p:nvPicPr>
          <p:cNvPr id="279" name="Google Shape;279;p12"/>
          <p:cNvPicPr preferRelativeResize="0"/>
          <p:nvPr/>
        </p:nvPicPr>
        <p:blipFill rotWithShape="1">
          <a:blip r:embed="rId3">
            <a:alphaModFix/>
          </a:blip>
          <a:srcRect l="42161" t="14672" r="1765" b="8441"/>
          <a:stretch/>
        </p:blipFill>
        <p:spPr>
          <a:xfrm>
            <a:off x="4447596" y="1816576"/>
            <a:ext cx="3911262" cy="2701594"/>
          </a:xfrm>
          <a:prstGeom prst="rect">
            <a:avLst/>
          </a:prstGeom>
          <a:noFill/>
          <a:ln>
            <a:noFill/>
          </a:ln>
        </p:spPr>
      </p:pic>
      <p:pic>
        <p:nvPicPr>
          <p:cNvPr id="280" name="Google Shape;280;p12"/>
          <p:cNvPicPr preferRelativeResize="0"/>
          <p:nvPr/>
        </p:nvPicPr>
        <p:blipFill rotWithShape="1">
          <a:blip r:embed="rId3">
            <a:alphaModFix/>
          </a:blip>
          <a:srcRect l="5092" t="56350" r="67397" b="2657"/>
          <a:stretch/>
        </p:blipFill>
        <p:spPr>
          <a:xfrm>
            <a:off x="8775096" y="2183388"/>
            <a:ext cx="2334339" cy="1752089"/>
          </a:xfrm>
          <a:prstGeom prst="rect">
            <a:avLst/>
          </a:prstGeom>
          <a:noFill/>
          <a:ln>
            <a:noFill/>
          </a:ln>
        </p:spPr>
      </p:pic>
      <p:sp>
        <p:nvSpPr>
          <p:cNvPr id="282" name="Google Shape;282;p12"/>
          <p:cNvSpPr txBox="1"/>
          <p:nvPr/>
        </p:nvSpPr>
        <p:spPr>
          <a:xfrm>
            <a:off x="11670748" y="6348248"/>
            <a:ext cx="4266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dirty="0">
                <a:solidFill>
                  <a:schemeClr val="dk1"/>
                </a:solidFill>
                <a:latin typeface="Calibri"/>
                <a:ea typeface="Calibri"/>
                <a:cs typeface="Calibri"/>
                <a:sym typeface="Calibri"/>
              </a:rPr>
              <a:t>2</a:t>
            </a:r>
            <a:endParaRPr sz="1800" b="0" i="0" u="none" strike="noStrike" cap="none" dirty="0">
              <a:solidFill>
                <a:schemeClr val="dk1"/>
              </a:solidFill>
              <a:latin typeface="Calibri"/>
              <a:ea typeface="Calibri"/>
              <a:cs typeface="Calibri"/>
              <a:sym typeface="Calibri"/>
            </a:endParaRPr>
          </a:p>
        </p:txBody>
      </p:sp>
      <p:pic>
        <p:nvPicPr>
          <p:cNvPr id="3" name="圖片 2">
            <a:extLst>
              <a:ext uri="{FF2B5EF4-FFF2-40B4-BE49-F238E27FC236}">
                <a16:creationId xmlns:a16="http://schemas.microsoft.com/office/drawing/2014/main" id="{E82A503D-119B-4DBC-B6C9-EF3C5715A14E}"/>
              </a:ext>
            </a:extLst>
          </p:cNvPr>
          <p:cNvPicPr>
            <a:picLocks noChangeAspect="1"/>
          </p:cNvPicPr>
          <p:nvPr/>
        </p:nvPicPr>
        <p:blipFill>
          <a:blip r:embed="rId4"/>
          <a:stretch>
            <a:fillRect/>
          </a:stretch>
        </p:blipFill>
        <p:spPr>
          <a:xfrm>
            <a:off x="4444748" y="4226911"/>
            <a:ext cx="6821714" cy="2108946"/>
          </a:xfrm>
          <a:prstGeom prst="rect">
            <a:avLst/>
          </a:prstGeom>
        </p:spPr>
      </p:pic>
    </p:spTree>
    <p:extLst>
      <p:ext uri="{BB962C8B-B14F-4D97-AF65-F5344CB8AC3E}">
        <p14:creationId xmlns:p14="http://schemas.microsoft.com/office/powerpoint/2010/main" val="3789267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4"/>
          <p:cNvPicPr preferRelativeResize="0">
            <a:picLocks noGrp="1"/>
          </p:cNvPicPr>
          <p:nvPr>
            <p:ph type="pic" idx="2"/>
          </p:nvPr>
        </p:nvPicPr>
        <p:blipFill rotWithShape="1">
          <a:blip r:embed="rId3">
            <a:alphaModFix/>
          </a:blip>
          <a:srcRect l="3733" t="14183" r="40208" b="6118"/>
          <a:stretch/>
        </p:blipFill>
        <p:spPr>
          <a:xfrm>
            <a:off x="5673301" y="1900870"/>
            <a:ext cx="5371683" cy="4241530"/>
          </a:xfrm>
          <a:prstGeom prst="rect">
            <a:avLst/>
          </a:prstGeom>
          <a:noFill/>
          <a:ln>
            <a:noFill/>
          </a:ln>
        </p:spPr>
      </p:pic>
      <p:sp>
        <p:nvSpPr>
          <p:cNvPr id="270" name="Google Shape;270;p4"/>
          <p:cNvSpPr txBox="1">
            <a:spLocks noGrp="1"/>
          </p:cNvSpPr>
          <p:nvPr>
            <p:ph type="body" idx="1"/>
          </p:nvPr>
        </p:nvSpPr>
        <p:spPr>
          <a:xfrm>
            <a:off x="1147016" y="2442137"/>
            <a:ext cx="4258405" cy="297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None/>
            </a:pPr>
            <a:r>
              <a:rPr lang="zh-TW" sz="2800" dirty="0">
                <a:latin typeface="微軟正黑體" panose="020B0604030504040204" pitchFamily="34" charset="-120"/>
                <a:ea typeface="微軟正黑體" panose="020B0604030504040204" pitchFamily="34" charset="-120"/>
                <a:cs typeface="Microsoft JhengHei"/>
                <a:sym typeface="Microsoft JhengHei"/>
              </a:rPr>
              <a:t>◦ 隨選線上課程</a:t>
            </a:r>
            <a:endParaRPr sz="2800" dirty="0">
              <a:latin typeface="微軟正黑體" panose="020B0604030504040204" pitchFamily="34" charset="-120"/>
              <a:ea typeface="微軟正黑體" panose="020B0604030504040204" pitchFamily="34" charset="-120"/>
            </a:endParaRPr>
          </a:p>
          <a:p>
            <a:pPr marL="0" lvl="0" indent="0" algn="l" rtl="0">
              <a:lnSpc>
                <a:spcPct val="90000"/>
              </a:lnSpc>
              <a:spcBef>
                <a:spcPts val="1000"/>
              </a:spcBef>
              <a:spcAft>
                <a:spcPts val="0"/>
              </a:spcAft>
              <a:buClr>
                <a:schemeClr val="dk1"/>
              </a:buClr>
              <a:buSzPts val="4000"/>
              <a:buNone/>
            </a:pPr>
            <a:r>
              <a:rPr lang="zh-TW" sz="2800" dirty="0">
                <a:latin typeface="微軟正黑體" panose="020B0604030504040204" pitchFamily="34" charset="-120"/>
                <a:ea typeface="微軟正黑體" panose="020B0604030504040204" pitchFamily="34" charset="-120"/>
                <a:cs typeface="Microsoft JhengHei"/>
                <a:sym typeface="Microsoft JhengHei"/>
              </a:rPr>
              <a:t>◦ 自主學習之考核</a:t>
            </a:r>
            <a:endParaRPr sz="2800" dirty="0">
              <a:latin typeface="微軟正黑體" panose="020B0604030504040204" pitchFamily="34" charset="-120"/>
              <a:ea typeface="微軟正黑體" panose="020B0604030504040204" pitchFamily="34" charset="-120"/>
            </a:endParaRPr>
          </a:p>
          <a:p>
            <a:pPr marL="0" lvl="0" indent="0" algn="l" rtl="0">
              <a:lnSpc>
                <a:spcPct val="90000"/>
              </a:lnSpc>
              <a:spcBef>
                <a:spcPts val="1000"/>
              </a:spcBef>
              <a:spcAft>
                <a:spcPts val="0"/>
              </a:spcAft>
              <a:buClr>
                <a:schemeClr val="dk1"/>
              </a:buClr>
              <a:buSzPts val="4000"/>
              <a:buNone/>
            </a:pPr>
            <a:r>
              <a:rPr lang="zh-TW" sz="2800" dirty="0">
                <a:latin typeface="微軟正黑體" panose="020B0604030504040204" pitchFamily="34" charset="-120"/>
                <a:ea typeface="微軟正黑體" panose="020B0604030504040204" pitchFamily="34" charset="-120"/>
                <a:cs typeface="Microsoft JhengHei"/>
                <a:sym typeface="Microsoft JhengHei"/>
              </a:rPr>
              <a:t>◦ 學習紀錄</a:t>
            </a:r>
            <a:endParaRPr sz="2800" dirty="0">
              <a:latin typeface="微軟正黑體" panose="020B0604030504040204" pitchFamily="34" charset="-120"/>
              <a:ea typeface="微軟正黑體" panose="020B0604030504040204" pitchFamily="34" charset="-120"/>
            </a:endParaRPr>
          </a:p>
          <a:p>
            <a:pPr marL="0" lvl="0" indent="0" algn="l" rtl="0">
              <a:lnSpc>
                <a:spcPct val="90000"/>
              </a:lnSpc>
              <a:spcBef>
                <a:spcPts val="1000"/>
              </a:spcBef>
              <a:spcAft>
                <a:spcPts val="0"/>
              </a:spcAft>
              <a:buClr>
                <a:schemeClr val="dk1"/>
              </a:buClr>
              <a:buSzPts val="4000"/>
              <a:buNone/>
            </a:pPr>
            <a:r>
              <a:rPr lang="zh-TW" sz="2800" dirty="0">
                <a:latin typeface="微軟正黑體" panose="020B0604030504040204" pitchFamily="34" charset="-120"/>
                <a:ea typeface="微軟正黑體" panose="020B0604030504040204" pitchFamily="34" charset="-120"/>
                <a:cs typeface="Microsoft JhengHei"/>
                <a:sym typeface="Microsoft JhengHei"/>
              </a:rPr>
              <a:t>◦ 學習獎補助申請</a:t>
            </a:r>
            <a:endParaRPr sz="2800" dirty="0">
              <a:latin typeface="微軟正黑體" panose="020B0604030504040204" pitchFamily="34" charset="-120"/>
              <a:ea typeface="微軟正黑體" panose="020B0604030504040204" pitchFamily="34" charset="-120"/>
            </a:endParaRPr>
          </a:p>
        </p:txBody>
      </p:sp>
      <p:sp>
        <p:nvSpPr>
          <p:cNvPr id="271" name="Google Shape;271;p4"/>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a:solidFill>
                  <a:srgbClr val="3E8D9F"/>
                </a:solidFill>
                <a:latin typeface="Microsoft JhengHei"/>
                <a:ea typeface="Microsoft JhengHei"/>
                <a:cs typeface="Microsoft JhengHei"/>
                <a:sym typeface="Microsoft JhengHei"/>
              </a:rPr>
              <a:t>自主學習平台tms+</a:t>
            </a:r>
            <a:endParaRPr sz="4400" b="1" i="0" u="none" strike="noStrike" cap="none">
              <a:solidFill>
                <a:srgbClr val="3E8D9F"/>
              </a:solidFill>
              <a:latin typeface="Microsoft JhengHei"/>
              <a:ea typeface="Microsoft JhengHei"/>
              <a:cs typeface="Microsoft JhengHei"/>
              <a:sym typeface="Microsoft JhengHei"/>
            </a:endParaRPr>
          </a:p>
        </p:txBody>
      </p:sp>
      <p:sp>
        <p:nvSpPr>
          <p:cNvPr id="272" name="Google Shape;272;p4"/>
          <p:cNvSpPr txBox="1"/>
          <p:nvPr/>
        </p:nvSpPr>
        <p:spPr>
          <a:xfrm>
            <a:off x="11824138" y="6348248"/>
            <a:ext cx="27326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a:solidFill>
                  <a:schemeClr val="dk1"/>
                </a:solidFill>
                <a:latin typeface="Calibri"/>
                <a:ea typeface="Calibri"/>
                <a:cs typeface="Calibri"/>
                <a:sym typeface="Calibri"/>
              </a:rPr>
              <a:t>3</a:t>
            </a: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1933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8"/>
          <p:cNvSpPr txBox="1">
            <a:spLocks noGrp="1"/>
          </p:cNvSpPr>
          <p:nvPr>
            <p:ph type="title"/>
          </p:nvPr>
        </p:nvSpPr>
        <p:spPr>
          <a:xfrm>
            <a:off x="1517081" y="187171"/>
            <a:ext cx="9157838" cy="12861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1800"/>
              <a:buNone/>
            </a:pPr>
            <a:r>
              <a:rPr lang="zh-TW" b="1" dirty="0">
                <a:solidFill>
                  <a:srgbClr val="3E8D9F"/>
                </a:solidFill>
                <a:latin typeface="Microsoft JhengHei"/>
                <a:ea typeface="Microsoft JhengHei"/>
                <a:cs typeface="Microsoft JhengHei"/>
                <a:sym typeface="Microsoft JhengHei"/>
              </a:rPr>
              <a:t>自主學習課程計畫</a:t>
            </a:r>
            <a:r>
              <a:rPr lang="en-US" altLang="zh-TW" b="1" dirty="0">
                <a:solidFill>
                  <a:srgbClr val="3E8D9F"/>
                </a:solidFill>
                <a:latin typeface="Microsoft JhengHei"/>
                <a:ea typeface="Microsoft JhengHei"/>
                <a:cs typeface="Microsoft JhengHei"/>
                <a:sym typeface="Microsoft JhengHei"/>
              </a:rPr>
              <a:t>-</a:t>
            </a:r>
            <a:r>
              <a:rPr lang="en-US" altLang="zh-TW" b="1" dirty="0" err="1">
                <a:solidFill>
                  <a:srgbClr val="3E8D9F"/>
                </a:solidFill>
                <a:latin typeface="Microsoft JhengHei"/>
                <a:ea typeface="Microsoft JhengHei"/>
                <a:cs typeface="Microsoft JhengHei"/>
                <a:sym typeface="Microsoft JhengHei"/>
              </a:rPr>
              <a:t>tms</a:t>
            </a:r>
            <a:r>
              <a:rPr lang="en-US" altLang="zh-TW" b="1" dirty="0">
                <a:solidFill>
                  <a:srgbClr val="3E8D9F"/>
                </a:solidFill>
                <a:latin typeface="Microsoft JhengHei"/>
                <a:ea typeface="Microsoft JhengHei"/>
                <a:cs typeface="Microsoft JhengHei"/>
                <a:sym typeface="Microsoft JhengHei"/>
              </a:rPr>
              <a:t>+</a:t>
            </a:r>
            <a:r>
              <a:rPr lang="zh-TW" altLang="en-US" b="1" dirty="0">
                <a:solidFill>
                  <a:srgbClr val="3E8D9F"/>
                </a:solidFill>
                <a:latin typeface="Microsoft JhengHei"/>
                <a:ea typeface="Microsoft JhengHei"/>
                <a:cs typeface="Microsoft JhengHei"/>
                <a:sym typeface="Microsoft JhengHei"/>
              </a:rPr>
              <a:t>線上學習資源</a:t>
            </a:r>
            <a:endParaRPr b="1" dirty="0">
              <a:solidFill>
                <a:srgbClr val="3E8D9F"/>
              </a:solidFill>
              <a:latin typeface="Microsoft JhengHei"/>
              <a:ea typeface="Microsoft JhengHei"/>
              <a:cs typeface="Microsoft JhengHei"/>
              <a:sym typeface="Microsoft JhengHei"/>
            </a:endParaRPr>
          </a:p>
        </p:txBody>
      </p:sp>
      <p:sp>
        <p:nvSpPr>
          <p:cNvPr id="129" name="Google Shape;129;p28"/>
          <p:cNvSpPr txBox="1"/>
          <p:nvPr/>
        </p:nvSpPr>
        <p:spPr>
          <a:xfrm>
            <a:off x="8290560" y="2121408"/>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0" name="Google Shape;130;p28"/>
          <p:cNvSpPr txBox="1"/>
          <p:nvPr/>
        </p:nvSpPr>
        <p:spPr>
          <a:xfrm>
            <a:off x="11824138" y="6348248"/>
            <a:ext cx="273269"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ltLang="zh-TW" sz="1400" b="0" i="0" u="none" strike="noStrike" cap="none" dirty="0">
                <a:solidFill>
                  <a:srgbClr val="000000"/>
                </a:solidFill>
                <a:latin typeface="Arial"/>
                <a:ea typeface="Arial"/>
                <a:cs typeface="Arial"/>
                <a:sym typeface="Arial"/>
              </a:rPr>
              <a:t>4</a:t>
            </a:r>
            <a:endParaRPr sz="1400" b="0" i="0" u="none" strike="noStrike" cap="none" dirty="0">
              <a:solidFill>
                <a:srgbClr val="000000"/>
              </a:solidFill>
              <a:latin typeface="Arial"/>
              <a:ea typeface="Arial"/>
              <a:cs typeface="Arial"/>
              <a:sym typeface="Arial"/>
            </a:endParaRPr>
          </a:p>
        </p:txBody>
      </p:sp>
      <p:pic>
        <p:nvPicPr>
          <p:cNvPr id="132" name="Google Shape;132;p28"/>
          <p:cNvPicPr preferRelativeResize="0"/>
          <p:nvPr/>
        </p:nvPicPr>
        <p:blipFill>
          <a:blip r:embed="rId3"/>
          <a:stretch>
            <a:fillRect/>
          </a:stretch>
        </p:blipFill>
        <p:spPr>
          <a:xfrm>
            <a:off x="749759" y="1250158"/>
            <a:ext cx="3560475" cy="871250"/>
          </a:xfrm>
          <a:prstGeom prst="rect">
            <a:avLst/>
          </a:prstGeom>
          <a:ln>
            <a:noFill/>
          </a:ln>
          <a:effectLst>
            <a:outerShdw blurRad="139700" dist="63500" dir="2700000" algn="tl" rotWithShape="0">
              <a:srgbClr val="333333">
                <a:alpha val="50000"/>
              </a:srgbClr>
            </a:outerShdw>
          </a:effectLst>
        </p:spPr>
      </p:pic>
      <p:pic>
        <p:nvPicPr>
          <p:cNvPr id="3" name="圖片 2">
            <a:extLst>
              <a:ext uri="{FF2B5EF4-FFF2-40B4-BE49-F238E27FC236}">
                <a16:creationId xmlns:a16="http://schemas.microsoft.com/office/drawing/2014/main" id="{D07F0ABF-62EC-42CD-917B-C0DED7794C93}"/>
              </a:ext>
            </a:extLst>
          </p:cNvPr>
          <p:cNvPicPr>
            <a:picLocks noChangeAspect="1"/>
          </p:cNvPicPr>
          <p:nvPr/>
        </p:nvPicPr>
        <p:blipFill>
          <a:blip r:embed="rId4"/>
          <a:stretch>
            <a:fillRect/>
          </a:stretch>
        </p:blipFill>
        <p:spPr>
          <a:xfrm>
            <a:off x="8225263" y="1250158"/>
            <a:ext cx="3266650" cy="2975259"/>
          </a:xfrm>
          <a:prstGeom prst="rect">
            <a:avLst/>
          </a:prstGeom>
          <a:ln>
            <a:noFill/>
          </a:ln>
          <a:effectLst>
            <a:outerShdw blurRad="139700" dist="63500" dir="2700000" algn="tl" rotWithShape="0">
              <a:srgbClr val="333333">
                <a:alpha val="50000"/>
              </a:srgbClr>
            </a:outerShdw>
          </a:effectLst>
        </p:spPr>
      </p:pic>
      <p:pic>
        <p:nvPicPr>
          <p:cNvPr id="7" name="圖片 6">
            <a:extLst>
              <a:ext uri="{FF2B5EF4-FFF2-40B4-BE49-F238E27FC236}">
                <a16:creationId xmlns:a16="http://schemas.microsoft.com/office/drawing/2014/main" id="{B7BB87B0-A15F-46FC-95F2-038D519F2BBF}"/>
              </a:ext>
            </a:extLst>
          </p:cNvPr>
          <p:cNvPicPr>
            <a:picLocks noChangeAspect="1"/>
          </p:cNvPicPr>
          <p:nvPr/>
        </p:nvPicPr>
        <p:blipFill>
          <a:blip r:embed="rId5"/>
          <a:stretch>
            <a:fillRect/>
          </a:stretch>
        </p:blipFill>
        <p:spPr>
          <a:xfrm>
            <a:off x="749758" y="2185081"/>
            <a:ext cx="3584115" cy="2040336"/>
          </a:xfrm>
          <a:prstGeom prst="rect">
            <a:avLst/>
          </a:prstGeom>
          <a:ln>
            <a:noFill/>
          </a:ln>
          <a:effectLst>
            <a:outerShdw blurRad="139700" dist="63500" dir="2700000" algn="tl" rotWithShape="0">
              <a:srgbClr val="333333">
                <a:alpha val="50000"/>
              </a:srgbClr>
            </a:outerShdw>
          </a:effectLst>
        </p:spPr>
      </p:pic>
      <p:pic>
        <p:nvPicPr>
          <p:cNvPr id="9" name="圖片 8">
            <a:extLst>
              <a:ext uri="{FF2B5EF4-FFF2-40B4-BE49-F238E27FC236}">
                <a16:creationId xmlns:a16="http://schemas.microsoft.com/office/drawing/2014/main" id="{4E4B2346-9237-4C15-9F64-8192540F11DD}"/>
              </a:ext>
            </a:extLst>
          </p:cNvPr>
          <p:cNvPicPr>
            <a:picLocks noChangeAspect="1"/>
          </p:cNvPicPr>
          <p:nvPr/>
        </p:nvPicPr>
        <p:blipFill>
          <a:blip r:embed="rId6"/>
          <a:stretch>
            <a:fillRect/>
          </a:stretch>
        </p:blipFill>
        <p:spPr>
          <a:xfrm>
            <a:off x="4487511" y="1250158"/>
            <a:ext cx="3560475" cy="2765782"/>
          </a:xfrm>
          <a:prstGeom prst="rect">
            <a:avLst/>
          </a:prstGeom>
          <a:ln>
            <a:noFill/>
          </a:ln>
          <a:effectLst>
            <a:outerShdw blurRad="139700" dist="63500" dir="2700000" algn="tl" rotWithShape="0">
              <a:srgbClr val="333333">
                <a:alpha val="50000"/>
              </a:srgbClr>
            </a:outerShdw>
          </a:effectLst>
        </p:spPr>
      </p:pic>
      <p:sp>
        <p:nvSpPr>
          <p:cNvPr id="33" name="Google Shape;138;p29">
            <a:extLst>
              <a:ext uri="{FF2B5EF4-FFF2-40B4-BE49-F238E27FC236}">
                <a16:creationId xmlns:a16="http://schemas.microsoft.com/office/drawing/2014/main" id="{F04DE733-1A0C-4642-8F24-80F7CAF9A751}"/>
              </a:ext>
            </a:extLst>
          </p:cNvPr>
          <p:cNvSpPr txBox="1">
            <a:spLocks noGrp="1"/>
          </p:cNvSpPr>
          <p:nvPr>
            <p:ph type="body" idx="1"/>
          </p:nvPr>
        </p:nvSpPr>
        <p:spPr>
          <a:xfrm>
            <a:off x="878644" y="4989328"/>
            <a:ext cx="10434712" cy="1463492"/>
          </a:xfrm>
          <a:prstGeom prst="rect">
            <a:avLst/>
          </a:prstGeom>
          <a:noFill/>
          <a:ln>
            <a:noFill/>
          </a:ln>
        </p:spPr>
        <p:txBody>
          <a:bodyPr spcFirstLastPara="1" wrap="square" lIns="91425" tIns="45700" rIns="91425" bIns="45700" anchor="t" anchorCtr="0">
            <a:normAutofit fontScale="92500"/>
          </a:bodyPr>
          <a:lstStyle/>
          <a:p>
            <a:pPr algn="just"/>
            <a:r>
              <a:rPr lang="en-US" altLang="zh-TW" sz="1800" dirty="0">
                <a:latin typeface="微軟正黑體" panose="020B0604030504040204" pitchFamily="34" charset="-120"/>
                <a:ea typeface="微軟正黑體" panose="020B0604030504040204" pitchFamily="34" charset="-120"/>
              </a:rPr>
              <a:t>UT</a:t>
            </a:r>
            <a:r>
              <a:rPr lang="zh-TW" altLang="en-US" sz="1800" dirty="0">
                <a:latin typeface="微軟正黑體" panose="020B0604030504040204" pitchFamily="34" charset="-120"/>
                <a:ea typeface="微軟正黑體" panose="020B0604030504040204" pitchFamily="34" charset="-120"/>
              </a:rPr>
              <a:t> </a:t>
            </a:r>
            <a:r>
              <a:rPr lang="en-US" altLang="zh-TW" sz="1800" dirty="0">
                <a:latin typeface="微軟正黑體" panose="020B0604030504040204" pitchFamily="34" charset="-120"/>
                <a:ea typeface="微軟正黑體" panose="020B0604030504040204" pitchFamily="34" charset="-120"/>
              </a:rPr>
              <a:t>online</a:t>
            </a:r>
            <a:r>
              <a:rPr lang="zh-TW" altLang="en-US" sz="1800" dirty="0">
                <a:latin typeface="微軟正黑體" panose="020B0604030504040204" pitchFamily="34" charset="-120"/>
                <a:ea typeface="微軟正黑體" panose="020B0604030504040204" pitchFamily="34" charset="-120"/>
              </a:rPr>
              <a:t>線上講座：通識中心邀請學校各系老師，用簡短講解的方式，幫你了解不同科系的專業知識。</a:t>
            </a:r>
            <a:endParaRPr lang="en-US" altLang="zh-TW" sz="1800" dirty="0">
              <a:latin typeface="微軟正黑體" panose="020B0604030504040204" pitchFamily="34" charset="-120"/>
              <a:ea typeface="微軟正黑體" panose="020B0604030504040204" pitchFamily="34" charset="-120"/>
            </a:endParaRPr>
          </a:p>
          <a:p>
            <a:pPr algn="just"/>
            <a:r>
              <a:rPr lang="zh-TW" altLang="en-US" sz="1800" dirty="0">
                <a:latin typeface="微軟正黑體" panose="020B0604030504040204" pitchFamily="34" charset="-120"/>
                <a:ea typeface="微軟正黑體" panose="020B0604030504040204" pitchFamily="34" charset="-120"/>
              </a:rPr>
              <a:t>北市大講座：通識中心邀請各機關的專家學者來分享他們的專業主題，讓你有機會學習最新的領域資訊。</a:t>
            </a:r>
            <a:endParaRPr lang="en-US" altLang="zh-TW" sz="1800" dirty="0">
              <a:latin typeface="微軟正黑體" panose="020B0604030504040204" pitchFamily="34" charset="-120"/>
              <a:ea typeface="微軟正黑體" panose="020B0604030504040204" pitchFamily="34" charset="-120"/>
            </a:endParaRPr>
          </a:p>
          <a:p>
            <a:pPr algn="just"/>
            <a:r>
              <a:rPr lang="zh-TW" altLang="en-US" sz="1800" dirty="0">
                <a:latin typeface="微軟正黑體" panose="020B0604030504040204" pitchFamily="34" charset="-120"/>
                <a:ea typeface="微軟正黑體" panose="020B0604030504040204" pitchFamily="34" charset="-120"/>
              </a:rPr>
              <a:t>自主學習線上課程：深耕辦公室邀請來自業界的講師，開設多樣化的課程，包括自我成長的短講和技能提升的實用課程等資源。</a:t>
            </a:r>
            <a:endParaRPr lang="zh-TW" altLang="en-US" sz="1800" dirty="0"/>
          </a:p>
        </p:txBody>
      </p:sp>
      <p:sp>
        <p:nvSpPr>
          <p:cNvPr id="34" name="Google Shape;290;p13">
            <a:extLst>
              <a:ext uri="{FF2B5EF4-FFF2-40B4-BE49-F238E27FC236}">
                <a16:creationId xmlns:a16="http://schemas.microsoft.com/office/drawing/2014/main" id="{1B5D052D-16C5-4C17-8112-7B81CBA08E4F}"/>
              </a:ext>
            </a:extLst>
          </p:cNvPr>
          <p:cNvSpPr/>
          <p:nvPr/>
        </p:nvSpPr>
        <p:spPr>
          <a:xfrm>
            <a:off x="1777014" y="4372716"/>
            <a:ext cx="8637972" cy="616612"/>
          </a:xfrm>
          <a:prstGeom prst="rect">
            <a:avLst/>
          </a:prstGeom>
          <a:solidFill>
            <a:srgbClr val="EAAA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zh-TW" altLang="en-US" sz="2000" b="1">
                <a:solidFill>
                  <a:schemeClr val="bg1"/>
                </a:solidFill>
                <a:latin typeface="微軟正黑體" panose="020B0604030504040204" pitchFamily="34" charset="-120"/>
                <a:ea typeface="微軟正黑體" panose="020B0604030504040204" pitchFamily="34" charset="-120"/>
              </a:rPr>
              <a:t>多元線</a:t>
            </a:r>
            <a:r>
              <a:rPr lang="zh-TW" altLang="en-US" sz="2000" b="1" dirty="0">
                <a:solidFill>
                  <a:schemeClr val="bg1"/>
                </a:solidFill>
                <a:latin typeface="微軟正黑體" panose="020B0604030504040204" pitchFamily="34" charset="-120"/>
                <a:ea typeface="微軟正黑體" panose="020B0604030504040204" pitchFamily="34" charset="-120"/>
              </a:rPr>
              <a:t>上影音資源，想學一直學，部分課程亦可抵免通識微學分！</a:t>
            </a:r>
            <a:endParaRPr sz="20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9822945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8"/>
          <p:cNvSpPr txBox="1">
            <a:spLocks noGrp="1"/>
          </p:cNvSpPr>
          <p:nvPr>
            <p:ph type="title"/>
          </p:nvPr>
        </p:nvSpPr>
        <p:spPr>
          <a:xfrm>
            <a:off x="2802750" y="349617"/>
            <a:ext cx="6586500" cy="1286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zh-TW" b="1" dirty="0">
                <a:solidFill>
                  <a:srgbClr val="3E8D9F"/>
                </a:solidFill>
                <a:latin typeface="Microsoft JhengHei"/>
                <a:ea typeface="Microsoft JhengHei"/>
                <a:cs typeface="Microsoft JhengHei"/>
                <a:sym typeface="Microsoft JhengHei"/>
              </a:rPr>
              <a:t>自主學習課程計畫</a:t>
            </a:r>
            <a:endParaRPr b="1" dirty="0">
              <a:solidFill>
                <a:srgbClr val="3E8D9F"/>
              </a:solidFill>
              <a:latin typeface="Microsoft JhengHei"/>
              <a:ea typeface="Microsoft JhengHei"/>
              <a:cs typeface="Microsoft JhengHei"/>
              <a:sym typeface="Microsoft JhengHei"/>
            </a:endParaRPr>
          </a:p>
        </p:txBody>
      </p:sp>
      <p:grpSp>
        <p:nvGrpSpPr>
          <p:cNvPr id="111" name="Google Shape;111;p28"/>
          <p:cNvGrpSpPr/>
          <p:nvPr/>
        </p:nvGrpSpPr>
        <p:grpSpPr>
          <a:xfrm>
            <a:off x="4669654" y="1722269"/>
            <a:ext cx="6517581" cy="3478838"/>
            <a:chOff x="344932" y="18252"/>
            <a:chExt cx="5735020" cy="3117333"/>
          </a:xfrm>
        </p:grpSpPr>
        <p:sp>
          <p:nvSpPr>
            <p:cNvPr id="112" name="Google Shape;112;p28"/>
            <p:cNvSpPr/>
            <p:nvPr/>
          </p:nvSpPr>
          <p:spPr>
            <a:xfrm rot="5400000">
              <a:off x="1030491" y="689338"/>
              <a:ext cx="605389" cy="689214"/>
            </a:xfrm>
            <a:prstGeom prst="bentUpArrow">
              <a:avLst>
                <a:gd name="adj1" fmla="val 32840"/>
                <a:gd name="adj2" fmla="val 25000"/>
                <a:gd name="adj3" fmla="val 35780"/>
              </a:avLst>
            </a:prstGeom>
            <a:solidFill>
              <a:srgbClr val="BFC8E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8"/>
            <p:cNvSpPr/>
            <p:nvPr/>
          </p:nvSpPr>
          <p:spPr>
            <a:xfrm>
              <a:off x="344932" y="18252"/>
              <a:ext cx="1475765" cy="713350"/>
            </a:xfrm>
            <a:prstGeom prst="roundRect">
              <a:avLst>
                <a:gd name="adj" fmla="val 16670"/>
              </a:avLst>
            </a:prstGeom>
            <a:solidFill>
              <a:srgbClr val="15367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8"/>
            <p:cNvSpPr txBox="1"/>
            <p:nvPr/>
          </p:nvSpPr>
          <p:spPr>
            <a:xfrm>
              <a:off x="379761" y="53081"/>
              <a:ext cx="1406107" cy="64369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zh-TW" sz="2200" b="0" i="0" u="none" strike="noStrike" cap="none" dirty="0">
                  <a:solidFill>
                    <a:schemeClr val="lt1"/>
                  </a:solidFill>
                  <a:latin typeface="Arial"/>
                  <a:ea typeface="Arial"/>
                  <a:cs typeface="Arial"/>
                  <a:sym typeface="Arial"/>
                </a:rPr>
                <a:t>推薦課程</a:t>
              </a:r>
              <a:endParaRPr dirty="0"/>
            </a:p>
          </p:txBody>
        </p:sp>
        <p:sp>
          <p:nvSpPr>
            <p:cNvPr id="115" name="Google Shape;115;p28"/>
            <p:cNvSpPr/>
            <p:nvPr/>
          </p:nvSpPr>
          <p:spPr>
            <a:xfrm>
              <a:off x="1919670" y="91856"/>
              <a:ext cx="2755922" cy="57656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8"/>
            <p:cNvSpPr txBox="1"/>
            <p:nvPr/>
          </p:nvSpPr>
          <p:spPr>
            <a:xfrm>
              <a:off x="1919669" y="91856"/>
              <a:ext cx="3284161" cy="576561"/>
            </a:xfrm>
            <a:prstGeom prst="rect">
              <a:avLst/>
            </a:prstGeom>
            <a:noFill/>
            <a:ln>
              <a:noFill/>
            </a:ln>
          </p:spPr>
          <p:txBody>
            <a:bodyPr spcFirstLastPara="1" wrap="square" lIns="45700" tIns="45700" rIns="45700" bIns="45700" anchor="ctr"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zh-TW" b="0" i="1" u="none" strike="noStrike" cap="none" dirty="0">
                  <a:solidFill>
                    <a:srgbClr val="221613"/>
                  </a:solidFill>
                  <a:latin typeface="Microsoft JhengHei"/>
                  <a:ea typeface="Microsoft JhengHei"/>
                  <a:cs typeface="Microsoft JhengHei"/>
                  <a:sym typeface="Microsoft JhengHei"/>
                </a:rPr>
                <a:t>想學技能卻苦無管道？</a:t>
              </a:r>
              <a:endParaRPr b="0" i="0" u="none" strike="noStrike" cap="none" dirty="0">
                <a:solidFill>
                  <a:srgbClr val="000000"/>
                </a:solidFill>
                <a:latin typeface="Arial"/>
                <a:ea typeface="Arial"/>
                <a:cs typeface="Arial"/>
                <a:sym typeface="Arial"/>
              </a:endParaRPr>
            </a:p>
            <a:p>
              <a:pPr marL="114300" marR="0" lvl="1" indent="-114300" algn="l" rtl="0">
                <a:lnSpc>
                  <a:spcPct val="90000"/>
                </a:lnSpc>
                <a:spcBef>
                  <a:spcPts val="180"/>
                </a:spcBef>
                <a:spcAft>
                  <a:spcPts val="0"/>
                </a:spcAft>
                <a:buClr>
                  <a:srgbClr val="000000"/>
                </a:buClr>
                <a:buSzPts val="1200"/>
                <a:buFont typeface="Arial"/>
                <a:buChar char="•"/>
              </a:pPr>
              <a:r>
                <a:rPr lang="zh-TW" b="0" i="1" u="none" strike="noStrike" cap="none" dirty="0">
                  <a:solidFill>
                    <a:srgbClr val="221613"/>
                  </a:solidFill>
                  <a:latin typeface="Microsoft JhengHei"/>
                  <a:ea typeface="Microsoft JhengHei"/>
                  <a:cs typeface="Microsoft JhengHei"/>
                  <a:sym typeface="Microsoft JhengHei"/>
                </a:rPr>
                <a:t>課程、師資、時間隨手推薦，即有機會開課。</a:t>
              </a:r>
              <a:endParaRPr b="0" i="0" u="none" strike="noStrike" cap="none" dirty="0">
                <a:solidFill>
                  <a:srgbClr val="000000"/>
                </a:solidFill>
                <a:latin typeface="Arial"/>
                <a:ea typeface="Arial"/>
                <a:cs typeface="Arial"/>
                <a:sym typeface="Arial"/>
              </a:endParaRPr>
            </a:p>
          </p:txBody>
        </p:sp>
        <p:sp>
          <p:nvSpPr>
            <p:cNvPr id="117" name="Google Shape;117;p28"/>
            <p:cNvSpPr/>
            <p:nvPr/>
          </p:nvSpPr>
          <p:spPr>
            <a:xfrm rot="5400000">
              <a:off x="2400350" y="1490666"/>
              <a:ext cx="605389" cy="689214"/>
            </a:xfrm>
            <a:prstGeom prst="bentUpArrow">
              <a:avLst>
                <a:gd name="adj1" fmla="val 32840"/>
                <a:gd name="adj2" fmla="val 25000"/>
                <a:gd name="adj3" fmla="val 35780"/>
              </a:avLst>
            </a:prstGeom>
            <a:solidFill>
              <a:srgbClr val="BFC8E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8"/>
            <p:cNvSpPr/>
            <p:nvPr/>
          </p:nvSpPr>
          <p:spPr>
            <a:xfrm>
              <a:off x="1783016" y="819580"/>
              <a:ext cx="1339315" cy="713350"/>
            </a:xfrm>
            <a:prstGeom prst="roundRect">
              <a:avLst>
                <a:gd name="adj" fmla="val 16670"/>
              </a:avLst>
            </a:prstGeom>
            <a:solidFill>
              <a:srgbClr val="15367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8"/>
            <p:cNvSpPr txBox="1"/>
            <p:nvPr/>
          </p:nvSpPr>
          <p:spPr>
            <a:xfrm>
              <a:off x="1817845" y="854409"/>
              <a:ext cx="1269657" cy="64369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zh-TW" sz="2200" b="0" i="0" u="none" strike="noStrike" cap="none" dirty="0">
                  <a:solidFill>
                    <a:schemeClr val="lt1"/>
                  </a:solidFill>
                  <a:latin typeface="Arial"/>
                  <a:ea typeface="Arial"/>
                  <a:cs typeface="Arial"/>
                  <a:sym typeface="Arial"/>
                </a:rPr>
                <a:t>i-Voting</a:t>
              </a:r>
              <a:endParaRPr sz="2200" b="0" i="0" u="none" strike="noStrike" cap="none" dirty="0">
                <a:solidFill>
                  <a:schemeClr val="lt1"/>
                </a:solidFill>
                <a:latin typeface="Arial"/>
                <a:ea typeface="Arial"/>
                <a:cs typeface="Arial"/>
                <a:sym typeface="Arial"/>
              </a:endParaRPr>
            </a:p>
          </p:txBody>
        </p:sp>
        <p:sp>
          <p:nvSpPr>
            <p:cNvPr id="120" name="Google Shape;120;p28"/>
            <p:cNvSpPr/>
            <p:nvPr/>
          </p:nvSpPr>
          <p:spPr>
            <a:xfrm>
              <a:off x="3449363" y="895121"/>
              <a:ext cx="2483972" cy="57656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8"/>
            <p:cNvSpPr txBox="1"/>
            <p:nvPr/>
          </p:nvSpPr>
          <p:spPr>
            <a:xfrm>
              <a:off x="3255929" y="895121"/>
              <a:ext cx="2677407" cy="576561"/>
            </a:xfrm>
            <a:prstGeom prst="rect">
              <a:avLst/>
            </a:prstGeom>
            <a:noFill/>
            <a:ln>
              <a:noFill/>
            </a:ln>
          </p:spPr>
          <p:txBody>
            <a:bodyPr spcFirstLastPara="1" wrap="square" lIns="45700" tIns="45700" rIns="45700" bIns="45700" anchor="ctr"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zh-TW" b="0" i="1" u="none" strike="noStrike" cap="none" dirty="0">
                  <a:solidFill>
                    <a:srgbClr val="221613"/>
                  </a:solidFill>
                  <a:latin typeface="Microsoft JhengHei"/>
                  <a:ea typeface="Microsoft JhengHei"/>
                  <a:cs typeface="Microsoft JhengHei"/>
                  <a:sym typeface="Microsoft JhengHei"/>
                </a:rPr>
                <a:t>推薦課程經審查後由全校同學票選，得票過門檻及進入選課環節。</a:t>
              </a:r>
              <a:endParaRPr sz="1600" dirty="0"/>
            </a:p>
          </p:txBody>
        </p:sp>
        <p:sp>
          <p:nvSpPr>
            <p:cNvPr id="122" name="Google Shape;122;p28"/>
            <p:cNvSpPr/>
            <p:nvPr/>
          </p:nvSpPr>
          <p:spPr>
            <a:xfrm rot="5400000">
              <a:off x="3899776" y="2291993"/>
              <a:ext cx="605389" cy="689214"/>
            </a:xfrm>
            <a:prstGeom prst="bentUpArrow">
              <a:avLst>
                <a:gd name="adj1" fmla="val 32840"/>
                <a:gd name="adj2" fmla="val 25000"/>
                <a:gd name="adj3" fmla="val 35780"/>
              </a:avLst>
            </a:prstGeom>
            <a:solidFill>
              <a:srgbClr val="BFC8E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8"/>
            <p:cNvSpPr/>
            <p:nvPr/>
          </p:nvSpPr>
          <p:spPr>
            <a:xfrm>
              <a:off x="3221100" y="1620907"/>
              <a:ext cx="1461997" cy="713350"/>
            </a:xfrm>
            <a:prstGeom prst="roundRect">
              <a:avLst>
                <a:gd name="adj" fmla="val 16670"/>
              </a:avLst>
            </a:prstGeom>
            <a:solidFill>
              <a:srgbClr val="15367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8"/>
            <p:cNvSpPr txBox="1"/>
            <p:nvPr/>
          </p:nvSpPr>
          <p:spPr>
            <a:xfrm>
              <a:off x="3255929" y="1655736"/>
              <a:ext cx="1392339" cy="64369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zh-TW" sz="2200" b="0" i="0" u="none" strike="noStrike" cap="none">
                  <a:solidFill>
                    <a:schemeClr val="lt1"/>
                  </a:solidFill>
                  <a:latin typeface="Arial"/>
                  <a:ea typeface="Arial"/>
                  <a:cs typeface="Arial"/>
                  <a:sym typeface="Arial"/>
                </a:rPr>
                <a:t>選課</a:t>
              </a:r>
              <a:endParaRPr/>
            </a:p>
          </p:txBody>
        </p:sp>
        <p:sp>
          <p:nvSpPr>
            <p:cNvPr id="125" name="Google Shape;125;p28"/>
            <p:cNvSpPr/>
            <p:nvPr/>
          </p:nvSpPr>
          <p:spPr>
            <a:xfrm>
              <a:off x="4801269" y="1696448"/>
              <a:ext cx="1278683" cy="57656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8"/>
            <p:cNvSpPr txBox="1"/>
            <p:nvPr/>
          </p:nvSpPr>
          <p:spPr>
            <a:xfrm>
              <a:off x="4801269" y="1696448"/>
              <a:ext cx="1278683" cy="576561"/>
            </a:xfrm>
            <a:prstGeom prst="rect">
              <a:avLst/>
            </a:prstGeom>
            <a:noFill/>
            <a:ln>
              <a:noFill/>
            </a:ln>
          </p:spPr>
          <p:txBody>
            <a:bodyPr spcFirstLastPara="1" wrap="square" lIns="45700" tIns="45700" rIns="45700" bIns="45700" anchor="ctr"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zh-TW" b="0" i="1" u="none" strike="noStrike" cap="none" dirty="0">
                  <a:solidFill>
                    <a:srgbClr val="221613"/>
                  </a:solidFill>
                  <a:latin typeface="Microsoft JhengHei"/>
                  <a:ea typeface="Microsoft JhengHei"/>
                  <a:cs typeface="Microsoft JhengHei"/>
                  <a:sym typeface="Microsoft JhengHei"/>
                </a:rPr>
                <a:t>選課人數達開課門檻即可開課！</a:t>
              </a:r>
              <a:endParaRPr sz="1600" dirty="0"/>
            </a:p>
          </p:txBody>
        </p:sp>
        <p:sp>
          <p:nvSpPr>
            <p:cNvPr id="127" name="Google Shape;127;p28"/>
            <p:cNvSpPr/>
            <p:nvPr/>
          </p:nvSpPr>
          <p:spPr>
            <a:xfrm>
              <a:off x="4659183" y="2422235"/>
              <a:ext cx="1384900" cy="713350"/>
            </a:xfrm>
            <a:prstGeom prst="roundRect">
              <a:avLst>
                <a:gd name="adj" fmla="val 16670"/>
              </a:avLst>
            </a:prstGeom>
            <a:solidFill>
              <a:srgbClr val="15367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8"/>
            <p:cNvSpPr txBox="1"/>
            <p:nvPr/>
          </p:nvSpPr>
          <p:spPr>
            <a:xfrm>
              <a:off x="4694012" y="2457064"/>
              <a:ext cx="1315242" cy="64369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2200"/>
                <a:buFont typeface="Arial"/>
                <a:buNone/>
              </a:pPr>
              <a:r>
                <a:rPr lang="zh-TW" sz="2200" b="0" i="0" u="none" strike="noStrike" cap="none">
                  <a:solidFill>
                    <a:schemeClr val="lt1"/>
                  </a:solidFill>
                  <a:latin typeface="Arial"/>
                  <a:ea typeface="Arial"/>
                  <a:cs typeface="Arial"/>
                  <a:sym typeface="Arial"/>
                </a:rPr>
                <a:t>開始上課</a:t>
              </a:r>
              <a:endParaRPr/>
            </a:p>
          </p:txBody>
        </p:sp>
      </p:grpSp>
      <p:sp>
        <p:nvSpPr>
          <p:cNvPr id="129" name="Google Shape;129;p28"/>
          <p:cNvSpPr txBox="1"/>
          <p:nvPr/>
        </p:nvSpPr>
        <p:spPr>
          <a:xfrm>
            <a:off x="8265354" y="2078578"/>
            <a:ext cx="209938" cy="4121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0" name="Google Shape;130;p28"/>
          <p:cNvSpPr txBox="1"/>
          <p:nvPr/>
        </p:nvSpPr>
        <p:spPr>
          <a:xfrm>
            <a:off x="11824138" y="6348248"/>
            <a:ext cx="273269"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ltLang="zh-TW" sz="1400" b="0" i="0" u="none" strike="noStrike" cap="none" dirty="0">
                <a:solidFill>
                  <a:srgbClr val="000000"/>
                </a:solidFill>
                <a:latin typeface="Arial"/>
                <a:ea typeface="Arial"/>
                <a:cs typeface="Arial"/>
                <a:sym typeface="Arial"/>
              </a:rPr>
              <a:t>5</a:t>
            </a:r>
            <a:endParaRPr sz="1400" b="0" i="0" u="none" strike="noStrike" cap="none" dirty="0">
              <a:solidFill>
                <a:srgbClr val="000000"/>
              </a:solidFill>
              <a:latin typeface="Arial"/>
              <a:ea typeface="Arial"/>
              <a:cs typeface="Arial"/>
              <a:sym typeface="Arial"/>
            </a:endParaRPr>
          </a:p>
        </p:txBody>
      </p:sp>
      <p:sp>
        <p:nvSpPr>
          <p:cNvPr id="25" name="Google Shape;138;p29">
            <a:extLst>
              <a:ext uri="{FF2B5EF4-FFF2-40B4-BE49-F238E27FC236}">
                <a16:creationId xmlns:a16="http://schemas.microsoft.com/office/drawing/2014/main" id="{4B695C0F-F26A-44C6-B4FE-998E6E7B7E01}"/>
              </a:ext>
            </a:extLst>
          </p:cNvPr>
          <p:cNvSpPr txBox="1">
            <a:spLocks noGrp="1"/>
          </p:cNvSpPr>
          <p:nvPr>
            <p:ph type="body" idx="1"/>
          </p:nvPr>
        </p:nvSpPr>
        <p:spPr>
          <a:xfrm>
            <a:off x="1117914" y="5379461"/>
            <a:ext cx="10028558" cy="882431"/>
          </a:xfrm>
          <a:prstGeom prst="rect">
            <a:avLst/>
          </a:prstGeom>
          <a:noFill/>
          <a:ln>
            <a:noFill/>
          </a:ln>
        </p:spPr>
        <p:txBody>
          <a:bodyPr spcFirstLastPara="1" wrap="square" lIns="91425" tIns="45700" rIns="91425" bIns="45700" anchor="t" anchorCtr="0">
            <a:noAutofit/>
          </a:bodyPr>
          <a:lstStyle/>
          <a:p>
            <a:pPr marL="114300" lvl="0" indent="0" rtl="0">
              <a:lnSpc>
                <a:spcPct val="120000"/>
              </a:lnSpc>
              <a:spcBef>
                <a:spcPts val="1000"/>
              </a:spcBef>
              <a:spcAft>
                <a:spcPts val="0"/>
              </a:spcAft>
              <a:buClr>
                <a:schemeClr val="dk1"/>
              </a:buClr>
              <a:buSzPts val="1800"/>
              <a:buNone/>
            </a:pPr>
            <a:r>
              <a:rPr lang="zh-TW" altLang="en-US" sz="1800" dirty="0">
                <a:latin typeface="微軟正黑體" panose="020B0604030504040204" pitchFamily="34" charset="-120"/>
                <a:ea typeface="微軟正黑體" panose="020B0604030504040204" pitchFamily="34" charset="-120"/>
              </a:rPr>
              <a:t>本計畫提供同學提出除了正式課程以外，所想學習的技能，想學什麼歡迎踴躍提出！</a:t>
            </a:r>
            <a:br>
              <a:rPr lang="en-US" altLang="zh-TW" sz="1800" dirty="0">
                <a:latin typeface="微軟正黑體" panose="020B0604030504040204" pitchFamily="34" charset="-120"/>
                <a:ea typeface="微軟正黑體" panose="020B0604030504040204" pitchFamily="34" charset="-120"/>
              </a:rPr>
            </a:br>
            <a:r>
              <a:rPr lang="zh-TW" altLang="en-US" sz="1800" dirty="0">
                <a:latin typeface="微軟正黑體" panose="020B0604030504040204" pitchFamily="34" charset="-120"/>
                <a:ea typeface="微軟正黑體" panose="020B0604030504040204" pitchFamily="34" charset="-120"/>
              </a:rPr>
              <a:t>本年度增加以大一、大三自主學習前後測問卷分析調查學生需求來規劃辦理相關自主學習課程。</a:t>
            </a:r>
            <a:endParaRPr sz="1800" dirty="0">
              <a:latin typeface="微軟正黑體" panose="020B0604030504040204" pitchFamily="34" charset="-12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21A557F9-E480-38AB-F5E8-E079DB1D6979}"/>
              </a:ext>
            </a:extLst>
          </p:cNvPr>
          <p:cNvGraphicFramePr>
            <a:graphicFrameLocks noGrp="1"/>
          </p:cNvGraphicFramePr>
          <p:nvPr>
            <p:extLst/>
          </p:nvPr>
        </p:nvGraphicFramePr>
        <p:xfrm>
          <a:off x="1094337" y="2334776"/>
          <a:ext cx="3199929" cy="2684332"/>
        </p:xfrm>
        <a:graphic>
          <a:graphicData uri="http://schemas.openxmlformats.org/drawingml/2006/table">
            <a:tbl>
              <a:tblPr firstRow="1">
                <a:tableStyleId>{FABFCF23-3B69-468F-B69F-88F6DE6A72F2}</a:tableStyleId>
              </a:tblPr>
              <a:tblGrid>
                <a:gridCol w="3199929">
                  <a:extLst>
                    <a:ext uri="{9D8B030D-6E8A-4147-A177-3AD203B41FA5}">
                      <a16:colId xmlns:a16="http://schemas.microsoft.com/office/drawing/2014/main" val="122847687"/>
                    </a:ext>
                  </a:extLst>
                </a:gridCol>
              </a:tblGrid>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課程名稱</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2164862102"/>
                  </a:ext>
                </a:extLst>
              </a:tr>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大學生的理財第一課</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投資與金錢管理入門與第一筆投資</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2615400749"/>
                  </a:ext>
                </a:extLst>
              </a:tr>
              <a:tr h="336890">
                <a:tc>
                  <a:txBody>
                    <a:bodyPr/>
                    <a:lstStyle/>
                    <a:p>
                      <a:pPr algn="ctr" fontAlgn="ctr"/>
                      <a:r>
                        <a:rPr lang="en-US" altLang="zh-TW" sz="1100" u="none" strike="noStrike" dirty="0">
                          <a:effectLst/>
                          <a:latin typeface="微軟正黑體" panose="020B0604030504040204" pitchFamily="34" charset="-120"/>
                          <a:ea typeface="微軟正黑體" panose="020B0604030504040204" pitchFamily="34" charset="-120"/>
                        </a:rPr>
                        <a:t>MBTI</a:t>
                      </a:r>
                      <a:r>
                        <a:rPr lang="zh-TW" altLang="en-US" sz="1100" u="none" strike="noStrike" dirty="0">
                          <a:effectLst/>
                          <a:latin typeface="微軟正黑體" panose="020B0604030504040204" pitchFamily="34" charset="-120"/>
                          <a:ea typeface="微軟正黑體" panose="020B0604030504040204" pitchFamily="34" charset="-120"/>
                        </a:rPr>
                        <a:t>讓你更睿智更快樂更幸福</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全球最風行的全方位識人術</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2043380128"/>
                  </a:ext>
                </a:extLst>
              </a:tr>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人際與自我探索：認識自己，才能理解</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636397608"/>
                  </a:ext>
                </a:extLst>
              </a:tr>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出國交換 </a:t>
                      </a:r>
                      <a:r>
                        <a:rPr lang="en-US" altLang="zh-TW" sz="1100" u="none" strike="noStrike" dirty="0">
                          <a:effectLst/>
                          <a:latin typeface="微軟正黑體" panose="020B0604030504040204" pitchFamily="34" charset="-120"/>
                          <a:ea typeface="微軟正黑體" panose="020B0604030504040204" pitchFamily="34" charset="-120"/>
                        </a:rPr>
                        <a:t>/ </a:t>
                      </a:r>
                      <a:r>
                        <a:rPr lang="zh-TW" altLang="en-US" sz="1100" u="none" strike="noStrike" dirty="0">
                          <a:effectLst/>
                          <a:latin typeface="微軟正黑體" panose="020B0604030504040204" pitchFamily="34" charset="-120"/>
                          <a:ea typeface="微軟正黑體" panose="020B0604030504040204" pitchFamily="34" charset="-120"/>
                        </a:rPr>
                        <a:t>留學，我怎麼開始？</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申請流程實務講座</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1614155640"/>
                  </a:ext>
                </a:extLst>
              </a:tr>
              <a:tr h="336890">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大學生的理財第一課</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投資與金錢管理入門與第一筆投資（天母）</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576694650"/>
                  </a:ext>
                </a:extLst>
              </a:tr>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我畢業後要做什麼？</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業界人士多元職涯（天母）</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2074527196"/>
                  </a:ext>
                </a:extLst>
              </a:tr>
              <a:tr h="326278">
                <a:tc>
                  <a:txBody>
                    <a:bodyPr/>
                    <a:lstStyle/>
                    <a:p>
                      <a:pPr algn="ctr" fontAlgn="ctr"/>
                      <a:r>
                        <a:rPr lang="zh-TW" altLang="en-US" sz="1100" u="none" strike="noStrike" dirty="0">
                          <a:effectLst/>
                          <a:latin typeface="微軟正黑體" panose="020B0604030504040204" pitchFamily="34" charset="-120"/>
                          <a:ea typeface="微軟正黑體" panose="020B0604030504040204" pitchFamily="34" charset="-120"/>
                        </a:rPr>
                        <a:t>履歷、面試、行銷表達自我</a:t>
                      </a:r>
                      <a:r>
                        <a:rPr lang="en-US" altLang="zh-TW" sz="1100" u="none" strike="noStrike" dirty="0">
                          <a:effectLst/>
                          <a:latin typeface="微軟正黑體" panose="020B0604030504040204" pitchFamily="34" charset="-120"/>
                          <a:ea typeface="微軟正黑體" panose="020B0604030504040204" pitchFamily="34" charset="-120"/>
                        </a:rPr>
                        <a:t>-</a:t>
                      </a:r>
                      <a:r>
                        <a:rPr lang="zh-TW" altLang="en-US" sz="1100" u="none" strike="noStrike" dirty="0">
                          <a:effectLst/>
                          <a:latin typeface="微軟正黑體" panose="020B0604030504040204" pitchFamily="34" charset="-120"/>
                          <a:ea typeface="微軟正黑體" panose="020B0604030504040204" pitchFamily="34" charset="-120"/>
                        </a:rPr>
                        <a:t>職涯規劃的工作坊（天母）</a:t>
                      </a:r>
                      <a:endParaRPr lang="zh-TW" altLang="en-US" sz="1100" b="0"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9525" marR="9525" marT="9525" marB="0" anchor="ctr"/>
                </a:tc>
                <a:extLst>
                  <a:ext uri="{0D108BD9-81ED-4DB2-BD59-A6C34878D82A}">
                    <a16:rowId xmlns:a16="http://schemas.microsoft.com/office/drawing/2014/main" val="2009658005"/>
                  </a:ext>
                </a:extLst>
              </a:tr>
            </a:tbl>
          </a:graphicData>
        </a:graphic>
      </p:graphicFrame>
      <p:sp>
        <p:nvSpPr>
          <p:cNvPr id="3" name="Google Shape;138;p29">
            <a:extLst>
              <a:ext uri="{FF2B5EF4-FFF2-40B4-BE49-F238E27FC236}">
                <a16:creationId xmlns:a16="http://schemas.microsoft.com/office/drawing/2014/main" id="{8B8EF1CC-4C64-8D19-15C2-7368ACA7BDC1}"/>
              </a:ext>
            </a:extLst>
          </p:cNvPr>
          <p:cNvSpPr txBox="1">
            <a:spLocks/>
          </p:cNvSpPr>
          <p:nvPr/>
        </p:nvSpPr>
        <p:spPr>
          <a:xfrm>
            <a:off x="1094336" y="1716979"/>
            <a:ext cx="3199929" cy="617797"/>
          </a:xfrm>
          <a:prstGeom prst="rect">
            <a:avLst/>
          </a:prstGeom>
          <a:ln w="19050"/>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lnSpc>
                <a:spcPct val="120000"/>
              </a:lnSpc>
              <a:buFont typeface="Arial"/>
              <a:buNone/>
            </a:pPr>
            <a:r>
              <a:rPr lang="en-US" altLang="zh-TW" sz="1600" dirty="0">
                <a:latin typeface="微軟正黑體" panose="020B0604030504040204" pitchFamily="34" charset="-120"/>
                <a:ea typeface="微軟正黑體" panose="020B0604030504040204" pitchFamily="34" charset="-120"/>
              </a:rPr>
              <a:t>115</a:t>
            </a:r>
            <a:r>
              <a:rPr lang="zh-TW" altLang="en-US" sz="1600" dirty="0">
                <a:latin typeface="微軟正黑體" panose="020B0604030504040204" pitchFamily="34" charset="-120"/>
                <a:ea typeface="微軟正黑體" panose="020B0604030504040204" pitchFamily="34" charset="-120"/>
              </a:rPr>
              <a:t>年度上半年辦理之相關課程</a:t>
            </a:r>
          </a:p>
        </p:txBody>
      </p:sp>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9"/>
          <p:cNvSpPr txBox="1">
            <a:spLocks noGrp="1"/>
          </p:cNvSpPr>
          <p:nvPr>
            <p:ph type="title"/>
          </p:nvPr>
        </p:nvSpPr>
        <p:spPr>
          <a:xfrm>
            <a:off x="2567703" y="308121"/>
            <a:ext cx="7056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zh-TW" b="1" dirty="0">
                <a:solidFill>
                  <a:srgbClr val="3E8D9F"/>
                </a:solidFill>
                <a:latin typeface="Microsoft JhengHei"/>
                <a:ea typeface="Microsoft JhengHei"/>
                <a:cs typeface="Microsoft JhengHei"/>
                <a:sym typeface="Microsoft JhengHei"/>
              </a:rPr>
              <a:t>新生第一哩路</a:t>
            </a:r>
            <a:endParaRPr dirty="0"/>
          </a:p>
        </p:txBody>
      </p:sp>
      <p:sp>
        <p:nvSpPr>
          <p:cNvPr id="138" name="Google Shape;138;p29"/>
          <p:cNvSpPr txBox="1">
            <a:spLocks noGrp="1"/>
          </p:cNvSpPr>
          <p:nvPr>
            <p:ph type="body" idx="1"/>
          </p:nvPr>
        </p:nvSpPr>
        <p:spPr>
          <a:xfrm>
            <a:off x="855750" y="1482975"/>
            <a:ext cx="10480500" cy="1535433"/>
          </a:xfrm>
          <a:prstGeom prst="rect">
            <a:avLst/>
          </a:prstGeom>
          <a:noFill/>
          <a:ln>
            <a:noFill/>
          </a:ln>
        </p:spPr>
        <p:txBody>
          <a:bodyPr spcFirstLastPara="1" wrap="square" lIns="91425" tIns="45700" rIns="91425" bIns="45700" anchor="t" anchorCtr="0">
            <a:normAutofit fontScale="70000" lnSpcReduction="20000"/>
          </a:bodyPr>
          <a:lstStyle/>
          <a:p>
            <a:pPr lvl="0" algn="just">
              <a:lnSpc>
                <a:spcPct val="120000"/>
              </a:lnSpc>
            </a:pPr>
            <a:r>
              <a:rPr lang="zh-TW" dirty="0">
                <a:latin typeface="微軟正黑體" panose="020B0604030504040204" pitchFamily="34" charset="-120"/>
                <a:ea typeface="微軟正黑體" panose="020B0604030504040204" pitchFamily="34" charset="-120"/>
                <a:cs typeface="Arial"/>
                <a:sym typeface="Arial"/>
              </a:rPr>
              <a:t>鼓勵</a:t>
            </a:r>
            <a:r>
              <a:rPr lang="zh-TW" altLang="en-US" dirty="0">
                <a:latin typeface="微軟正黑體" panose="020B0604030504040204" pitchFamily="34" charset="-120"/>
                <a:ea typeface="微軟正黑體" panose="020B0604030504040204" pitchFamily="34" charset="-120"/>
                <a:cs typeface="Arial"/>
                <a:sym typeface="Arial"/>
              </a:rPr>
              <a:t>新生們了解本校提供線上學習資源自主學習，達到</a:t>
            </a:r>
            <a:r>
              <a:rPr lang="zh-TW" dirty="0">
                <a:latin typeface="微軟正黑體" panose="020B0604030504040204" pitchFamily="34" charset="-120"/>
                <a:ea typeface="微軟正黑體" panose="020B0604030504040204" pitchFamily="34" charset="-120"/>
                <a:cs typeface="Arial"/>
                <a:sym typeface="Arial"/>
              </a:rPr>
              <a:t>提升程式邏輯、雙語溝通的能力。</a:t>
            </a:r>
            <a:endParaRPr dirty="0">
              <a:latin typeface="微軟正黑體" panose="020B0604030504040204" pitchFamily="34" charset="-120"/>
              <a:ea typeface="微軟正黑體" panose="020B0604030504040204" pitchFamily="34" charset="-120"/>
              <a:cs typeface="Arial"/>
              <a:sym typeface="Arial"/>
            </a:endParaRPr>
          </a:p>
          <a:p>
            <a:pPr lvl="0" algn="just">
              <a:lnSpc>
                <a:spcPct val="120000"/>
              </a:lnSpc>
            </a:pPr>
            <a:r>
              <a:rPr lang="zh-TW" altLang="zh-TW" dirty="0">
                <a:latin typeface="微軟正黑體" panose="020B0604030504040204" pitchFamily="34" charset="-120"/>
                <a:ea typeface="微軟正黑體" panose="020B0604030504040204" pitchFamily="34" charset="-120"/>
                <a:cs typeface="Arial"/>
                <a:sym typeface="Arial"/>
              </a:rPr>
              <a:t>完成線上申請並</a:t>
            </a:r>
            <a:r>
              <a:rPr lang="zh-TW" dirty="0">
                <a:latin typeface="微軟正黑體" panose="020B0604030504040204" pitchFamily="34" charset="-120"/>
                <a:ea typeface="微軟正黑體" panose="020B0604030504040204" pitchFamily="34" charset="-120"/>
                <a:cs typeface="Arial"/>
                <a:sym typeface="Arial"/>
              </a:rPr>
              <a:t>通過</a:t>
            </a:r>
            <a:r>
              <a:rPr lang="zh-TW" altLang="zh-TW" dirty="0">
                <a:latin typeface="微軟正黑體" panose="020B0604030504040204" pitchFamily="34" charset="-120"/>
                <a:ea typeface="微軟正黑體" panose="020B0604030504040204" pitchFamily="34" charset="-120"/>
                <a:cs typeface="Arial"/>
                <a:sym typeface="Arial"/>
              </a:rPr>
              <a:t>指定</a:t>
            </a:r>
            <a:r>
              <a:rPr lang="en-US" altLang="zh-TW" dirty="0">
                <a:latin typeface="微軟正黑體" panose="020B0604030504040204" pitchFamily="34" charset="-120"/>
                <a:ea typeface="微軟正黑體" panose="020B0604030504040204" pitchFamily="34" charset="-120"/>
                <a:cs typeface="Arial"/>
                <a:sym typeface="Arial"/>
              </a:rPr>
              <a:t>3</a:t>
            </a:r>
            <a:r>
              <a:rPr lang="zh-TW" altLang="en-US" dirty="0">
                <a:latin typeface="微軟正黑體" panose="020B0604030504040204" pitchFamily="34" charset="-120"/>
                <a:ea typeface="微軟正黑體" panose="020B0604030504040204" pitchFamily="34" charset="-120"/>
                <a:cs typeface="Arial"/>
                <a:sym typeface="Arial"/>
              </a:rPr>
              <a:t>階段任務</a:t>
            </a:r>
            <a:r>
              <a:rPr lang="zh-TW" dirty="0">
                <a:latin typeface="微軟正黑體" panose="020B0604030504040204" pitchFamily="34" charset="-120"/>
                <a:ea typeface="微軟正黑體" panose="020B0604030504040204" pitchFamily="34" charset="-120"/>
                <a:cs typeface="Arial"/>
                <a:sym typeface="Arial"/>
              </a:rPr>
              <a:t>，</a:t>
            </a:r>
            <a:r>
              <a:rPr lang="zh-TW" altLang="en-US" dirty="0">
                <a:latin typeface="微軟正黑體" panose="020B0604030504040204" pitchFamily="34" charset="-120"/>
                <a:ea typeface="微軟正黑體" panose="020B0604030504040204" pitchFamily="34" charset="-120"/>
                <a:cs typeface="Arial"/>
                <a:sym typeface="Arial"/>
              </a:rPr>
              <a:t>可獲得多項精美</a:t>
            </a:r>
            <a:r>
              <a:rPr lang="zh-TW" b="1" i="1" dirty="0">
                <a:solidFill>
                  <a:srgbClr val="EC6E4E"/>
                </a:solidFill>
                <a:latin typeface="微軟正黑體" panose="020B0604030504040204" pitchFamily="34" charset="-120"/>
                <a:ea typeface="微軟正黑體" panose="020B0604030504040204" pitchFamily="34" charset="-120"/>
                <a:cs typeface="Arial"/>
                <a:sym typeface="Arial"/>
              </a:rPr>
              <a:t>手機掛繩、楓木質感USB兼手機架、棒球帽、漁夫帽等精美紀念禮品</a:t>
            </a:r>
            <a:r>
              <a:rPr lang="zh-TW" dirty="0">
                <a:latin typeface="微軟正黑體" panose="020B0604030504040204" pitchFamily="34" charset="-120"/>
                <a:ea typeface="微軟正黑體" panose="020B0604030504040204" pitchFamily="34" charset="-120"/>
                <a:cs typeface="Arial"/>
                <a:sym typeface="Arial"/>
              </a:rPr>
              <a:t>。</a:t>
            </a:r>
            <a:endParaRPr dirty="0">
              <a:latin typeface="微軟正黑體" panose="020B0604030504040204" pitchFamily="34" charset="-120"/>
              <a:ea typeface="微軟正黑體" panose="020B0604030504040204" pitchFamily="34" charset="-120"/>
            </a:endParaRPr>
          </a:p>
        </p:txBody>
      </p:sp>
      <p:sp>
        <p:nvSpPr>
          <p:cNvPr id="139" name="Google Shape;139;p29"/>
          <p:cNvSpPr txBox="1"/>
          <p:nvPr/>
        </p:nvSpPr>
        <p:spPr>
          <a:xfrm>
            <a:off x="11824138" y="6348248"/>
            <a:ext cx="273269"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ltLang="zh-TW" sz="1400" b="0" i="0" u="none" strike="noStrike" cap="none" dirty="0">
                <a:solidFill>
                  <a:srgbClr val="000000"/>
                </a:solidFill>
                <a:latin typeface="Arial"/>
                <a:ea typeface="Arial"/>
                <a:cs typeface="Arial"/>
                <a:sym typeface="Arial"/>
              </a:rPr>
              <a:t>6</a:t>
            </a:r>
            <a:endParaRPr sz="1400" b="0" i="0" u="none" strike="noStrike" cap="none" dirty="0">
              <a:solidFill>
                <a:srgbClr val="000000"/>
              </a:solidFill>
              <a:latin typeface="Arial"/>
              <a:ea typeface="Arial"/>
              <a:cs typeface="Arial"/>
              <a:sym typeface="Arial"/>
            </a:endParaRPr>
          </a:p>
        </p:txBody>
      </p:sp>
      <p:pic>
        <p:nvPicPr>
          <p:cNvPr id="3" name="圖片 2">
            <a:extLst>
              <a:ext uri="{FF2B5EF4-FFF2-40B4-BE49-F238E27FC236}">
                <a16:creationId xmlns:a16="http://schemas.microsoft.com/office/drawing/2014/main" id="{CBA695FE-6162-BDF6-FE4F-516C05FB9583}"/>
              </a:ext>
            </a:extLst>
          </p:cNvPr>
          <p:cNvPicPr>
            <a:picLocks noChangeAspect="1"/>
          </p:cNvPicPr>
          <p:nvPr/>
        </p:nvPicPr>
        <p:blipFill>
          <a:blip r:embed="rId3"/>
          <a:stretch>
            <a:fillRect/>
          </a:stretch>
        </p:blipFill>
        <p:spPr>
          <a:xfrm>
            <a:off x="3111508" y="2808675"/>
            <a:ext cx="5968983" cy="33585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E8D9F"/>
              </a:buClr>
              <a:buSzPts val="4400"/>
              <a:buFont typeface="Microsoft JhengHei"/>
              <a:buNone/>
            </a:pPr>
            <a:r>
              <a:rPr lang="zh-TW" b="1">
                <a:solidFill>
                  <a:srgbClr val="3E8D9F"/>
                </a:solidFill>
                <a:latin typeface="Microsoft JhengHei"/>
                <a:ea typeface="Microsoft JhengHei"/>
                <a:cs typeface="Microsoft JhengHei"/>
                <a:sym typeface="Microsoft JhengHei"/>
              </a:rPr>
              <a:t>中英寫作線上練功房</a:t>
            </a:r>
            <a:endParaRPr/>
          </a:p>
        </p:txBody>
      </p:sp>
      <p:sp>
        <p:nvSpPr>
          <p:cNvPr id="147" name="Google Shape;147;p6"/>
          <p:cNvSpPr txBox="1"/>
          <p:nvPr/>
        </p:nvSpPr>
        <p:spPr>
          <a:xfrm>
            <a:off x="1875452" y="2435450"/>
            <a:ext cx="4220547" cy="22775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TW" sz="3000" b="1" i="0" u="none" strike="noStrike" cap="none" dirty="0">
                <a:solidFill>
                  <a:srgbClr val="E9A546"/>
                </a:solidFill>
                <a:latin typeface="Microsoft JhengHei"/>
                <a:ea typeface="Microsoft JhengHei"/>
                <a:cs typeface="Microsoft JhengHei"/>
                <a:sym typeface="Microsoft JhengHei"/>
              </a:rPr>
              <a:t>活動時間：</a:t>
            </a:r>
            <a:r>
              <a:rPr lang="zh-TW" sz="3000" b="1" dirty="0">
                <a:solidFill>
                  <a:srgbClr val="E9A546"/>
                </a:solidFill>
                <a:latin typeface="Microsoft JhengHei"/>
                <a:ea typeface="Microsoft JhengHei"/>
                <a:cs typeface="Microsoft JhengHei"/>
                <a:sym typeface="Microsoft JhengHei"/>
              </a:rPr>
              <a:t>8/</a:t>
            </a:r>
            <a:r>
              <a:rPr lang="en-US" altLang="zh-TW" sz="3000" b="1" dirty="0">
                <a:solidFill>
                  <a:srgbClr val="E9A546"/>
                </a:solidFill>
                <a:latin typeface="Microsoft JhengHei"/>
                <a:ea typeface="Microsoft JhengHei"/>
                <a:cs typeface="Microsoft JhengHei"/>
                <a:sym typeface="Microsoft JhengHei"/>
              </a:rPr>
              <a:t>3</a:t>
            </a:r>
            <a:r>
              <a:rPr lang="zh-TW" sz="3000" b="1" i="0" u="none" strike="noStrike" cap="none" dirty="0">
                <a:solidFill>
                  <a:srgbClr val="E9A546"/>
                </a:solidFill>
                <a:latin typeface="Microsoft JhengHei"/>
                <a:ea typeface="Microsoft JhengHei"/>
                <a:cs typeface="Microsoft JhengHei"/>
                <a:sym typeface="Microsoft JhengHei"/>
              </a:rPr>
              <a:t>至1</a:t>
            </a:r>
            <a:r>
              <a:rPr lang="en-US" altLang="zh-TW" sz="3000" b="1" i="0" u="none" strike="noStrike" cap="none" dirty="0">
                <a:solidFill>
                  <a:srgbClr val="E9A546"/>
                </a:solidFill>
                <a:latin typeface="Microsoft JhengHei"/>
                <a:ea typeface="Microsoft JhengHei"/>
                <a:cs typeface="Microsoft JhengHei"/>
                <a:sym typeface="Microsoft JhengHei"/>
              </a:rPr>
              <a:t>1</a:t>
            </a:r>
            <a:r>
              <a:rPr lang="zh-TW" sz="3000" b="1" i="0" u="none" strike="noStrike" cap="none" dirty="0">
                <a:solidFill>
                  <a:srgbClr val="E9A546"/>
                </a:solidFill>
                <a:latin typeface="Microsoft JhengHei"/>
                <a:ea typeface="Microsoft JhengHei"/>
                <a:cs typeface="Microsoft JhengHei"/>
                <a:sym typeface="Microsoft JhengHei"/>
              </a:rPr>
              <a:t>/</a:t>
            </a:r>
            <a:r>
              <a:rPr lang="en-US" altLang="zh-TW" sz="3000" b="1" dirty="0">
                <a:solidFill>
                  <a:srgbClr val="E9A546"/>
                </a:solidFill>
                <a:latin typeface="Microsoft JhengHei"/>
                <a:ea typeface="Microsoft JhengHei"/>
                <a:cs typeface="Microsoft JhengHei"/>
                <a:sym typeface="Microsoft JhengHei"/>
              </a:rPr>
              <a:t>24</a:t>
            </a: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800"/>
              <a:buFont typeface="Arial"/>
              <a:buNone/>
            </a:pPr>
            <a:r>
              <a:rPr lang="zh-TW" sz="2000" b="0" i="0" u="none" strike="noStrike" cap="none" dirty="0">
                <a:solidFill>
                  <a:schemeClr val="dk1"/>
                </a:solidFill>
                <a:latin typeface="Microsoft JhengHei"/>
                <a:ea typeface="Microsoft JhengHei"/>
                <a:cs typeface="Microsoft JhengHei"/>
                <a:sym typeface="Microsoft JhengHei"/>
              </a:rPr>
              <a:t>活動期間定期推出中、英文寫作議題，透過老師評改、同儕互評和優良寫作選拔，提升學生跨領域思辨力和寫作力，可隨時報名、自由繳交，歡迎您加入！</a:t>
            </a:r>
            <a:endParaRPr sz="2600" b="0" i="0" u="none" strike="noStrike" cap="none" dirty="0">
              <a:solidFill>
                <a:srgbClr val="4091A7"/>
              </a:solidFill>
              <a:latin typeface="Arial"/>
              <a:ea typeface="Arial"/>
              <a:cs typeface="Arial"/>
              <a:sym typeface="Arial"/>
            </a:endParaRPr>
          </a:p>
        </p:txBody>
      </p:sp>
      <p:sp>
        <p:nvSpPr>
          <p:cNvPr id="148" name="Google Shape;148;p6"/>
          <p:cNvSpPr txBox="1"/>
          <p:nvPr/>
        </p:nvSpPr>
        <p:spPr>
          <a:xfrm>
            <a:off x="11824138" y="6348248"/>
            <a:ext cx="27326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TW" sz="1800" b="0" i="0" u="none" strike="noStrike" cap="none" dirty="0">
                <a:solidFill>
                  <a:schemeClr val="dk1"/>
                </a:solidFill>
                <a:latin typeface="Calibri"/>
                <a:ea typeface="Calibri"/>
                <a:cs typeface="Calibri"/>
                <a:sym typeface="Calibri"/>
              </a:rPr>
              <a:t>7</a:t>
            </a:r>
            <a:endParaRPr sz="1800" b="0" i="0" u="none" strike="noStrike" cap="none" dirty="0">
              <a:solidFill>
                <a:schemeClr val="dk1"/>
              </a:solidFill>
              <a:latin typeface="Calibri"/>
              <a:ea typeface="Calibri"/>
              <a:cs typeface="Calibri"/>
              <a:sym typeface="Calibri"/>
            </a:endParaRPr>
          </a:p>
        </p:txBody>
      </p:sp>
      <p:pic>
        <p:nvPicPr>
          <p:cNvPr id="6" name="圖片 5">
            <a:extLst>
              <a:ext uri="{FF2B5EF4-FFF2-40B4-BE49-F238E27FC236}">
                <a16:creationId xmlns:a16="http://schemas.microsoft.com/office/drawing/2014/main" id="{20929753-A43E-458F-93D1-16C6A85E2982}"/>
              </a:ext>
            </a:extLst>
          </p:cNvPr>
          <p:cNvPicPr>
            <a:picLocks noChangeAspect="1"/>
          </p:cNvPicPr>
          <p:nvPr/>
        </p:nvPicPr>
        <p:blipFill>
          <a:blip r:embed="rId3"/>
          <a:srcRect/>
          <a:stretch/>
        </p:blipFill>
        <p:spPr>
          <a:xfrm>
            <a:off x="6604000" y="1619105"/>
            <a:ext cx="3603299" cy="48622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7"/>
          <p:cNvSpPr txBox="1"/>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a:solidFill>
                  <a:srgbClr val="3E8D9F"/>
                </a:solidFill>
                <a:latin typeface="Microsoft JhengHei"/>
                <a:ea typeface="Microsoft JhengHei"/>
                <a:cs typeface="Microsoft JhengHei"/>
                <a:sym typeface="Microsoft JhengHei"/>
              </a:rPr>
              <a:t>英語檢定報名費補助</a:t>
            </a:r>
            <a:endParaRPr sz="1400" b="0" i="0" u="none" strike="noStrike" cap="none">
              <a:solidFill>
                <a:srgbClr val="000000"/>
              </a:solidFill>
              <a:latin typeface="Arial"/>
              <a:ea typeface="Arial"/>
              <a:cs typeface="Arial"/>
              <a:sym typeface="Arial"/>
            </a:endParaRPr>
          </a:p>
        </p:txBody>
      </p:sp>
      <p:sp>
        <p:nvSpPr>
          <p:cNvPr id="155" name="Google Shape;155;p7"/>
          <p:cNvSpPr/>
          <p:nvPr/>
        </p:nvSpPr>
        <p:spPr>
          <a:xfrm>
            <a:off x="2848303" y="5854700"/>
            <a:ext cx="6474373" cy="638175"/>
          </a:xfrm>
          <a:prstGeom prst="rect">
            <a:avLst/>
          </a:prstGeom>
          <a:solidFill>
            <a:srgbClr val="EAAA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zh-TW" sz="2800" b="0" i="0" u="none" strike="noStrike" cap="none">
                <a:solidFill>
                  <a:schemeClr val="lt1"/>
                </a:solidFill>
                <a:latin typeface="Microsoft JhengHei"/>
                <a:ea typeface="Microsoft JhengHei"/>
                <a:cs typeface="Microsoft JhengHei"/>
                <a:sym typeface="Microsoft JhengHei"/>
              </a:rPr>
              <a:t>先學習通過再考英檢</a:t>
            </a:r>
            <a:endParaRPr sz="1400" b="0" i="0" u="none" strike="noStrike" cap="none">
              <a:solidFill>
                <a:srgbClr val="000000"/>
              </a:solidFill>
              <a:latin typeface="Arial"/>
              <a:ea typeface="Arial"/>
              <a:cs typeface="Arial"/>
              <a:sym typeface="Arial"/>
            </a:endParaRPr>
          </a:p>
        </p:txBody>
      </p:sp>
      <p:sp>
        <p:nvSpPr>
          <p:cNvPr id="156" name="Google Shape;156;p7"/>
          <p:cNvSpPr txBox="1"/>
          <p:nvPr/>
        </p:nvSpPr>
        <p:spPr>
          <a:xfrm>
            <a:off x="11755245" y="6354511"/>
            <a:ext cx="27326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TW" sz="1800" b="0" i="0" u="none" strike="noStrike" cap="none" dirty="0">
                <a:solidFill>
                  <a:schemeClr val="dk1"/>
                </a:solidFill>
                <a:latin typeface="Calibri"/>
                <a:ea typeface="Calibri"/>
                <a:cs typeface="Calibri"/>
                <a:sym typeface="Calibri"/>
              </a:rPr>
              <a:t>8</a:t>
            </a:r>
            <a:endParaRPr sz="1800" b="0" i="0" u="none" strike="noStrike" cap="none" dirty="0">
              <a:solidFill>
                <a:schemeClr val="dk1"/>
              </a:solidFill>
              <a:latin typeface="Calibri"/>
              <a:ea typeface="Calibri"/>
              <a:cs typeface="Calibri"/>
              <a:sym typeface="Calibri"/>
            </a:endParaRPr>
          </a:p>
        </p:txBody>
      </p:sp>
      <p:pic>
        <p:nvPicPr>
          <p:cNvPr id="5" name="圖片 4">
            <a:extLst>
              <a:ext uri="{FF2B5EF4-FFF2-40B4-BE49-F238E27FC236}">
                <a16:creationId xmlns:a16="http://schemas.microsoft.com/office/drawing/2014/main" id="{0F4375EE-4F26-4D58-8E54-1520002DEB47}"/>
              </a:ext>
            </a:extLst>
          </p:cNvPr>
          <p:cNvPicPr>
            <a:picLocks noChangeAspect="1"/>
          </p:cNvPicPr>
          <p:nvPr/>
        </p:nvPicPr>
        <p:blipFill>
          <a:blip r:embed="rId3"/>
          <a:srcRect/>
          <a:stretch/>
        </p:blipFill>
        <p:spPr>
          <a:xfrm>
            <a:off x="3257693" y="1267779"/>
            <a:ext cx="5820993" cy="45706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7"/>
          <p:cNvSpPr txBox="1"/>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dirty="0">
                <a:solidFill>
                  <a:srgbClr val="3E8D9F"/>
                </a:solidFill>
                <a:latin typeface="Microsoft JhengHei"/>
                <a:ea typeface="Microsoft JhengHei"/>
                <a:cs typeface="Microsoft JhengHei"/>
                <a:sym typeface="Microsoft JhengHei"/>
              </a:rPr>
              <a:t>英語檢定</a:t>
            </a:r>
            <a:r>
              <a:rPr lang="zh-TW" altLang="en-US" sz="4400" b="1" dirty="0">
                <a:solidFill>
                  <a:srgbClr val="3E8D9F"/>
                </a:solidFill>
                <a:latin typeface="Microsoft JhengHei"/>
                <a:ea typeface="Microsoft JhengHei"/>
                <a:cs typeface="Microsoft JhengHei"/>
                <a:sym typeface="Microsoft JhengHei"/>
              </a:rPr>
              <a:t>成績進步獎勵</a:t>
            </a:r>
            <a:endParaRPr sz="1400" b="0" i="0" u="none" strike="noStrike" cap="none" dirty="0">
              <a:solidFill>
                <a:srgbClr val="000000"/>
              </a:solidFill>
              <a:latin typeface="Arial"/>
              <a:ea typeface="Arial"/>
              <a:cs typeface="Arial"/>
              <a:sym typeface="Arial"/>
            </a:endParaRPr>
          </a:p>
        </p:txBody>
      </p:sp>
      <p:sp>
        <p:nvSpPr>
          <p:cNvPr id="156" name="Google Shape;156;p7"/>
          <p:cNvSpPr txBox="1"/>
          <p:nvPr/>
        </p:nvSpPr>
        <p:spPr>
          <a:xfrm>
            <a:off x="11824138" y="6348248"/>
            <a:ext cx="27326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TW" sz="1800" b="0" i="0" u="none" strike="noStrike" cap="none" dirty="0">
                <a:solidFill>
                  <a:schemeClr val="dk1"/>
                </a:solidFill>
                <a:latin typeface="Calibri"/>
                <a:ea typeface="Calibri"/>
                <a:cs typeface="Calibri"/>
                <a:sym typeface="Calibri"/>
              </a:rPr>
              <a:t>9</a:t>
            </a:r>
          </a:p>
        </p:txBody>
      </p:sp>
      <p:pic>
        <p:nvPicPr>
          <p:cNvPr id="3" name="圖片 2">
            <a:extLst>
              <a:ext uri="{FF2B5EF4-FFF2-40B4-BE49-F238E27FC236}">
                <a16:creationId xmlns:a16="http://schemas.microsoft.com/office/drawing/2014/main" id="{2E8CC9FB-9C0C-48F4-8C35-45454204E790}"/>
              </a:ext>
            </a:extLst>
          </p:cNvPr>
          <p:cNvPicPr>
            <a:picLocks noChangeAspect="1"/>
          </p:cNvPicPr>
          <p:nvPr/>
        </p:nvPicPr>
        <p:blipFill>
          <a:blip r:embed="rId3"/>
          <a:srcRect/>
          <a:stretch/>
        </p:blipFill>
        <p:spPr>
          <a:xfrm>
            <a:off x="2436322" y="1335631"/>
            <a:ext cx="7487658" cy="5055886"/>
          </a:xfrm>
          <a:prstGeom prst="rect">
            <a:avLst/>
          </a:prstGeom>
        </p:spPr>
      </p:pic>
    </p:spTree>
    <p:extLst>
      <p:ext uri="{BB962C8B-B14F-4D97-AF65-F5344CB8AC3E}">
        <p14:creationId xmlns:p14="http://schemas.microsoft.com/office/powerpoint/2010/main" val="173176824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pSp>
        <p:nvGrpSpPr>
          <p:cNvPr id="5" name="群組 4">
            <a:extLst>
              <a:ext uri="{FF2B5EF4-FFF2-40B4-BE49-F238E27FC236}">
                <a16:creationId xmlns:a16="http://schemas.microsoft.com/office/drawing/2014/main" id="{9EB51B6D-1F13-47FE-AB44-72BF757BE200}"/>
              </a:ext>
            </a:extLst>
          </p:cNvPr>
          <p:cNvGrpSpPr/>
          <p:nvPr/>
        </p:nvGrpSpPr>
        <p:grpSpPr>
          <a:xfrm>
            <a:off x="1036326" y="1822432"/>
            <a:ext cx="7721057" cy="965611"/>
            <a:chOff x="1036326" y="2085568"/>
            <a:chExt cx="7721057" cy="965611"/>
          </a:xfrm>
        </p:grpSpPr>
        <p:grpSp>
          <p:nvGrpSpPr>
            <p:cNvPr id="4" name="群組 3">
              <a:extLst>
                <a:ext uri="{FF2B5EF4-FFF2-40B4-BE49-F238E27FC236}">
                  <a16:creationId xmlns:a16="http://schemas.microsoft.com/office/drawing/2014/main" id="{F7BCD274-6944-4704-9812-64A40DBA78E3}"/>
                </a:ext>
              </a:extLst>
            </p:cNvPr>
            <p:cNvGrpSpPr/>
            <p:nvPr/>
          </p:nvGrpSpPr>
          <p:grpSpPr>
            <a:xfrm>
              <a:off x="1036326" y="2085568"/>
              <a:ext cx="7721057" cy="965611"/>
              <a:chOff x="1036326" y="2085568"/>
              <a:chExt cx="7721057" cy="965611"/>
            </a:xfrm>
          </p:grpSpPr>
          <p:sp>
            <p:nvSpPr>
              <p:cNvPr id="163" name="Google Shape;163;p8"/>
              <p:cNvSpPr txBox="1"/>
              <p:nvPr/>
            </p:nvSpPr>
            <p:spPr>
              <a:xfrm>
                <a:off x="2257765" y="2306783"/>
                <a:ext cx="649961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zh-TW" sz="2800" b="1" i="0" u="none" strike="noStrike" cap="none" dirty="0">
                    <a:solidFill>
                      <a:srgbClr val="595959"/>
                    </a:solidFill>
                    <a:latin typeface="Microsoft JhengHei"/>
                    <a:ea typeface="Microsoft JhengHei"/>
                    <a:cs typeface="Microsoft JhengHei"/>
                    <a:sym typeface="Microsoft JhengHei"/>
                  </a:rPr>
                  <a:t>一對一教學</a:t>
                </a:r>
                <a:endParaRPr sz="2800" b="1" i="0" u="none" strike="noStrike" cap="none" dirty="0">
                  <a:solidFill>
                    <a:srgbClr val="595959"/>
                  </a:solidFill>
                  <a:latin typeface="Microsoft JhengHei"/>
                  <a:ea typeface="Microsoft JhengHei"/>
                  <a:cs typeface="Microsoft JhengHei"/>
                  <a:sym typeface="Microsoft JhengHei"/>
                </a:endParaRPr>
              </a:p>
            </p:txBody>
          </p:sp>
          <p:sp>
            <p:nvSpPr>
              <p:cNvPr id="164" name="Google Shape;164;p8"/>
              <p:cNvSpPr/>
              <p:nvPr/>
            </p:nvSpPr>
            <p:spPr>
              <a:xfrm>
                <a:off x="1036326" y="2085568"/>
                <a:ext cx="965611" cy="965611"/>
              </a:xfrm>
              <a:prstGeom prst="ellipse">
                <a:avLst/>
              </a:prstGeom>
              <a:solidFill>
                <a:srgbClr val="EAAA3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Microsoft JhengHei"/>
                  <a:ea typeface="Microsoft JhengHei"/>
                  <a:cs typeface="Microsoft JhengHei"/>
                  <a:sym typeface="Microsoft JhengHei"/>
                </a:endParaRPr>
              </a:p>
            </p:txBody>
          </p:sp>
        </p:grpSp>
        <p:pic>
          <p:nvPicPr>
            <p:cNvPr id="165" name="Google Shape;165;p8"/>
            <p:cNvPicPr preferRelativeResize="0"/>
            <p:nvPr/>
          </p:nvPicPr>
          <p:blipFill rotWithShape="1">
            <a:blip r:embed="rId3">
              <a:alphaModFix/>
            </a:blip>
            <a:srcRect/>
            <a:stretch/>
          </p:blipFill>
          <p:spPr>
            <a:xfrm>
              <a:off x="1328273" y="2367171"/>
              <a:ext cx="402338" cy="402338"/>
            </a:xfrm>
            <a:prstGeom prst="rect">
              <a:avLst/>
            </a:prstGeom>
            <a:noFill/>
            <a:ln>
              <a:noFill/>
            </a:ln>
          </p:spPr>
        </p:pic>
      </p:grpSp>
      <p:grpSp>
        <p:nvGrpSpPr>
          <p:cNvPr id="6" name="群組 5">
            <a:extLst>
              <a:ext uri="{FF2B5EF4-FFF2-40B4-BE49-F238E27FC236}">
                <a16:creationId xmlns:a16="http://schemas.microsoft.com/office/drawing/2014/main" id="{3BD474F8-32AD-45EC-9387-2A5E539E093A}"/>
              </a:ext>
            </a:extLst>
          </p:cNvPr>
          <p:cNvGrpSpPr/>
          <p:nvPr/>
        </p:nvGrpSpPr>
        <p:grpSpPr>
          <a:xfrm>
            <a:off x="1036326" y="3146169"/>
            <a:ext cx="7721057" cy="965611"/>
            <a:chOff x="1036326" y="3409305"/>
            <a:chExt cx="7721057" cy="965611"/>
          </a:xfrm>
        </p:grpSpPr>
        <p:grpSp>
          <p:nvGrpSpPr>
            <p:cNvPr id="3" name="群組 2">
              <a:extLst>
                <a:ext uri="{FF2B5EF4-FFF2-40B4-BE49-F238E27FC236}">
                  <a16:creationId xmlns:a16="http://schemas.microsoft.com/office/drawing/2014/main" id="{A6044A8F-264A-47E5-BEE5-3DAE8F7DDDF8}"/>
                </a:ext>
              </a:extLst>
            </p:cNvPr>
            <p:cNvGrpSpPr/>
            <p:nvPr/>
          </p:nvGrpSpPr>
          <p:grpSpPr>
            <a:xfrm>
              <a:off x="1036326" y="3409305"/>
              <a:ext cx="7721057" cy="965611"/>
              <a:chOff x="1036326" y="3389808"/>
              <a:chExt cx="7721057" cy="965611"/>
            </a:xfrm>
          </p:grpSpPr>
          <p:sp>
            <p:nvSpPr>
              <p:cNvPr id="166" name="Google Shape;166;p8"/>
              <p:cNvSpPr txBox="1"/>
              <p:nvPr/>
            </p:nvSpPr>
            <p:spPr>
              <a:xfrm>
                <a:off x="2257765" y="3611003"/>
                <a:ext cx="649961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zh-TW" sz="2800" b="1" i="0" u="none" strike="noStrike" cap="none" dirty="0">
                    <a:solidFill>
                      <a:srgbClr val="595959"/>
                    </a:solidFill>
                    <a:latin typeface="Microsoft JhengHei"/>
                    <a:ea typeface="Microsoft JhengHei"/>
                    <a:cs typeface="Microsoft JhengHei"/>
                    <a:sym typeface="Microsoft JhengHei"/>
                  </a:rPr>
                  <a:t>專屬的學習輔導資源</a:t>
                </a:r>
                <a:endParaRPr sz="2800" b="1" i="0" u="none" strike="noStrike" cap="none" dirty="0">
                  <a:solidFill>
                    <a:srgbClr val="595959"/>
                  </a:solidFill>
                  <a:latin typeface="Microsoft JhengHei"/>
                  <a:ea typeface="Microsoft JhengHei"/>
                  <a:cs typeface="Microsoft JhengHei"/>
                  <a:sym typeface="Microsoft JhengHei"/>
                </a:endParaRPr>
              </a:p>
            </p:txBody>
          </p:sp>
          <p:sp>
            <p:nvSpPr>
              <p:cNvPr id="167" name="Google Shape;167;p8"/>
              <p:cNvSpPr/>
              <p:nvPr/>
            </p:nvSpPr>
            <p:spPr>
              <a:xfrm>
                <a:off x="1036326" y="3389808"/>
                <a:ext cx="965611" cy="965611"/>
              </a:xfrm>
              <a:prstGeom prst="ellipse">
                <a:avLst/>
              </a:prstGeom>
              <a:solidFill>
                <a:srgbClr val="EAAA3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Microsoft JhengHei"/>
                  <a:ea typeface="Microsoft JhengHei"/>
                  <a:cs typeface="Microsoft JhengHei"/>
                  <a:sym typeface="Microsoft JhengHei"/>
                </a:endParaRPr>
              </a:p>
            </p:txBody>
          </p:sp>
        </p:grpSp>
        <p:pic>
          <p:nvPicPr>
            <p:cNvPr id="170" name="Google Shape;170;p8"/>
            <p:cNvPicPr preferRelativeResize="0"/>
            <p:nvPr/>
          </p:nvPicPr>
          <p:blipFill rotWithShape="1">
            <a:blip r:embed="rId4">
              <a:alphaModFix/>
            </a:blip>
            <a:srcRect/>
            <a:stretch/>
          </p:blipFill>
          <p:spPr>
            <a:xfrm>
              <a:off x="1328273" y="3671444"/>
              <a:ext cx="402338" cy="402338"/>
            </a:xfrm>
            <a:prstGeom prst="rect">
              <a:avLst/>
            </a:prstGeom>
            <a:noFill/>
            <a:ln>
              <a:noFill/>
            </a:ln>
          </p:spPr>
        </p:pic>
      </p:grpSp>
      <p:grpSp>
        <p:nvGrpSpPr>
          <p:cNvPr id="7" name="群組 6">
            <a:extLst>
              <a:ext uri="{FF2B5EF4-FFF2-40B4-BE49-F238E27FC236}">
                <a16:creationId xmlns:a16="http://schemas.microsoft.com/office/drawing/2014/main" id="{0CB409B0-C427-4957-BBB7-FE2093D42E06}"/>
              </a:ext>
            </a:extLst>
          </p:cNvPr>
          <p:cNvGrpSpPr/>
          <p:nvPr/>
        </p:nvGrpSpPr>
        <p:grpSpPr>
          <a:xfrm>
            <a:off x="1036326" y="4469905"/>
            <a:ext cx="7721057" cy="965611"/>
            <a:chOff x="1036326" y="4733041"/>
            <a:chExt cx="7721057" cy="965611"/>
          </a:xfrm>
        </p:grpSpPr>
        <p:grpSp>
          <p:nvGrpSpPr>
            <p:cNvPr id="2" name="群組 1">
              <a:extLst>
                <a:ext uri="{FF2B5EF4-FFF2-40B4-BE49-F238E27FC236}">
                  <a16:creationId xmlns:a16="http://schemas.microsoft.com/office/drawing/2014/main" id="{309DA130-54CF-401C-80A2-EC2696908E16}"/>
                </a:ext>
              </a:extLst>
            </p:cNvPr>
            <p:cNvGrpSpPr/>
            <p:nvPr/>
          </p:nvGrpSpPr>
          <p:grpSpPr>
            <a:xfrm>
              <a:off x="1036326" y="4733041"/>
              <a:ext cx="7721057" cy="965611"/>
              <a:chOff x="1036326" y="4733041"/>
              <a:chExt cx="7721057" cy="965611"/>
            </a:xfrm>
          </p:grpSpPr>
          <p:sp>
            <p:nvSpPr>
              <p:cNvPr id="168" name="Google Shape;168;p8"/>
              <p:cNvSpPr txBox="1"/>
              <p:nvPr/>
            </p:nvSpPr>
            <p:spPr>
              <a:xfrm>
                <a:off x="2257765" y="4738793"/>
                <a:ext cx="6499618"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zh-TW" sz="2800" b="1" i="0" u="none" strike="noStrike" cap="none" dirty="0">
                    <a:solidFill>
                      <a:srgbClr val="595959"/>
                    </a:solidFill>
                    <a:latin typeface="Microsoft JhengHei"/>
                    <a:ea typeface="Microsoft JhengHei"/>
                    <a:cs typeface="Microsoft JhengHei"/>
                    <a:sym typeface="Microsoft JhengHei"/>
                  </a:rPr>
                  <a:t>自主規劃輔導時間、</a:t>
                </a:r>
                <a:endParaRPr sz="2800" b="1" i="0" u="none" strike="noStrike" cap="none" dirty="0">
                  <a:solidFill>
                    <a:srgbClr val="595959"/>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2800"/>
                  <a:buFont typeface="Arial"/>
                  <a:buNone/>
                </a:pPr>
                <a:r>
                  <a:rPr lang="zh-TW" sz="2800" b="1" i="0" u="none" strike="noStrike" cap="none" dirty="0">
                    <a:solidFill>
                      <a:srgbClr val="595959"/>
                    </a:solidFill>
                    <a:latin typeface="Microsoft JhengHei"/>
                    <a:ea typeface="Microsoft JhengHei"/>
                    <a:cs typeface="Microsoft JhengHei"/>
                    <a:sym typeface="Microsoft JhengHei"/>
                  </a:rPr>
                  <a:t>地點及內容</a:t>
                </a:r>
                <a:endParaRPr sz="2800" b="1" i="0" u="none" strike="noStrike" cap="none" dirty="0">
                  <a:solidFill>
                    <a:srgbClr val="595959"/>
                  </a:solidFill>
                  <a:latin typeface="Microsoft JhengHei"/>
                  <a:ea typeface="Microsoft JhengHei"/>
                  <a:cs typeface="Microsoft JhengHei"/>
                  <a:sym typeface="Microsoft JhengHei"/>
                </a:endParaRPr>
              </a:p>
            </p:txBody>
          </p:sp>
          <p:sp>
            <p:nvSpPr>
              <p:cNvPr id="169" name="Google Shape;169;p8"/>
              <p:cNvSpPr/>
              <p:nvPr/>
            </p:nvSpPr>
            <p:spPr>
              <a:xfrm>
                <a:off x="1036326" y="4733041"/>
                <a:ext cx="965611" cy="965611"/>
              </a:xfrm>
              <a:prstGeom prst="ellipse">
                <a:avLst/>
              </a:prstGeom>
              <a:solidFill>
                <a:srgbClr val="EAAA3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Microsoft JhengHei"/>
                  <a:ea typeface="Microsoft JhengHei"/>
                  <a:cs typeface="Microsoft JhengHei"/>
                  <a:sym typeface="Microsoft JhengHei"/>
                </a:endParaRPr>
              </a:p>
            </p:txBody>
          </p:sp>
        </p:grpSp>
        <p:pic>
          <p:nvPicPr>
            <p:cNvPr id="171" name="Google Shape;171;p8"/>
            <p:cNvPicPr preferRelativeResize="0"/>
            <p:nvPr/>
          </p:nvPicPr>
          <p:blipFill rotWithShape="1">
            <a:blip r:embed="rId5">
              <a:alphaModFix/>
            </a:blip>
            <a:srcRect/>
            <a:stretch/>
          </p:blipFill>
          <p:spPr>
            <a:xfrm>
              <a:off x="1317962" y="4976371"/>
              <a:ext cx="402338" cy="402338"/>
            </a:xfrm>
            <a:prstGeom prst="rect">
              <a:avLst/>
            </a:prstGeom>
            <a:noFill/>
            <a:ln>
              <a:noFill/>
            </a:ln>
          </p:spPr>
        </p:pic>
      </p:grpSp>
      <p:grpSp>
        <p:nvGrpSpPr>
          <p:cNvPr id="172" name="Google Shape;172;p8"/>
          <p:cNvGrpSpPr/>
          <p:nvPr/>
        </p:nvGrpSpPr>
        <p:grpSpPr>
          <a:xfrm>
            <a:off x="5948373" y="2318762"/>
            <a:ext cx="5618019" cy="3926107"/>
            <a:chOff x="7278688" y="4457700"/>
            <a:chExt cx="1233488" cy="862013"/>
          </a:xfrm>
        </p:grpSpPr>
        <p:sp>
          <p:nvSpPr>
            <p:cNvPr id="173" name="Google Shape;173;p8"/>
            <p:cNvSpPr/>
            <p:nvPr/>
          </p:nvSpPr>
          <p:spPr>
            <a:xfrm>
              <a:off x="7521575" y="5137150"/>
              <a:ext cx="331788" cy="182563"/>
            </a:xfrm>
            <a:custGeom>
              <a:avLst/>
              <a:gdLst/>
              <a:ahLst/>
              <a:cxnLst/>
              <a:rect l="l" t="t" r="r" b="b"/>
              <a:pathLst>
                <a:path w="209" h="115" extrusionOk="0">
                  <a:moveTo>
                    <a:pt x="191" y="0"/>
                  </a:moveTo>
                  <a:lnTo>
                    <a:pt x="209" y="115"/>
                  </a:lnTo>
                  <a:lnTo>
                    <a:pt x="0" y="45"/>
                  </a:lnTo>
                  <a:lnTo>
                    <a:pt x="191" y="0"/>
                  </a:lnTo>
                  <a:close/>
                </a:path>
              </a:pathLst>
            </a:custGeom>
            <a:solidFill>
              <a:srgbClr val="FD755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Microsoft JhengHei"/>
                <a:ea typeface="Microsoft JhengHei"/>
                <a:cs typeface="Microsoft JhengHei"/>
                <a:sym typeface="Microsoft JhengHei"/>
              </a:endParaRPr>
            </a:p>
          </p:txBody>
        </p:sp>
        <p:sp>
          <p:nvSpPr>
            <p:cNvPr id="174" name="Google Shape;174;p8"/>
            <p:cNvSpPr/>
            <p:nvPr/>
          </p:nvSpPr>
          <p:spPr>
            <a:xfrm>
              <a:off x="7494588" y="5010150"/>
              <a:ext cx="1017588" cy="198438"/>
            </a:xfrm>
            <a:custGeom>
              <a:avLst/>
              <a:gdLst/>
              <a:ahLst/>
              <a:cxnLst/>
              <a:rect l="l" t="t" r="r" b="b"/>
              <a:pathLst>
                <a:path w="641" h="125" extrusionOk="0">
                  <a:moveTo>
                    <a:pt x="641" y="0"/>
                  </a:moveTo>
                  <a:lnTo>
                    <a:pt x="17" y="125"/>
                  </a:lnTo>
                  <a:lnTo>
                    <a:pt x="0" y="21"/>
                  </a:lnTo>
                  <a:lnTo>
                    <a:pt x="641" y="0"/>
                  </a:lnTo>
                  <a:close/>
                </a:path>
              </a:pathLst>
            </a:custGeom>
            <a:solidFill>
              <a:srgbClr val="C6270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Microsoft JhengHei"/>
                <a:ea typeface="Microsoft JhengHei"/>
                <a:cs typeface="Microsoft JhengHei"/>
                <a:sym typeface="Microsoft JhengHei"/>
              </a:endParaRPr>
            </a:p>
          </p:txBody>
        </p:sp>
        <p:sp>
          <p:nvSpPr>
            <p:cNvPr id="175" name="Google Shape;175;p8"/>
            <p:cNvSpPr/>
            <p:nvPr/>
          </p:nvSpPr>
          <p:spPr>
            <a:xfrm>
              <a:off x="7278688" y="4457700"/>
              <a:ext cx="1233488" cy="604838"/>
            </a:xfrm>
            <a:custGeom>
              <a:avLst/>
              <a:gdLst/>
              <a:ahLst/>
              <a:cxnLst/>
              <a:rect l="l" t="t" r="r" b="b"/>
              <a:pathLst>
                <a:path w="777" h="381" extrusionOk="0">
                  <a:moveTo>
                    <a:pt x="0" y="0"/>
                  </a:moveTo>
                  <a:lnTo>
                    <a:pt x="777" y="71"/>
                  </a:lnTo>
                  <a:lnTo>
                    <a:pt x="777" y="348"/>
                  </a:lnTo>
                  <a:lnTo>
                    <a:pt x="0" y="381"/>
                  </a:lnTo>
                  <a:lnTo>
                    <a:pt x="0" y="0"/>
                  </a:lnTo>
                  <a:close/>
                </a:path>
              </a:pathLst>
            </a:custGeom>
            <a:solidFill>
              <a:srgbClr val="FD755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Microsoft JhengHei"/>
                <a:ea typeface="Microsoft JhengHei"/>
                <a:cs typeface="Microsoft JhengHei"/>
                <a:sym typeface="Microsoft JhengHei"/>
              </a:endParaRPr>
            </a:p>
          </p:txBody>
        </p:sp>
      </p:grpSp>
      <p:sp>
        <p:nvSpPr>
          <p:cNvPr id="176" name="Google Shape;176;p8"/>
          <p:cNvSpPr/>
          <p:nvPr/>
        </p:nvSpPr>
        <p:spPr>
          <a:xfrm>
            <a:off x="6056747" y="3035732"/>
            <a:ext cx="5286504"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zh-TW" sz="2400" b="1" i="0" u="none" strike="noStrike" cap="none" dirty="0">
                <a:solidFill>
                  <a:schemeClr val="bg1"/>
                </a:solidFill>
                <a:latin typeface="Microsoft JhengHei"/>
                <a:ea typeface="Microsoft JhengHei"/>
                <a:cs typeface="Microsoft JhengHei"/>
                <a:sym typeface="Microsoft JhengHei"/>
              </a:rPr>
              <a:t>有學習或課程輔導需求之本校大學部在學學生自主提出學習輔導需求，學校提供協助，以提升學生學習成效。</a:t>
            </a:r>
            <a:endParaRPr sz="2400" b="1" i="0" u="none" strike="noStrike" cap="none" dirty="0">
              <a:solidFill>
                <a:schemeClr val="bg1"/>
              </a:solidFill>
              <a:latin typeface="Microsoft JhengHei"/>
              <a:ea typeface="Microsoft JhengHei"/>
              <a:cs typeface="Microsoft JhengHei"/>
              <a:sym typeface="Microsoft JhengHei"/>
            </a:endParaRPr>
          </a:p>
        </p:txBody>
      </p:sp>
      <p:pic>
        <p:nvPicPr>
          <p:cNvPr id="177" name="Google Shape;177;p8"/>
          <p:cNvPicPr preferRelativeResize="0"/>
          <p:nvPr/>
        </p:nvPicPr>
        <p:blipFill rotWithShape="1">
          <a:blip r:embed="rId6">
            <a:alphaModFix/>
          </a:blip>
          <a:srcRect/>
          <a:stretch/>
        </p:blipFill>
        <p:spPr>
          <a:xfrm>
            <a:off x="8175125" y="-154800"/>
            <a:ext cx="3178675" cy="3164703"/>
          </a:xfrm>
          <a:prstGeom prst="rect">
            <a:avLst/>
          </a:prstGeom>
          <a:noFill/>
          <a:ln>
            <a:noFill/>
          </a:ln>
        </p:spPr>
      </p:pic>
      <p:sp>
        <p:nvSpPr>
          <p:cNvPr id="178" name="Google Shape;178;p8"/>
          <p:cNvSpPr txBox="1"/>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a:solidFill>
                  <a:srgbClr val="3E8D9F"/>
                </a:solidFill>
                <a:latin typeface="Microsoft JhengHei"/>
                <a:ea typeface="Microsoft JhengHei"/>
                <a:cs typeface="Microsoft JhengHei"/>
                <a:sym typeface="Microsoft JhengHei"/>
              </a:rPr>
              <a:t>學伴媒合</a:t>
            </a:r>
            <a:endParaRPr sz="1400" b="0" i="0" u="none" strike="noStrike" cap="none">
              <a:solidFill>
                <a:srgbClr val="000000"/>
              </a:solidFill>
              <a:latin typeface="Arial"/>
              <a:ea typeface="Arial"/>
              <a:cs typeface="Arial"/>
              <a:sym typeface="Arial"/>
            </a:endParaRPr>
          </a:p>
        </p:txBody>
      </p:sp>
      <p:sp>
        <p:nvSpPr>
          <p:cNvPr id="179" name="Google Shape;179;p8"/>
          <p:cNvSpPr txBox="1"/>
          <p:nvPr/>
        </p:nvSpPr>
        <p:spPr>
          <a:xfrm>
            <a:off x="11693047" y="6348248"/>
            <a:ext cx="58245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TW" sz="1800" b="0" i="0" u="none" strike="noStrike" cap="none" dirty="0">
                <a:solidFill>
                  <a:schemeClr val="dk1"/>
                </a:solidFill>
                <a:latin typeface="Calibri"/>
                <a:ea typeface="Calibri"/>
                <a:cs typeface="Calibri"/>
                <a:sym typeface="Calibri"/>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219" name="Google Shape;219;p10"/>
          <p:cNvGrpSpPr/>
          <p:nvPr/>
        </p:nvGrpSpPr>
        <p:grpSpPr>
          <a:xfrm>
            <a:off x="860903" y="2116512"/>
            <a:ext cx="3748912" cy="3651114"/>
            <a:chOff x="-1" y="0"/>
            <a:chExt cx="5593591" cy="5447668"/>
          </a:xfrm>
        </p:grpSpPr>
        <p:sp>
          <p:nvSpPr>
            <p:cNvPr id="220" name="Google Shape;220;p10"/>
            <p:cNvSpPr/>
            <p:nvPr/>
          </p:nvSpPr>
          <p:spPr>
            <a:xfrm>
              <a:off x="804461" y="2976993"/>
              <a:ext cx="3932789" cy="2470675"/>
            </a:xfrm>
            <a:custGeom>
              <a:avLst/>
              <a:gdLst/>
              <a:ahLst/>
              <a:cxnLst/>
              <a:rect l="l" t="t" r="r" b="b"/>
              <a:pathLst>
                <a:path w="20628" h="20112" extrusionOk="0">
                  <a:moveTo>
                    <a:pt x="3997" y="19253"/>
                  </a:moveTo>
                  <a:cubicBezTo>
                    <a:pt x="2861" y="19068"/>
                    <a:pt x="1770" y="18209"/>
                    <a:pt x="995" y="16723"/>
                  </a:cubicBezTo>
                  <a:cubicBezTo>
                    <a:pt x="-556" y="13751"/>
                    <a:pt x="-261" y="9391"/>
                    <a:pt x="1654" y="6985"/>
                  </a:cubicBezTo>
                  <a:cubicBezTo>
                    <a:pt x="2830" y="5507"/>
                    <a:pt x="4343" y="5113"/>
                    <a:pt x="5694" y="5714"/>
                  </a:cubicBezTo>
                  <a:cubicBezTo>
                    <a:pt x="5833" y="5033"/>
                    <a:pt x="6095" y="4402"/>
                    <a:pt x="6480" y="3919"/>
                  </a:cubicBezTo>
                  <a:cubicBezTo>
                    <a:pt x="7452" y="2697"/>
                    <a:pt x="8840" y="2845"/>
                    <a:pt x="9711" y="4176"/>
                  </a:cubicBezTo>
                  <a:cubicBezTo>
                    <a:pt x="9987" y="3183"/>
                    <a:pt x="10417" y="2272"/>
                    <a:pt x="10996" y="1544"/>
                  </a:cubicBezTo>
                  <a:cubicBezTo>
                    <a:pt x="12911" y="-863"/>
                    <a:pt x="15721" y="-405"/>
                    <a:pt x="17271" y="2567"/>
                  </a:cubicBezTo>
                  <a:cubicBezTo>
                    <a:pt x="18185" y="4317"/>
                    <a:pt x="18453" y="6550"/>
                    <a:pt x="18133" y="8581"/>
                  </a:cubicBezTo>
                  <a:cubicBezTo>
                    <a:pt x="18799" y="8849"/>
                    <a:pt x="19420" y="9422"/>
                    <a:pt x="19886" y="10316"/>
                  </a:cubicBezTo>
                  <a:cubicBezTo>
                    <a:pt x="21044" y="12534"/>
                    <a:pt x="20824" y="15790"/>
                    <a:pt x="19394" y="17587"/>
                  </a:cubicBezTo>
                  <a:cubicBezTo>
                    <a:pt x="18340" y="18911"/>
                    <a:pt x="16925" y="19063"/>
                    <a:pt x="15790" y="18168"/>
                  </a:cubicBezTo>
                  <a:cubicBezTo>
                    <a:pt x="15658" y="18473"/>
                    <a:pt x="15506" y="18760"/>
                    <a:pt x="15313" y="19003"/>
                  </a:cubicBezTo>
                  <a:cubicBezTo>
                    <a:pt x="14309" y="20265"/>
                    <a:pt x="12859" y="20071"/>
                    <a:pt x="11996" y="18618"/>
                  </a:cubicBezTo>
                  <a:cubicBezTo>
                    <a:pt x="11955" y="18675"/>
                    <a:pt x="11917" y="18736"/>
                    <a:pt x="11873" y="18790"/>
                  </a:cubicBezTo>
                  <a:cubicBezTo>
                    <a:pt x="10324" y="20737"/>
                    <a:pt x="8093" y="20494"/>
                    <a:pt x="6729" y="18321"/>
                  </a:cubicBezTo>
                  <a:cubicBezTo>
                    <a:pt x="5885" y="19096"/>
                    <a:pt x="4927" y="19405"/>
                    <a:pt x="3997" y="19253"/>
                  </a:cubicBezTo>
                  <a:close/>
                </a:path>
              </a:pathLst>
            </a:custGeom>
            <a:solidFill>
              <a:srgbClr val="F8BB2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000000"/>
                </a:buClr>
                <a:buSzPts val="1800"/>
                <a:buFont typeface="Arial"/>
                <a:buNone/>
              </a:pPr>
              <a:r>
                <a:rPr lang="zh-TW" sz="1800" b="0" i="0" u="none" strike="noStrike" cap="none">
                  <a:solidFill>
                    <a:schemeClr val="dk1"/>
                  </a:solidFill>
                  <a:latin typeface="Microsoft JhengHei"/>
                  <a:ea typeface="Microsoft JhengHei"/>
                  <a:cs typeface="Microsoft JhengHei"/>
                  <a:sym typeface="Microsoft JhengHei"/>
                </a:rPr>
                <a:t> </a:t>
              </a:r>
              <a:r>
                <a:rPr lang="zh-TW" sz="2400" b="1" i="0" u="none" strike="noStrike" cap="none">
                  <a:solidFill>
                    <a:schemeClr val="dk1"/>
                  </a:solidFill>
                  <a:latin typeface="Microsoft JhengHei"/>
                  <a:ea typeface="Microsoft JhengHei"/>
                  <a:cs typeface="Microsoft JhengHei"/>
                  <a:sym typeface="Microsoft JhengHei"/>
                </a:rPr>
                <a:t>Certification                Award</a:t>
              </a:r>
              <a:endParaRPr sz="2400" b="1" i="0" u="none" strike="noStrike" cap="none">
                <a:solidFill>
                  <a:schemeClr val="dk1"/>
                </a:solidFill>
                <a:latin typeface="Microsoft JhengHei"/>
                <a:ea typeface="Microsoft JhengHei"/>
                <a:cs typeface="Microsoft JhengHei"/>
                <a:sym typeface="Microsoft JhengHei"/>
              </a:endParaRPr>
            </a:p>
          </p:txBody>
        </p:sp>
        <p:sp>
          <p:nvSpPr>
            <p:cNvPr id="221" name="Google Shape;221;p10"/>
            <p:cNvSpPr/>
            <p:nvPr/>
          </p:nvSpPr>
          <p:spPr>
            <a:xfrm>
              <a:off x="-1" y="1629324"/>
              <a:ext cx="3403051" cy="2920388"/>
            </a:xfrm>
            <a:custGeom>
              <a:avLst/>
              <a:gdLst/>
              <a:ahLst/>
              <a:cxnLst/>
              <a:rect l="l" t="t" r="r" b="b"/>
              <a:pathLst>
                <a:path w="21492" h="21338" extrusionOk="0">
                  <a:moveTo>
                    <a:pt x="8310" y="21233"/>
                  </a:moveTo>
                  <a:cubicBezTo>
                    <a:pt x="5549" y="21569"/>
                    <a:pt x="3428" y="21099"/>
                    <a:pt x="1995" y="19831"/>
                  </a:cubicBezTo>
                  <a:cubicBezTo>
                    <a:pt x="297" y="18328"/>
                    <a:pt x="92" y="16169"/>
                    <a:pt x="25" y="15459"/>
                  </a:cubicBezTo>
                  <a:lnTo>
                    <a:pt x="19" y="15401"/>
                  </a:lnTo>
                  <a:cubicBezTo>
                    <a:pt x="-20" y="14998"/>
                    <a:pt x="-81" y="13551"/>
                    <a:pt x="785" y="11862"/>
                  </a:cubicBezTo>
                  <a:cubicBezTo>
                    <a:pt x="1605" y="10262"/>
                    <a:pt x="2948" y="9021"/>
                    <a:pt x="4777" y="8173"/>
                  </a:cubicBezTo>
                  <a:cubicBezTo>
                    <a:pt x="5933" y="7637"/>
                    <a:pt x="7527" y="7147"/>
                    <a:pt x="9214" y="6628"/>
                  </a:cubicBezTo>
                  <a:cubicBezTo>
                    <a:pt x="13520" y="5303"/>
                    <a:pt x="18878" y="3655"/>
                    <a:pt x="21130" y="95"/>
                  </a:cubicBezTo>
                  <a:cubicBezTo>
                    <a:pt x="21196" y="-9"/>
                    <a:pt x="21321" y="-31"/>
                    <a:pt x="21410" y="45"/>
                  </a:cubicBezTo>
                  <a:cubicBezTo>
                    <a:pt x="21500" y="120"/>
                    <a:pt x="21519" y="265"/>
                    <a:pt x="21454" y="369"/>
                  </a:cubicBezTo>
                  <a:cubicBezTo>
                    <a:pt x="19118" y="4061"/>
                    <a:pt x="13684" y="5733"/>
                    <a:pt x="9317" y="7076"/>
                  </a:cubicBezTo>
                  <a:cubicBezTo>
                    <a:pt x="7642" y="7592"/>
                    <a:pt x="6060" y="8079"/>
                    <a:pt x="4926" y="8604"/>
                  </a:cubicBezTo>
                  <a:cubicBezTo>
                    <a:pt x="3181" y="9413"/>
                    <a:pt x="1904" y="10589"/>
                    <a:pt x="1129" y="12099"/>
                  </a:cubicBezTo>
                  <a:cubicBezTo>
                    <a:pt x="328" y="13663"/>
                    <a:pt x="382" y="14982"/>
                    <a:pt x="418" y="15349"/>
                  </a:cubicBezTo>
                  <a:lnTo>
                    <a:pt x="423" y="15409"/>
                  </a:lnTo>
                  <a:cubicBezTo>
                    <a:pt x="486" y="16069"/>
                    <a:pt x="677" y="18080"/>
                    <a:pt x="2239" y="19462"/>
                  </a:cubicBezTo>
                  <a:cubicBezTo>
                    <a:pt x="3752" y="20801"/>
                    <a:pt x="6116" y="21191"/>
                    <a:pt x="9262" y="20620"/>
                  </a:cubicBezTo>
                  <a:cubicBezTo>
                    <a:pt x="9371" y="20602"/>
                    <a:pt x="9474" y="20687"/>
                    <a:pt x="9491" y="20814"/>
                  </a:cubicBezTo>
                  <a:cubicBezTo>
                    <a:pt x="9508" y="20940"/>
                    <a:pt x="9434" y="21059"/>
                    <a:pt x="9324" y="21079"/>
                  </a:cubicBezTo>
                  <a:cubicBezTo>
                    <a:pt x="8977" y="21142"/>
                    <a:pt x="8639" y="21193"/>
                    <a:pt x="8310" y="21233"/>
                  </a:cubicBezTo>
                  <a:close/>
                </a:path>
              </a:pathLst>
            </a:custGeom>
            <a:solidFill>
              <a:srgbClr val="E5E5E5"/>
            </a:solidFill>
            <a:ln>
              <a:noFill/>
            </a:ln>
          </p:spPr>
          <p:txBody>
            <a:bodyPr spcFirstLastPara="1" wrap="square" lIns="20075" tIns="20075" rIns="20075" bIns="200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grpSp>
          <p:nvGrpSpPr>
            <p:cNvPr id="222" name="Google Shape;222;p10"/>
            <p:cNvGrpSpPr/>
            <p:nvPr/>
          </p:nvGrpSpPr>
          <p:grpSpPr>
            <a:xfrm rot="3600000">
              <a:off x="3040511" y="-74249"/>
              <a:ext cx="1616318" cy="3096539"/>
              <a:chOff x="0" y="0"/>
              <a:chExt cx="1616316" cy="3096537"/>
            </a:xfrm>
          </p:grpSpPr>
          <p:grpSp>
            <p:nvGrpSpPr>
              <p:cNvPr id="223" name="Google Shape;223;p10"/>
              <p:cNvGrpSpPr/>
              <p:nvPr/>
            </p:nvGrpSpPr>
            <p:grpSpPr>
              <a:xfrm>
                <a:off x="513507" y="1998299"/>
                <a:ext cx="589301" cy="1098238"/>
                <a:chOff x="0" y="0"/>
                <a:chExt cx="589299" cy="1098237"/>
              </a:xfrm>
            </p:grpSpPr>
            <p:sp>
              <p:nvSpPr>
                <p:cNvPr id="224" name="Google Shape;224;p10"/>
                <p:cNvSpPr/>
                <p:nvPr/>
              </p:nvSpPr>
              <p:spPr>
                <a:xfrm rot="10800000" flipH="1">
                  <a:off x="0" y="0"/>
                  <a:ext cx="589299" cy="1098237"/>
                </a:xfrm>
                <a:custGeom>
                  <a:avLst/>
                  <a:gdLst/>
                  <a:ahLst/>
                  <a:cxnLst/>
                  <a:rect l="l" t="t" r="r" b="b"/>
                  <a:pathLst>
                    <a:path w="20365" h="21584" extrusionOk="0">
                      <a:moveTo>
                        <a:pt x="18628" y="10513"/>
                      </a:moveTo>
                      <a:cubicBezTo>
                        <a:pt x="16241" y="7424"/>
                        <a:pt x="10195" y="-16"/>
                        <a:pt x="10182" y="0"/>
                      </a:cubicBezTo>
                      <a:cubicBezTo>
                        <a:pt x="10169" y="-16"/>
                        <a:pt x="4123" y="7424"/>
                        <a:pt x="1736" y="10513"/>
                      </a:cubicBezTo>
                      <a:cubicBezTo>
                        <a:pt x="1159" y="11260"/>
                        <a:pt x="-618" y="13272"/>
                        <a:pt x="220" y="15812"/>
                      </a:cubicBezTo>
                      <a:cubicBezTo>
                        <a:pt x="1412" y="19528"/>
                        <a:pt x="5441" y="21570"/>
                        <a:pt x="10157" y="21584"/>
                      </a:cubicBezTo>
                      <a:lnTo>
                        <a:pt x="10157" y="21584"/>
                      </a:lnTo>
                      <a:cubicBezTo>
                        <a:pt x="10165" y="21584"/>
                        <a:pt x="10174" y="21584"/>
                        <a:pt x="10182" y="21584"/>
                      </a:cubicBezTo>
                      <a:cubicBezTo>
                        <a:pt x="10190" y="21584"/>
                        <a:pt x="10199" y="21584"/>
                        <a:pt x="10207" y="21584"/>
                      </a:cubicBezTo>
                      <a:lnTo>
                        <a:pt x="10207" y="21584"/>
                      </a:lnTo>
                      <a:cubicBezTo>
                        <a:pt x="14923" y="21570"/>
                        <a:pt x="18952" y="19528"/>
                        <a:pt x="20143" y="15812"/>
                      </a:cubicBezTo>
                      <a:cubicBezTo>
                        <a:pt x="20982" y="13272"/>
                        <a:pt x="19205" y="11260"/>
                        <a:pt x="18628" y="10513"/>
                      </a:cubicBezTo>
                      <a:close/>
                    </a:path>
                  </a:pathLst>
                </a:custGeom>
                <a:solidFill>
                  <a:srgbClr val="B68406"/>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25" name="Google Shape;225;p10"/>
                <p:cNvSpPr/>
                <p:nvPr/>
              </p:nvSpPr>
              <p:spPr>
                <a:xfrm rot="10800000" flipH="1">
                  <a:off x="14048" y="1748"/>
                  <a:ext cx="561203" cy="987944"/>
                </a:xfrm>
                <a:custGeom>
                  <a:avLst/>
                  <a:gdLst/>
                  <a:ahLst/>
                  <a:cxnLst/>
                  <a:rect l="l" t="t" r="r" b="b"/>
                  <a:pathLst>
                    <a:path w="20365" h="21584" extrusionOk="0">
                      <a:moveTo>
                        <a:pt x="18628" y="10513"/>
                      </a:moveTo>
                      <a:cubicBezTo>
                        <a:pt x="16241" y="7424"/>
                        <a:pt x="10195" y="-16"/>
                        <a:pt x="10182" y="0"/>
                      </a:cubicBezTo>
                      <a:cubicBezTo>
                        <a:pt x="10169" y="-16"/>
                        <a:pt x="4123" y="7424"/>
                        <a:pt x="1736" y="10513"/>
                      </a:cubicBezTo>
                      <a:cubicBezTo>
                        <a:pt x="1159" y="11260"/>
                        <a:pt x="-618" y="13272"/>
                        <a:pt x="220" y="15812"/>
                      </a:cubicBezTo>
                      <a:cubicBezTo>
                        <a:pt x="1412" y="19528"/>
                        <a:pt x="5441" y="21570"/>
                        <a:pt x="10157" y="21584"/>
                      </a:cubicBezTo>
                      <a:lnTo>
                        <a:pt x="10157" y="21584"/>
                      </a:lnTo>
                      <a:cubicBezTo>
                        <a:pt x="10165" y="21584"/>
                        <a:pt x="10174" y="21584"/>
                        <a:pt x="10182" y="21584"/>
                      </a:cubicBezTo>
                      <a:cubicBezTo>
                        <a:pt x="10190" y="21584"/>
                        <a:pt x="10199" y="21584"/>
                        <a:pt x="10207" y="21584"/>
                      </a:cubicBezTo>
                      <a:lnTo>
                        <a:pt x="10207" y="21584"/>
                      </a:lnTo>
                      <a:cubicBezTo>
                        <a:pt x="14923" y="21570"/>
                        <a:pt x="18952" y="19528"/>
                        <a:pt x="20143" y="15812"/>
                      </a:cubicBezTo>
                      <a:cubicBezTo>
                        <a:pt x="20982" y="13272"/>
                        <a:pt x="19205" y="11260"/>
                        <a:pt x="18628" y="10513"/>
                      </a:cubicBezTo>
                      <a:close/>
                    </a:path>
                  </a:pathLst>
                </a:custGeom>
                <a:solidFill>
                  <a:srgbClr val="EBAC07"/>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26" name="Google Shape;226;p10"/>
                <p:cNvSpPr/>
                <p:nvPr/>
              </p:nvSpPr>
              <p:spPr>
                <a:xfrm>
                  <a:off x="75189" y="57783"/>
                  <a:ext cx="438921" cy="438921"/>
                </a:xfrm>
                <a:prstGeom prst="ellipse">
                  <a:avLst/>
                </a:prstGeom>
                <a:solidFill>
                  <a:srgbClr val="F8BB24"/>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grpSp>
          <p:grpSp>
            <p:nvGrpSpPr>
              <p:cNvPr id="227" name="Google Shape;227;p10"/>
              <p:cNvGrpSpPr/>
              <p:nvPr/>
            </p:nvGrpSpPr>
            <p:grpSpPr>
              <a:xfrm>
                <a:off x="0" y="0"/>
                <a:ext cx="1616316" cy="2085642"/>
                <a:chOff x="6758" y="0"/>
                <a:chExt cx="1616315" cy="2085641"/>
              </a:xfrm>
            </p:grpSpPr>
            <p:sp>
              <p:nvSpPr>
                <p:cNvPr id="228" name="Google Shape;228;p10"/>
                <p:cNvSpPr/>
                <p:nvPr/>
              </p:nvSpPr>
              <p:spPr>
                <a:xfrm>
                  <a:off x="428636" y="4397"/>
                  <a:ext cx="772525" cy="2007162"/>
                </a:xfrm>
                <a:custGeom>
                  <a:avLst/>
                  <a:gdLst/>
                  <a:ahLst/>
                  <a:cxnLst/>
                  <a:rect l="l" t="t" r="r" b="b"/>
                  <a:pathLst>
                    <a:path w="21600" h="21600" extrusionOk="0">
                      <a:moveTo>
                        <a:pt x="10800" y="0"/>
                      </a:moveTo>
                      <a:cubicBezTo>
                        <a:pt x="8341" y="951"/>
                        <a:pt x="6006" y="2971"/>
                        <a:pt x="4088" y="6112"/>
                      </a:cubicBezTo>
                      <a:cubicBezTo>
                        <a:pt x="1465" y="10405"/>
                        <a:pt x="124" y="15976"/>
                        <a:pt x="0" y="21600"/>
                      </a:cubicBezTo>
                      <a:lnTo>
                        <a:pt x="10800" y="21600"/>
                      </a:lnTo>
                      <a:lnTo>
                        <a:pt x="21600" y="21600"/>
                      </a:lnTo>
                      <a:cubicBezTo>
                        <a:pt x="21476" y="15976"/>
                        <a:pt x="20135" y="10405"/>
                        <a:pt x="17512" y="6112"/>
                      </a:cubicBezTo>
                      <a:cubicBezTo>
                        <a:pt x="15594" y="2971"/>
                        <a:pt x="13259" y="951"/>
                        <a:pt x="10800" y="0"/>
                      </a:cubicBezTo>
                      <a:close/>
                    </a:path>
                  </a:pathLst>
                </a:custGeom>
                <a:solidFill>
                  <a:srgbClr val="E5E5E5"/>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29" name="Google Shape;229;p10"/>
                <p:cNvSpPr/>
                <p:nvPr/>
              </p:nvSpPr>
              <p:spPr>
                <a:xfrm>
                  <a:off x="1124545" y="1008046"/>
                  <a:ext cx="498528" cy="1073456"/>
                </a:xfrm>
                <a:custGeom>
                  <a:avLst/>
                  <a:gdLst/>
                  <a:ahLst/>
                  <a:cxnLst/>
                  <a:rect l="l" t="t" r="r" b="b"/>
                  <a:pathLst>
                    <a:path w="21600" h="21600" extrusionOk="0">
                      <a:moveTo>
                        <a:pt x="48" y="0"/>
                      </a:moveTo>
                      <a:lnTo>
                        <a:pt x="0" y="6"/>
                      </a:lnTo>
                      <a:cubicBezTo>
                        <a:pt x="1550" y="5289"/>
                        <a:pt x="2484" y="11074"/>
                        <a:pt x="2810" y="16980"/>
                      </a:cubicBezTo>
                      <a:lnTo>
                        <a:pt x="21600" y="21600"/>
                      </a:lnTo>
                      <a:lnTo>
                        <a:pt x="21600" y="12841"/>
                      </a:lnTo>
                      <a:lnTo>
                        <a:pt x="48" y="0"/>
                      </a:lnTo>
                      <a:close/>
                    </a:path>
                  </a:pathLst>
                </a:custGeom>
                <a:solidFill>
                  <a:srgbClr val="B9B9B9"/>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0" name="Google Shape;230;p10"/>
                <p:cNvSpPr/>
                <p:nvPr/>
              </p:nvSpPr>
              <p:spPr>
                <a:xfrm>
                  <a:off x="485472" y="2011558"/>
                  <a:ext cx="658887" cy="74083"/>
                </a:xfrm>
                <a:custGeom>
                  <a:avLst/>
                  <a:gdLst/>
                  <a:ahLst/>
                  <a:cxnLst/>
                  <a:rect l="l" t="t" r="r" b="b"/>
                  <a:pathLst>
                    <a:path w="21600" h="21600" extrusionOk="0">
                      <a:moveTo>
                        <a:pt x="0" y="0"/>
                      </a:moveTo>
                      <a:lnTo>
                        <a:pt x="21600" y="0"/>
                      </a:lnTo>
                      <a:lnTo>
                        <a:pt x="20879" y="21600"/>
                      </a:lnTo>
                      <a:lnTo>
                        <a:pt x="721" y="21600"/>
                      </a:lnTo>
                      <a:lnTo>
                        <a:pt x="0" y="0"/>
                      </a:lnTo>
                      <a:close/>
                    </a:path>
                  </a:pathLst>
                </a:custGeom>
                <a:solidFill>
                  <a:srgbClr val="B9B9B9"/>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1" name="Google Shape;231;p10"/>
                <p:cNvSpPr/>
                <p:nvPr/>
              </p:nvSpPr>
              <p:spPr>
                <a:xfrm>
                  <a:off x="621149" y="0"/>
                  <a:ext cx="387499" cy="395744"/>
                </a:xfrm>
                <a:custGeom>
                  <a:avLst/>
                  <a:gdLst/>
                  <a:ahLst/>
                  <a:cxnLst/>
                  <a:rect l="l" t="t" r="r" b="b"/>
                  <a:pathLst>
                    <a:path w="21600" h="21600" extrusionOk="0">
                      <a:moveTo>
                        <a:pt x="10792" y="0"/>
                      </a:moveTo>
                      <a:lnTo>
                        <a:pt x="10792" y="15"/>
                      </a:lnTo>
                      <a:cubicBezTo>
                        <a:pt x="6945" y="3811"/>
                        <a:pt x="3260" y="10998"/>
                        <a:pt x="0" y="21600"/>
                      </a:cubicBezTo>
                      <a:lnTo>
                        <a:pt x="10792" y="21600"/>
                      </a:lnTo>
                      <a:lnTo>
                        <a:pt x="10808" y="21600"/>
                      </a:lnTo>
                      <a:lnTo>
                        <a:pt x="21600" y="21600"/>
                      </a:lnTo>
                      <a:cubicBezTo>
                        <a:pt x="18340" y="10998"/>
                        <a:pt x="14655" y="3811"/>
                        <a:pt x="10808" y="15"/>
                      </a:cubicBezTo>
                      <a:lnTo>
                        <a:pt x="10808" y="0"/>
                      </a:lnTo>
                      <a:cubicBezTo>
                        <a:pt x="10805" y="2"/>
                        <a:pt x="10802" y="5"/>
                        <a:pt x="10800" y="7"/>
                      </a:cubicBezTo>
                      <a:cubicBezTo>
                        <a:pt x="10798" y="5"/>
                        <a:pt x="10795" y="2"/>
                        <a:pt x="10792" y="0"/>
                      </a:cubicBezTo>
                      <a:close/>
                    </a:path>
                  </a:pathLst>
                </a:custGeom>
                <a:solidFill>
                  <a:srgbClr val="EBAC07"/>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2" name="Google Shape;232;p10"/>
                <p:cNvSpPr/>
                <p:nvPr/>
              </p:nvSpPr>
              <p:spPr>
                <a:xfrm>
                  <a:off x="1124408" y="1008046"/>
                  <a:ext cx="498665" cy="698049"/>
                </a:xfrm>
                <a:custGeom>
                  <a:avLst/>
                  <a:gdLst/>
                  <a:ahLst/>
                  <a:cxnLst/>
                  <a:rect l="l" t="t" r="r" b="b"/>
                  <a:pathLst>
                    <a:path w="21600" h="21600" extrusionOk="0">
                      <a:moveTo>
                        <a:pt x="54" y="0"/>
                      </a:moveTo>
                      <a:lnTo>
                        <a:pt x="0" y="13"/>
                      </a:lnTo>
                      <a:cubicBezTo>
                        <a:pt x="313" y="1677"/>
                        <a:pt x="610" y="3370"/>
                        <a:pt x="875" y="5094"/>
                      </a:cubicBezTo>
                      <a:lnTo>
                        <a:pt x="21600" y="21600"/>
                      </a:lnTo>
                      <a:lnTo>
                        <a:pt x="21600" y="19746"/>
                      </a:lnTo>
                      <a:lnTo>
                        <a:pt x="54" y="0"/>
                      </a:lnTo>
                      <a:close/>
                    </a:path>
                  </a:pathLst>
                </a:custGeom>
                <a:solidFill>
                  <a:srgbClr val="B68406"/>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3" name="Google Shape;233;p10"/>
                <p:cNvSpPr/>
                <p:nvPr/>
              </p:nvSpPr>
              <p:spPr>
                <a:xfrm flipH="1">
                  <a:off x="6758" y="1008046"/>
                  <a:ext cx="498528" cy="1073456"/>
                </a:xfrm>
                <a:custGeom>
                  <a:avLst/>
                  <a:gdLst/>
                  <a:ahLst/>
                  <a:cxnLst/>
                  <a:rect l="l" t="t" r="r" b="b"/>
                  <a:pathLst>
                    <a:path w="21600" h="21600" extrusionOk="0">
                      <a:moveTo>
                        <a:pt x="48" y="0"/>
                      </a:moveTo>
                      <a:lnTo>
                        <a:pt x="0" y="6"/>
                      </a:lnTo>
                      <a:cubicBezTo>
                        <a:pt x="1550" y="5289"/>
                        <a:pt x="2484" y="11074"/>
                        <a:pt x="2810" y="16980"/>
                      </a:cubicBezTo>
                      <a:lnTo>
                        <a:pt x="21600" y="21600"/>
                      </a:lnTo>
                      <a:lnTo>
                        <a:pt x="21600" y="12841"/>
                      </a:lnTo>
                      <a:lnTo>
                        <a:pt x="48" y="0"/>
                      </a:lnTo>
                      <a:close/>
                    </a:path>
                  </a:pathLst>
                </a:custGeom>
                <a:solidFill>
                  <a:srgbClr val="B9B9B9"/>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4" name="Google Shape;234;p10"/>
                <p:cNvSpPr/>
                <p:nvPr/>
              </p:nvSpPr>
              <p:spPr>
                <a:xfrm flipH="1">
                  <a:off x="6758" y="1008046"/>
                  <a:ext cx="498665" cy="698049"/>
                </a:xfrm>
                <a:custGeom>
                  <a:avLst/>
                  <a:gdLst/>
                  <a:ahLst/>
                  <a:cxnLst/>
                  <a:rect l="l" t="t" r="r" b="b"/>
                  <a:pathLst>
                    <a:path w="21600" h="21600" extrusionOk="0">
                      <a:moveTo>
                        <a:pt x="54" y="0"/>
                      </a:moveTo>
                      <a:lnTo>
                        <a:pt x="0" y="13"/>
                      </a:lnTo>
                      <a:cubicBezTo>
                        <a:pt x="313" y="1677"/>
                        <a:pt x="610" y="3370"/>
                        <a:pt x="875" y="5094"/>
                      </a:cubicBezTo>
                      <a:lnTo>
                        <a:pt x="21600" y="21600"/>
                      </a:lnTo>
                      <a:lnTo>
                        <a:pt x="21600" y="19746"/>
                      </a:lnTo>
                      <a:lnTo>
                        <a:pt x="54" y="0"/>
                      </a:lnTo>
                      <a:close/>
                    </a:path>
                  </a:pathLst>
                </a:custGeom>
                <a:solidFill>
                  <a:srgbClr val="B68406"/>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35" name="Google Shape;235;p10"/>
                <p:cNvSpPr/>
                <p:nvPr/>
              </p:nvSpPr>
              <p:spPr>
                <a:xfrm>
                  <a:off x="788446" y="1018214"/>
                  <a:ext cx="52904" cy="1067410"/>
                </a:xfrm>
                <a:custGeom>
                  <a:avLst/>
                  <a:gdLst/>
                  <a:ahLst/>
                  <a:cxnLst/>
                  <a:rect l="l" t="t" r="r" b="b"/>
                  <a:pathLst>
                    <a:path w="21600" h="21600" extrusionOk="0">
                      <a:moveTo>
                        <a:pt x="10772" y="0"/>
                      </a:moveTo>
                      <a:lnTo>
                        <a:pt x="0" y="1499"/>
                      </a:lnTo>
                      <a:lnTo>
                        <a:pt x="0" y="10945"/>
                      </a:lnTo>
                      <a:lnTo>
                        <a:pt x="0" y="11278"/>
                      </a:lnTo>
                      <a:lnTo>
                        <a:pt x="0" y="20101"/>
                      </a:lnTo>
                      <a:lnTo>
                        <a:pt x="10772" y="21600"/>
                      </a:lnTo>
                      <a:lnTo>
                        <a:pt x="21600" y="20101"/>
                      </a:lnTo>
                      <a:lnTo>
                        <a:pt x="21600" y="11278"/>
                      </a:lnTo>
                      <a:lnTo>
                        <a:pt x="21600" y="10945"/>
                      </a:lnTo>
                      <a:lnTo>
                        <a:pt x="21600" y="1499"/>
                      </a:lnTo>
                      <a:lnTo>
                        <a:pt x="10772" y="0"/>
                      </a:lnTo>
                      <a:close/>
                    </a:path>
                  </a:pathLst>
                </a:custGeom>
                <a:solidFill>
                  <a:srgbClr val="EBAC07"/>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grpSp>
              <p:nvGrpSpPr>
                <p:cNvPr id="236" name="Google Shape;236;p10"/>
                <p:cNvGrpSpPr/>
                <p:nvPr/>
              </p:nvGrpSpPr>
              <p:grpSpPr>
                <a:xfrm>
                  <a:off x="682049" y="611176"/>
                  <a:ext cx="265699" cy="265700"/>
                  <a:chOff x="0" y="0"/>
                  <a:chExt cx="265698" cy="265698"/>
                </a:xfrm>
              </p:grpSpPr>
              <p:sp>
                <p:nvSpPr>
                  <p:cNvPr id="237" name="Google Shape;237;p10"/>
                  <p:cNvSpPr/>
                  <p:nvPr/>
                </p:nvSpPr>
                <p:spPr>
                  <a:xfrm>
                    <a:off x="0" y="0"/>
                    <a:ext cx="265698" cy="265698"/>
                  </a:xfrm>
                  <a:prstGeom prst="ellipse">
                    <a:avLst/>
                  </a:prstGeom>
                  <a:solidFill>
                    <a:srgbClr val="B9B9B9"/>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grpSp>
                <p:nvGrpSpPr>
                  <p:cNvPr id="238" name="Google Shape;238;p10"/>
                  <p:cNvGrpSpPr/>
                  <p:nvPr/>
                </p:nvGrpSpPr>
                <p:grpSpPr>
                  <a:xfrm>
                    <a:off x="22109" y="22109"/>
                    <a:ext cx="221480" cy="221480"/>
                    <a:chOff x="0" y="0"/>
                    <a:chExt cx="221479" cy="221479"/>
                  </a:xfrm>
                </p:grpSpPr>
                <p:sp>
                  <p:nvSpPr>
                    <p:cNvPr id="239" name="Google Shape;239;p10"/>
                    <p:cNvSpPr/>
                    <p:nvPr/>
                  </p:nvSpPr>
                  <p:spPr>
                    <a:xfrm>
                      <a:off x="0" y="0"/>
                      <a:ext cx="221479" cy="221479"/>
                    </a:xfrm>
                    <a:prstGeom prst="ellipse">
                      <a:avLst/>
                    </a:prstGeom>
                    <a:solidFill>
                      <a:srgbClr val="999999"/>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sp>
                  <p:nvSpPr>
                    <p:cNvPr id="240" name="Google Shape;240;p10"/>
                    <p:cNvSpPr/>
                    <p:nvPr/>
                  </p:nvSpPr>
                  <p:spPr>
                    <a:xfrm>
                      <a:off x="32372" y="32469"/>
                      <a:ext cx="189084" cy="188947"/>
                    </a:xfrm>
                    <a:custGeom>
                      <a:avLst/>
                      <a:gdLst/>
                      <a:ahLst/>
                      <a:cxnLst/>
                      <a:rect l="l" t="t" r="r" b="b"/>
                      <a:pathLst>
                        <a:path w="20432" h="20431" extrusionOk="0">
                          <a:moveTo>
                            <a:pt x="16927" y="0"/>
                          </a:moveTo>
                          <a:lnTo>
                            <a:pt x="0" y="16924"/>
                          </a:lnTo>
                          <a:cubicBezTo>
                            <a:pt x="4673" y="21600"/>
                            <a:pt x="12254" y="21600"/>
                            <a:pt x="16927" y="16924"/>
                          </a:cubicBezTo>
                          <a:cubicBezTo>
                            <a:pt x="21600" y="12247"/>
                            <a:pt x="21600" y="4676"/>
                            <a:pt x="16927" y="0"/>
                          </a:cubicBezTo>
                          <a:close/>
                        </a:path>
                      </a:pathLst>
                    </a:custGeom>
                    <a:solidFill>
                      <a:srgbClr val="7F7F7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Microsoft JhengHei"/>
                        <a:ea typeface="Microsoft JhengHei"/>
                        <a:cs typeface="Microsoft JhengHei"/>
                        <a:sym typeface="Microsoft JhengHei"/>
                      </a:endParaRPr>
                    </a:p>
                  </p:txBody>
                </p:sp>
              </p:grpSp>
            </p:grpSp>
          </p:grpSp>
        </p:grpSp>
      </p:grpSp>
      <p:sp>
        <p:nvSpPr>
          <p:cNvPr id="241" name="Google Shape;241;p10"/>
          <p:cNvSpPr txBox="1"/>
          <p:nvPr/>
        </p:nvSpPr>
        <p:spPr>
          <a:xfrm>
            <a:off x="5325975" y="2473125"/>
            <a:ext cx="4988400" cy="2492950"/>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30000"/>
              </a:lnSpc>
              <a:spcBef>
                <a:spcPts val="0"/>
              </a:spcBef>
              <a:spcAft>
                <a:spcPts val="0"/>
              </a:spcAft>
              <a:buClr>
                <a:srgbClr val="3E8D9F"/>
              </a:buClr>
              <a:buSzPts val="3200"/>
              <a:buFont typeface="Arial"/>
              <a:buChar char="•"/>
            </a:pPr>
            <a:r>
              <a:rPr lang="zh-TW" sz="3200" b="1" i="0" u="none" strike="noStrike" cap="none" dirty="0">
                <a:solidFill>
                  <a:srgbClr val="3E8D9F"/>
                </a:solidFill>
                <a:latin typeface="Microsoft JhengHei"/>
                <a:ea typeface="Microsoft JhengHei"/>
                <a:cs typeface="Microsoft JhengHei"/>
                <a:sym typeface="Microsoft JhengHei"/>
              </a:rPr>
              <a:t>第一級獎勵金 2,000元</a:t>
            </a:r>
            <a:endParaRPr sz="3200" b="1" i="0" u="none" strike="noStrike" cap="none" dirty="0">
              <a:solidFill>
                <a:srgbClr val="3E8D9F"/>
              </a:solidFill>
              <a:latin typeface="Microsoft JhengHei"/>
              <a:ea typeface="Microsoft JhengHei"/>
              <a:cs typeface="Microsoft JhengHei"/>
              <a:sym typeface="Microsoft JhengHei"/>
            </a:endParaRPr>
          </a:p>
          <a:p>
            <a:pPr marL="285750" marR="0" lvl="0" indent="-285750" algn="just" rtl="0">
              <a:lnSpc>
                <a:spcPct val="130000"/>
              </a:lnSpc>
              <a:spcBef>
                <a:spcPts val="0"/>
              </a:spcBef>
              <a:spcAft>
                <a:spcPts val="0"/>
              </a:spcAft>
              <a:buClr>
                <a:srgbClr val="3E8D9F"/>
              </a:buClr>
              <a:buSzPts val="3200"/>
              <a:buFont typeface="Arial"/>
              <a:buChar char="•"/>
            </a:pPr>
            <a:r>
              <a:rPr lang="zh-TW" sz="3200" b="1" i="0" u="none" strike="noStrike" cap="none" dirty="0">
                <a:solidFill>
                  <a:srgbClr val="3E8D9F"/>
                </a:solidFill>
                <a:latin typeface="Microsoft JhengHei"/>
                <a:ea typeface="Microsoft JhengHei"/>
                <a:cs typeface="Microsoft JhengHei"/>
                <a:sym typeface="Microsoft JhengHei"/>
              </a:rPr>
              <a:t>第二級獎勵金 1,200元</a:t>
            </a:r>
            <a:endParaRPr sz="3200" b="1" i="0" u="none" strike="noStrike" cap="none" dirty="0">
              <a:solidFill>
                <a:srgbClr val="3E8D9F"/>
              </a:solidFill>
              <a:latin typeface="Microsoft JhengHei"/>
              <a:ea typeface="Microsoft JhengHei"/>
              <a:cs typeface="Microsoft JhengHei"/>
              <a:sym typeface="Microsoft JhengHei"/>
            </a:endParaRPr>
          </a:p>
          <a:p>
            <a:pPr marL="285750" marR="0" lvl="0" indent="-285750" algn="just" rtl="0">
              <a:lnSpc>
                <a:spcPct val="130000"/>
              </a:lnSpc>
              <a:spcBef>
                <a:spcPts val="0"/>
              </a:spcBef>
              <a:spcAft>
                <a:spcPts val="0"/>
              </a:spcAft>
              <a:buClr>
                <a:srgbClr val="3E8D9F"/>
              </a:buClr>
              <a:buSzPts val="3200"/>
              <a:buFont typeface="Arial"/>
              <a:buChar char="•"/>
            </a:pPr>
            <a:r>
              <a:rPr lang="zh-TW" sz="3200" b="1" i="0" u="none" strike="noStrike" cap="none" dirty="0">
                <a:solidFill>
                  <a:srgbClr val="3E8D9F"/>
                </a:solidFill>
                <a:latin typeface="Microsoft JhengHei"/>
                <a:ea typeface="Microsoft JhengHei"/>
                <a:cs typeface="Microsoft JhengHei"/>
                <a:sym typeface="Microsoft JhengHei"/>
              </a:rPr>
              <a:t>第三級獎勵金    800元</a:t>
            </a:r>
            <a:endParaRPr sz="3200" b="1" i="0" u="none" strike="noStrike" cap="none" dirty="0">
              <a:solidFill>
                <a:srgbClr val="3E8D9F"/>
              </a:solidFill>
              <a:latin typeface="Microsoft JhengHei"/>
              <a:ea typeface="Microsoft JhengHei"/>
              <a:cs typeface="Microsoft JhengHei"/>
              <a:sym typeface="Microsoft JhengHei"/>
            </a:endParaRPr>
          </a:p>
          <a:p>
            <a:pPr marL="0" marR="0" lvl="0" indent="0" algn="just" rtl="0">
              <a:lnSpc>
                <a:spcPct val="130000"/>
              </a:lnSpc>
              <a:spcBef>
                <a:spcPts val="0"/>
              </a:spcBef>
              <a:spcAft>
                <a:spcPts val="0"/>
              </a:spcAft>
              <a:buClr>
                <a:srgbClr val="000000"/>
              </a:buClr>
              <a:buSzPts val="2400"/>
              <a:buFont typeface="Arial"/>
              <a:buNone/>
            </a:pPr>
            <a:r>
              <a:rPr lang="zh-TW" sz="2400" b="0" i="0" u="none" strike="noStrike" cap="none" dirty="0">
                <a:solidFill>
                  <a:srgbClr val="3E8D9F"/>
                </a:solidFill>
                <a:latin typeface="Microsoft JhengHei"/>
                <a:ea typeface="Microsoft JhengHei"/>
                <a:cs typeface="Microsoft JhengHei"/>
                <a:sym typeface="Microsoft JhengHei"/>
              </a:rPr>
              <a:t>（各系所畢業條件相關證照除外）</a:t>
            </a:r>
            <a:endParaRPr sz="2400" b="0" i="0" u="none" strike="noStrike" cap="none" dirty="0">
              <a:solidFill>
                <a:srgbClr val="3E8D9F"/>
              </a:solidFill>
              <a:latin typeface="Microsoft JhengHei"/>
              <a:ea typeface="Microsoft JhengHei"/>
              <a:cs typeface="Microsoft JhengHei"/>
              <a:sym typeface="Microsoft JhengHei"/>
            </a:endParaRPr>
          </a:p>
        </p:txBody>
      </p:sp>
      <p:sp>
        <p:nvSpPr>
          <p:cNvPr id="242" name="Google Shape;242;p10"/>
          <p:cNvSpPr/>
          <p:nvPr/>
        </p:nvSpPr>
        <p:spPr>
          <a:xfrm>
            <a:off x="5542863" y="5218971"/>
            <a:ext cx="5590357" cy="1097310"/>
          </a:xfrm>
          <a:prstGeom prst="rect">
            <a:avLst/>
          </a:prstGeom>
          <a:noFill/>
          <a:ln>
            <a:noFill/>
          </a:ln>
        </p:spPr>
        <p:txBody>
          <a:bodyPr spcFirstLastPara="1" wrap="square" lIns="0" tIns="0" rIns="0" bIns="0" anchor="t" anchorCtr="0">
            <a:noAutofit/>
          </a:bodyPr>
          <a:lstStyle/>
          <a:p>
            <a:pPr marL="0" marR="0" lvl="0" indent="0" algn="just" rtl="0">
              <a:lnSpc>
                <a:spcPct val="110000"/>
              </a:lnSpc>
              <a:spcBef>
                <a:spcPts val="0"/>
              </a:spcBef>
              <a:spcAft>
                <a:spcPts val="0"/>
              </a:spcAft>
              <a:buClr>
                <a:srgbClr val="000000"/>
              </a:buClr>
              <a:buSzPts val="1800"/>
              <a:buFont typeface="Arial"/>
              <a:buNone/>
            </a:pPr>
            <a:r>
              <a:rPr lang="zh-TW" sz="1800" b="0" i="0" u="none" strike="noStrike" cap="none" dirty="0">
                <a:solidFill>
                  <a:srgbClr val="595959"/>
                </a:solidFill>
                <a:latin typeface="Microsoft JhengHei"/>
                <a:ea typeface="Microsoft JhengHei"/>
                <a:cs typeface="Microsoft JhengHei"/>
                <a:sym typeface="Microsoft JhengHei"/>
              </a:rPr>
              <a:t>配合高教深耕計畫所開設的各項語言類及證照類課程～～臺北市立大學不只教你怎麼釣魚，還教你怎麼～～</a:t>
            </a:r>
            <a:br>
              <a:rPr lang="zh-TW" sz="1800" b="0" i="0" u="none" strike="noStrike" cap="none" dirty="0">
                <a:solidFill>
                  <a:srgbClr val="595959"/>
                </a:solidFill>
                <a:latin typeface="Microsoft JhengHei"/>
                <a:ea typeface="Microsoft JhengHei"/>
                <a:cs typeface="Microsoft JhengHei"/>
                <a:sym typeface="Microsoft JhengHei"/>
              </a:rPr>
            </a:br>
            <a:r>
              <a:rPr lang="zh-TW" sz="1800" b="0" i="0" u="none" strike="noStrike" cap="none" dirty="0">
                <a:solidFill>
                  <a:schemeClr val="dk1"/>
                </a:solidFill>
                <a:latin typeface="Microsoft JhengHei"/>
                <a:ea typeface="Microsoft JhengHei"/>
                <a:cs typeface="Microsoft JhengHei"/>
                <a:sym typeface="Microsoft JhengHei"/>
              </a:rPr>
              <a:t>一魚兩吃！！！</a:t>
            </a:r>
            <a:endParaRPr sz="1800" b="0" i="0" u="none" strike="noStrike" cap="none" dirty="0">
              <a:solidFill>
                <a:schemeClr val="dk1"/>
              </a:solidFill>
              <a:latin typeface="Microsoft JhengHei"/>
              <a:ea typeface="Microsoft JhengHei"/>
              <a:cs typeface="Microsoft JhengHei"/>
              <a:sym typeface="Microsoft JhengHei"/>
            </a:endParaRPr>
          </a:p>
          <a:p>
            <a:pPr marL="0" marR="0" lvl="0" indent="0" algn="just" rtl="0">
              <a:lnSpc>
                <a:spcPct val="110000"/>
              </a:lnSpc>
              <a:spcBef>
                <a:spcPts val="3000"/>
              </a:spcBef>
              <a:spcAft>
                <a:spcPts val="0"/>
              </a:spcAft>
              <a:buClr>
                <a:srgbClr val="000000"/>
              </a:buClr>
              <a:buSzPts val="1800"/>
              <a:buFont typeface="Arial"/>
              <a:buNone/>
            </a:pPr>
            <a:endParaRPr sz="1800" b="0" i="0" u="none" strike="noStrike" cap="none" dirty="0">
              <a:solidFill>
                <a:srgbClr val="595959"/>
              </a:solidFill>
              <a:latin typeface="Microsoft JhengHei"/>
              <a:ea typeface="Microsoft JhengHei"/>
              <a:cs typeface="Microsoft JhengHei"/>
              <a:sym typeface="Microsoft JhengHei"/>
            </a:endParaRPr>
          </a:p>
          <a:p>
            <a:pPr marL="0" marR="0" lvl="0" indent="0" algn="just" rtl="0">
              <a:lnSpc>
                <a:spcPct val="110000"/>
              </a:lnSpc>
              <a:spcBef>
                <a:spcPts val="3000"/>
              </a:spcBef>
              <a:spcAft>
                <a:spcPts val="0"/>
              </a:spcAft>
              <a:buClr>
                <a:srgbClr val="000000"/>
              </a:buClr>
              <a:buSzPts val="2700"/>
              <a:buFont typeface="Arial"/>
              <a:buNone/>
            </a:pPr>
            <a:endParaRPr sz="2700" b="1" i="0" u="none" strike="noStrike" cap="none" dirty="0">
              <a:solidFill>
                <a:srgbClr val="595959"/>
              </a:solidFill>
              <a:latin typeface="Microsoft JhengHei"/>
              <a:ea typeface="Microsoft JhengHei"/>
              <a:cs typeface="Microsoft JhengHei"/>
              <a:sym typeface="Microsoft JhengHei"/>
            </a:endParaRPr>
          </a:p>
        </p:txBody>
      </p:sp>
      <p:sp>
        <p:nvSpPr>
          <p:cNvPr id="243" name="Google Shape;243;p10"/>
          <p:cNvSpPr txBox="1"/>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3E8D9F"/>
              </a:buClr>
              <a:buSzPts val="4400"/>
              <a:buFont typeface="Microsoft JhengHei"/>
              <a:buNone/>
            </a:pPr>
            <a:r>
              <a:rPr lang="zh-TW" sz="4400" b="1" i="0" u="none" strike="noStrike" cap="none">
                <a:solidFill>
                  <a:srgbClr val="3E8D9F"/>
                </a:solidFill>
                <a:latin typeface="Microsoft JhengHei"/>
                <a:ea typeface="Microsoft JhengHei"/>
                <a:cs typeface="Microsoft JhengHei"/>
                <a:sym typeface="Microsoft JhengHei"/>
              </a:rPr>
              <a:t>證照獎勵</a:t>
            </a:r>
            <a:endParaRPr sz="1400" b="0" i="0" u="none" strike="noStrike" cap="none">
              <a:solidFill>
                <a:srgbClr val="000000"/>
              </a:solidFill>
              <a:latin typeface="Arial"/>
              <a:ea typeface="Arial"/>
              <a:cs typeface="Arial"/>
              <a:sym typeface="Arial"/>
            </a:endParaRPr>
          </a:p>
        </p:txBody>
      </p:sp>
      <p:sp>
        <p:nvSpPr>
          <p:cNvPr id="244" name="Google Shape;244;p10"/>
          <p:cNvSpPr txBox="1"/>
          <p:nvPr/>
        </p:nvSpPr>
        <p:spPr>
          <a:xfrm>
            <a:off x="11680521" y="6360774"/>
            <a:ext cx="5671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TW" sz="1800" dirty="0">
                <a:solidFill>
                  <a:schemeClr val="dk1"/>
                </a:solidFill>
                <a:latin typeface="Calibri"/>
                <a:ea typeface="Calibri"/>
                <a:cs typeface="Calibri"/>
                <a:sym typeface="Calibri"/>
              </a:rPr>
              <a:t>11</a:t>
            </a:r>
            <a:endParaRPr sz="18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9"/>
                                        </p:tgtEl>
                                        <p:attrNameLst>
                                          <p:attrName>style.visibility</p:attrName>
                                        </p:attrNameLst>
                                      </p:cBhvr>
                                      <p:to>
                                        <p:strVal val="visible"/>
                                      </p:to>
                                    </p:set>
                                    <p:anim calcmode="lin" valueType="num">
                                      <p:cBhvr additive="base">
                                        <p:cTn id="7" dur="500"/>
                                        <p:tgtEl>
                                          <p:spTgt spid="219"/>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0"/>
                                  </p:stCondLst>
                                  <p:childTnLst>
                                    <p:set>
                                      <p:cBhvr>
                                        <p:cTn id="9" dur="1" fill="hold">
                                          <p:stCondLst>
                                            <p:cond delay="0"/>
                                          </p:stCondLst>
                                        </p:cTn>
                                        <p:tgtEl>
                                          <p:spTgt spid="242"/>
                                        </p:tgtEl>
                                        <p:attrNameLst>
                                          <p:attrName>style.visibility</p:attrName>
                                        </p:attrNameLst>
                                      </p:cBhvr>
                                      <p:to>
                                        <p:strVal val="visible"/>
                                      </p:to>
                                    </p:set>
                                    <p:animEffect transition="in" filter="fade">
                                      <p:cBhvr>
                                        <p:cTn id="10" dur="1822"/>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p:nvPr/>
        </p:nvSpPr>
        <p:spPr>
          <a:xfrm>
            <a:off x="4852349" y="4661177"/>
            <a:ext cx="4638914" cy="1687071"/>
          </a:xfrm>
          <a:prstGeom prst="roundRect">
            <a:avLst>
              <a:gd name="adj" fmla="val 16667"/>
            </a:avLst>
          </a:prstGeom>
          <a:solidFill>
            <a:schemeClr val="lt1"/>
          </a:solidFill>
          <a:ln w="12700" cap="flat" cmpd="sng">
            <a:solidFill>
              <a:srgbClr val="EC6E4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8" name="Google Shape;258;p11"/>
          <p:cNvSpPr txBox="1">
            <a:spLocks noGrp="1"/>
          </p:cNvSpPr>
          <p:nvPr>
            <p:ph type="title"/>
          </p:nvPr>
        </p:nvSpPr>
        <p:spPr>
          <a:xfrm>
            <a:off x="838200" y="31425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E8D9F"/>
              </a:buClr>
              <a:buSzPts val="4400"/>
              <a:buFont typeface="Microsoft JhengHei"/>
              <a:buNone/>
            </a:pPr>
            <a:r>
              <a:rPr lang="zh-TW" b="1">
                <a:solidFill>
                  <a:srgbClr val="3E8D9F"/>
                </a:solidFill>
                <a:latin typeface="Microsoft JhengHei"/>
                <a:ea typeface="Microsoft JhengHei"/>
                <a:cs typeface="Microsoft JhengHei"/>
                <a:sym typeface="Microsoft JhengHei"/>
              </a:rPr>
              <a:t>陽光幼苗學習輔導暨獎補助</a:t>
            </a:r>
            <a:endParaRPr/>
          </a:p>
        </p:txBody>
      </p:sp>
      <p:sp>
        <p:nvSpPr>
          <p:cNvPr id="259" name="Google Shape;259;p11"/>
          <p:cNvSpPr/>
          <p:nvPr/>
        </p:nvSpPr>
        <p:spPr>
          <a:xfrm>
            <a:off x="4928626" y="1457419"/>
            <a:ext cx="6290280" cy="3203758"/>
          </a:xfrm>
          <a:prstGeom prst="rect">
            <a:avLst/>
          </a:prstGeom>
          <a:noFill/>
          <a:ln>
            <a:noFill/>
          </a:ln>
        </p:spPr>
        <p:txBody>
          <a:bodyPr spcFirstLastPara="1" wrap="square" lIns="0" tIns="0" rIns="0" bIns="0" anchor="t" anchorCtr="0">
            <a:noAutofit/>
          </a:bodyPr>
          <a:lstStyle/>
          <a:p>
            <a:pPr marL="342900" marR="0" lvl="0" indent="-342900" algn="l" rtl="0">
              <a:lnSpc>
                <a:spcPct val="115000"/>
              </a:lnSpc>
              <a:spcBef>
                <a:spcPts val="0"/>
              </a:spcBef>
              <a:spcAft>
                <a:spcPts val="0"/>
              </a:spcAft>
              <a:buClr>
                <a:srgbClr val="3E8D9F"/>
              </a:buClr>
              <a:buSzPct val="100000"/>
              <a:buFont typeface="Arial" panose="020B0604020202020204" pitchFamily="34" charset="0"/>
              <a:buChar char="•"/>
            </a:pPr>
            <a:r>
              <a:rPr lang="zh-TW" altLang="en-US" sz="2400" b="1" i="0" u="none" strike="noStrike" cap="none" dirty="0">
                <a:solidFill>
                  <a:srgbClr val="3E8D9F"/>
                </a:solidFill>
                <a:latin typeface="Microsoft JhengHei"/>
                <a:ea typeface="Microsoft JhengHei"/>
                <a:cs typeface="Microsoft JhengHei"/>
                <a:sym typeface="Microsoft JhengHei"/>
              </a:rPr>
              <a:t>選擇學習輔導項目（至少一個指定項目）</a:t>
            </a:r>
            <a:endParaRPr lang="en-US" altLang="zh-TW" sz="2400" b="1" dirty="0">
              <a:solidFill>
                <a:srgbClr val="3E8D9F"/>
              </a:solidFill>
              <a:latin typeface="Microsoft JhengHei"/>
              <a:ea typeface="Microsoft JhengHei"/>
              <a:cs typeface="Microsoft JhengHei"/>
              <a:sym typeface="Microsoft JhengHei"/>
            </a:endParaRPr>
          </a:p>
          <a:p>
            <a:pPr marL="342900" marR="0" lvl="0" indent="-342900" algn="l" rtl="0">
              <a:lnSpc>
                <a:spcPct val="115000"/>
              </a:lnSpc>
              <a:spcBef>
                <a:spcPts val="0"/>
              </a:spcBef>
              <a:spcAft>
                <a:spcPts val="0"/>
              </a:spcAft>
              <a:buClr>
                <a:srgbClr val="3E8D9F"/>
              </a:buClr>
              <a:buSzPct val="100000"/>
              <a:buFont typeface="Arial" panose="020B0604020202020204" pitchFamily="34" charset="0"/>
              <a:buChar char="•"/>
            </a:pPr>
            <a:r>
              <a:rPr lang="zh-TW" altLang="en-US" sz="2400" b="1" i="0" u="none" strike="noStrike" cap="none" dirty="0">
                <a:solidFill>
                  <a:srgbClr val="3E8D9F"/>
                </a:solidFill>
                <a:latin typeface="Microsoft JhengHei"/>
                <a:ea typeface="Microsoft JhengHei"/>
                <a:cs typeface="Microsoft JhengHei"/>
                <a:sym typeface="Microsoft JhengHei"/>
              </a:rPr>
              <a:t>完成學習及心得報告</a:t>
            </a:r>
            <a:endParaRPr lang="en-US" altLang="zh-TW" sz="2400" b="1" dirty="0">
              <a:solidFill>
                <a:srgbClr val="3E8D9F"/>
              </a:solidFill>
              <a:latin typeface="Microsoft JhengHei"/>
              <a:ea typeface="Microsoft JhengHei"/>
              <a:cs typeface="Microsoft JhengHei"/>
              <a:sym typeface="Microsoft JhengHei"/>
            </a:endParaRPr>
          </a:p>
          <a:p>
            <a:pPr marL="342900" marR="0" lvl="0" indent="-342900" algn="l" rtl="0">
              <a:lnSpc>
                <a:spcPct val="115000"/>
              </a:lnSpc>
              <a:spcBef>
                <a:spcPts val="0"/>
              </a:spcBef>
              <a:spcAft>
                <a:spcPts val="0"/>
              </a:spcAft>
              <a:buClr>
                <a:srgbClr val="3E8D9F"/>
              </a:buClr>
              <a:buSzPct val="100000"/>
              <a:buFont typeface="Arial" panose="020B0604020202020204" pitchFamily="34" charset="0"/>
              <a:buChar char="•"/>
            </a:pPr>
            <a:r>
              <a:rPr lang="zh-TW" altLang="en-US" sz="2400" b="1" i="0" u="none" strike="noStrike" cap="none" dirty="0">
                <a:solidFill>
                  <a:srgbClr val="3E8D9F"/>
                </a:solidFill>
                <a:latin typeface="Microsoft JhengHei"/>
                <a:ea typeface="Microsoft JhengHei"/>
                <a:cs typeface="Microsoft JhengHei"/>
                <a:sym typeface="Microsoft JhengHei"/>
              </a:rPr>
              <a:t>提出申請</a:t>
            </a:r>
            <a:endParaRPr lang="en-US" altLang="zh-TW" sz="2400" b="1" dirty="0">
              <a:solidFill>
                <a:srgbClr val="3E8D9F"/>
              </a:solidFill>
              <a:latin typeface="Microsoft JhengHei"/>
              <a:ea typeface="Microsoft JhengHei"/>
              <a:cs typeface="Microsoft JhengHei"/>
              <a:sym typeface="Microsoft JhengHei"/>
            </a:endParaRPr>
          </a:p>
          <a:p>
            <a:pPr marL="342900" marR="0" lvl="0" indent="-342900" algn="l" rtl="0">
              <a:lnSpc>
                <a:spcPct val="115000"/>
              </a:lnSpc>
              <a:spcBef>
                <a:spcPts val="0"/>
              </a:spcBef>
              <a:spcAft>
                <a:spcPts val="0"/>
              </a:spcAft>
              <a:buClr>
                <a:srgbClr val="3E8D9F"/>
              </a:buClr>
              <a:buSzPct val="100000"/>
              <a:buFont typeface="Arial" panose="020B0604020202020204" pitchFamily="34" charset="0"/>
              <a:buChar char="•"/>
            </a:pPr>
            <a:r>
              <a:rPr lang="zh-TW" altLang="en-US" sz="2400" b="1" dirty="0">
                <a:solidFill>
                  <a:srgbClr val="3E8D9F"/>
                </a:solidFill>
                <a:latin typeface="Microsoft JhengHei"/>
                <a:ea typeface="Microsoft JhengHei"/>
                <a:cs typeface="Microsoft JhengHei"/>
                <a:sym typeface="Microsoft JhengHei"/>
              </a:rPr>
              <a:t>每次可獲得</a:t>
            </a:r>
            <a:r>
              <a:rPr lang="en-US" altLang="zh-TW" sz="2400" b="1" dirty="0">
                <a:solidFill>
                  <a:srgbClr val="3E8D9F"/>
                </a:solidFill>
                <a:latin typeface="Microsoft JhengHei"/>
                <a:ea typeface="Microsoft JhengHei"/>
                <a:cs typeface="Microsoft JhengHei"/>
                <a:sym typeface="Microsoft JhengHei"/>
              </a:rPr>
              <a:t>7,500~35,000</a:t>
            </a:r>
            <a:r>
              <a:rPr lang="zh-TW" altLang="en-US" sz="2400" b="1" dirty="0">
                <a:solidFill>
                  <a:srgbClr val="3E8D9F"/>
                </a:solidFill>
                <a:latin typeface="Microsoft JhengHei"/>
                <a:ea typeface="Microsoft JhengHei"/>
                <a:cs typeface="Microsoft JhengHei"/>
                <a:sym typeface="Microsoft JhengHei"/>
              </a:rPr>
              <a:t>元不等之獎助金</a:t>
            </a:r>
            <a:endParaRPr lang="en-US" altLang="zh-TW" sz="2400" b="1" i="0" u="none" strike="noStrike" cap="none" dirty="0">
              <a:solidFill>
                <a:srgbClr val="3E8D9F"/>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endParaRPr lang="en-US" altLang="zh-TW" b="1"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r>
              <a:rPr lang="zh-TW" sz="1600" b="1" i="0" u="none" strike="noStrike" cap="none" dirty="0">
                <a:solidFill>
                  <a:schemeClr val="dk1"/>
                </a:solidFill>
                <a:latin typeface="Microsoft JhengHei"/>
                <a:ea typeface="Microsoft JhengHei"/>
                <a:cs typeface="Microsoft JhengHei"/>
                <a:sym typeface="Microsoft JhengHei"/>
              </a:rPr>
              <a:t>詳情請洽承辦人</a:t>
            </a:r>
            <a:endParaRPr sz="1600" b="0"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r>
              <a:rPr lang="zh-TW" sz="1600" b="0" i="0" u="none" strike="noStrike" cap="none" dirty="0">
                <a:solidFill>
                  <a:schemeClr val="dk1"/>
                </a:solidFill>
                <a:latin typeface="Microsoft JhengHei"/>
                <a:ea typeface="Microsoft JhengHei"/>
                <a:cs typeface="Microsoft JhengHei"/>
                <a:sym typeface="Microsoft JhengHei"/>
              </a:rPr>
              <a:t>高教深耕計畫辦公室</a:t>
            </a:r>
            <a:endParaRPr sz="1600" b="0"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r>
              <a:rPr lang="zh-TW" sz="1600" b="0" i="0" u="none" strike="noStrike" cap="none" dirty="0">
                <a:solidFill>
                  <a:schemeClr val="dk1"/>
                </a:solidFill>
                <a:latin typeface="Microsoft JhengHei"/>
                <a:ea typeface="Microsoft JhengHei"/>
                <a:cs typeface="Microsoft JhengHei"/>
                <a:sym typeface="Microsoft JhengHei"/>
              </a:rPr>
              <a:t>博愛校區：02-2311-3040轉18</a:t>
            </a:r>
            <a:r>
              <a:rPr lang="en-US" altLang="zh-TW" sz="1600" b="0" i="0" u="none" strike="noStrike" cap="none" dirty="0">
                <a:solidFill>
                  <a:schemeClr val="dk1"/>
                </a:solidFill>
                <a:latin typeface="Microsoft JhengHei"/>
                <a:ea typeface="Microsoft JhengHei"/>
                <a:cs typeface="Microsoft JhengHei"/>
                <a:sym typeface="Microsoft JhengHei"/>
              </a:rPr>
              <a:t>22</a:t>
            </a:r>
            <a:r>
              <a:rPr lang="zh-TW" sz="1600" b="0" i="0" u="none" strike="noStrike" cap="none" dirty="0">
                <a:solidFill>
                  <a:schemeClr val="dk1"/>
                </a:solidFill>
                <a:latin typeface="Microsoft JhengHei"/>
                <a:ea typeface="Microsoft JhengHei"/>
                <a:cs typeface="Microsoft JhengHei"/>
                <a:sym typeface="Microsoft JhengHei"/>
              </a:rPr>
              <a:t>  連雅雯小姐</a:t>
            </a:r>
            <a:endParaRPr sz="1600" b="0"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r>
              <a:rPr lang="zh-TW" sz="1600" b="0" i="0" u="none" strike="noStrike" cap="none" dirty="0">
                <a:solidFill>
                  <a:schemeClr val="dk1"/>
                </a:solidFill>
                <a:latin typeface="Microsoft JhengHei"/>
                <a:ea typeface="Microsoft JhengHei"/>
                <a:cs typeface="Microsoft JhengHei"/>
                <a:sym typeface="Microsoft JhengHei"/>
              </a:rPr>
              <a:t>天母校區：02-2871-8288轉7647  陶中強先生</a:t>
            </a:r>
            <a:endParaRPr sz="1600" b="0" i="0" u="none" strike="noStrike" cap="none" dirty="0">
              <a:solidFill>
                <a:schemeClr val="dk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rgbClr val="000000"/>
              </a:buClr>
              <a:buSzPts val="1600"/>
              <a:buFont typeface="Arial"/>
              <a:buNone/>
            </a:pPr>
            <a:r>
              <a:rPr lang="zh-TW" sz="1600" b="0" i="0" u="none" strike="noStrike" cap="none" dirty="0">
                <a:solidFill>
                  <a:schemeClr val="dk1"/>
                </a:solidFill>
                <a:latin typeface="Microsoft JhengHei"/>
                <a:ea typeface="Microsoft JhengHei"/>
                <a:cs typeface="Microsoft JhengHei"/>
                <a:sym typeface="Microsoft JhengHei"/>
              </a:rPr>
              <a:t>聯絡信箱：utctldsunseed@gmail.com</a:t>
            </a:r>
            <a:endParaRPr sz="1600" b="1" i="0" u="none" strike="noStrike" cap="none" dirty="0">
              <a:solidFill>
                <a:schemeClr val="dk1"/>
              </a:solidFill>
              <a:latin typeface="Microsoft JhengHei"/>
              <a:ea typeface="Microsoft JhengHei"/>
              <a:cs typeface="Microsoft JhengHei"/>
              <a:sym typeface="Microsoft JhengHei"/>
            </a:endParaRPr>
          </a:p>
        </p:txBody>
      </p:sp>
      <p:pic>
        <p:nvPicPr>
          <p:cNvPr id="260" name="Google Shape;260;p11"/>
          <p:cNvPicPr preferRelativeResize="0"/>
          <p:nvPr/>
        </p:nvPicPr>
        <p:blipFill rotWithShape="1">
          <a:blip r:embed="rId3">
            <a:alphaModFix/>
          </a:blip>
          <a:srcRect/>
          <a:stretch/>
        </p:blipFill>
        <p:spPr>
          <a:xfrm>
            <a:off x="9781383" y="4697465"/>
            <a:ext cx="1437523" cy="1406231"/>
          </a:xfrm>
          <a:prstGeom prst="rect">
            <a:avLst/>
          </a:prstGeom>
          <a:noFill/>
          <a:ln>
            <a:noFill/>
          </a:ln>
        </p:spPr>
      </p:pic>
      <p:sp>
        <p:nvSpPr>
          <p:cNvPr id="261" name="Google Shape;261;p11"/>
          <p:cNvSpPr/>
          <p:nvPr/>
        </p:nvSpPr>
        <p:spPr>
          <a:xfrm>
            <a:off x="9631530" y="6080324"/>
            <a:ext cx="169347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zh-TW" b="1" i="0" u="none" strike="noStrike" cap="none" dirty="0">
                <a:solidFill>
                  <a:schemeClr val="dk1"/>
                </a:solidFill>
                <a:latin typeface="Microsoft JhengHei"/>
                <a:ea typeface="Microsoft JhengHei"/>
                <a:cs typeface="Microsoft JhengHei"/>
                <a:sym typeface="Microsoft JhengHei"/>
              </a:rPr>
              <a:t>陽光幼苗LINE 群組</a:t>
            </a:r>
            <a:endParaRPr sz="1050" b="0" i="0" u="none" strike="noStrike" cap="none" dirty="0">
              <a:solidFill>
                <a:srgbClr val="000000"/>
              </a:solidFill>
              <a:latin typeface="Arial"/>
              <a:ea typeface="Arial"/>
              <a:cs typeface="Arial"/>
              <a:sym typeface="Arial"/>
            </a:endParaRPr>
          </a:p>
        </p:txBody>
      </p:sp>
      <p:sp>
        <p:nvSpPr>
          <p:cNvPr id="262" name="Google Shape;262;p11"/>
          <p:cNvSpPr txBox="1"/>
          <p:nvPr/>
        </p:nvSpPr>
        <p:spPr>
          <a:xfrm>
            <a:off x="4861934" y="4719902"/>
            <a:ext cx="4638915" cy="15696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zh-TW" sz="1600" i="0" u="sng" strike="noStrike" cap="none" dirty="0">
                <a:solidFill>
                  <a:schemeClr val="tx1">
                    <a:lumMod val="65000"/>
                    <a:lumOff val="35000"/>
                  </a:schemeClr>
                </a:solidFill>
                <a:latin typeface="Microsoft JhengHei Light" panose="020B0304030504040204" pitchFamily="34" charset="-120"/>
                <a:ea typeface="Microsoft JhengHei Light" panose="020B0304030504040204" pitchFamily="34" charset="-120"/>
                <a:cs typeface="Microsoft JhengHei"/>
                <a:sym typeface="Microsoft JhengHei"/>
              </a:rPr>
              <a:t>補助對象</a:t>
            </a:r>
            <a:endParaRPr sz="1600" i="0" u="sng" strike="noStrike" cap="none" dirty="0">
              <a:solidFill>
                <a:schemeClr val="tx1">
                  <a:lumMod val="65000"/>
                  <a:lumOff val="35000"/>
                </a:schemeClr>
              </a:solidFill>
              <a:latin typeface="Microsoft JhengHei Light" panose="020B0304030504040204" pitchFamily="34" charset="-120"/>
              <a:ea typeface="Microsoft JhengHei Light" panose="020B0304030504040204" pitchFamily="34" charset="-120"/>
              <a:cs typeface="Microsoft JhengHei"/>
              <a:sym typeface="Microsoft JhengHei"/>
            </a:endParaRPr>
          </a:p>
          <a:p>
            <a:pPr lvl="0" algn="just">
              <a:buSzPts val="1600"/>
            </a:pPr>
            <a:r>
              <a:rPr lang="zh-TW" sz="1600" i="0" u="none" strike="noStrike" cap="none" dirty="0">
                <a:solidFill>
                  <a:schemeClr val="tx1">
                    <a:lumMod val="65000"/>
                    <a:lumOff val="35000"/>
                  </a:schemeClr>
                </a:solidFill>
                <a:latin typeface="Microsoft JhengHei Light" panose="020B0304030504040204" pitchFamily="34" charset="-120"/>
                <a:ea typeface="Microsoft JhengHei Light" panose="020B0304030504040204" pitchFamily="34" charset="-120"/>
                <a:cs typeface="Microsoft JhengHei"/>
                <a:sym typeface="Microsoft JhengHei"/>
              </a:rPr>
              <a:t>低收入戶、中低收入戶、身心障礙生或其子女、原住民、特殊境遇生、懷孕學生、獲教育部助學金輔助生、扶養未滿3歲子女</a:t>
            </a:r>
            <a:r>
              <a:rPr lang="zh-TW" altLang="en-US" sz="1600" i="0" u="none" strike="noStrike" cap="none" dirty="0">
                <a:solidFill>
                  <a:schemeClr val="tx1">
                    <a:lumMod val="65000"/>
                    <a:lumOff val="35000"/>
                  </a:schemeClr>
                </a:solidFill>
                <a:latin typeface="Microsoft JhengHei Light" panose="020B0304030504040204" pitchFamily="34" charset="-120"/>
                <a:ea typeface="Microsoft JhengHei Light" panose="020B0304030504040204" pitchFamily="34" charset="-120"/>
                <a:cs typeface="Microsoft JhengHei"/>
                <a:sym typeface="Microsoft JhengHei"/>
              </a:rPr>
              <a:t>、其他經由「陽光幼苗審查會議」通過認定為經濟不利之學生</a:t>
            </a:r>
            <a:r>
              <a:rPr lang="zh-TW" altLang="en-US" sz="1600" dirty="0">
                <a:solidFill>
                  <a:schemeClr val="tx1">
                    <a:lumMod val="65000"/>
                    <a:lumOff val="35000"/>
                  </a:schemeClr>
                </a:solidFill>
                <a:latin typeface="Microsoft JhengHei Light" panose="020B0304030504040204" pitchFamily="34" charset="-120"/>
                <a:ea typeface="Microsoft JhengHei Light" panose="020B0304030504040204" pitchFamily="34" charset="-120"/>
                <a:cs typeface="Microsoft JhengHei"/>
                <a:sym typeface="Microsoft JhengHei"/>
              </a:rPr>
              <a:t>及</a:t>
            </a:r>
            <a:r>
              <a:rPr lang="zh-TW" altLang="zh-TW" sz="1600" kern="0" dirty="0">
                <a:solidFill>
                  <a:schemeClr val="tx1">
                    <a:lumMod val="65000"/>
                    <a:lumOff val="35000"/>
                  </a:schemeClr>
                </a:solidFill>
                <a:effectLst/>
                <a:latin typeface="Microsoft JhengHei Light" panose="020B0304030504040204" pitchFamily="34" charset="-120"/>
                <a:ea typeface="Microsoft JhengHei Light" panose="020B0304030504040204" pitchFamily="34" charset="-120"/>
                <a:cs typeface="標楷體" panose="03000509000000000000" pitchFamily="65" charset="-120"/>
              </a:rPr>
              <a:t>符合衛生福利部所定青（少）年照顧者之學生。</a:t>
            </a:r>
            <a:endParaRPr sz="1600" i="0" u="none" strike="noStrike" cap="none" dirty="0">
              <a:solidFill>
                <a:schemeClr val="tx1">
                  <a:lumMod val="65000"/>
                  <a:lumOff val="35000"/>
                </a:schemeClr>
              </a:solidFill>
              <a:latin typeface="Microsoft JhengHei Light" panose="020B0304030504040204" pitchFamily="34" charset="-120"/>
              <a:ea typeface="Microsoft JhengHei Light" panose="020B0304030504040204" pitchFamily="34" charset="-120"/>
              <a:sym typeface="Arial"/>
            </a:endParaRPr>
          </a:p>
        </p:txBody>
      </p:sp>
      <p:sp>
        <p:nvSpPr>
          <p:cNvPr id="263" name="Google Shape;263;p11"/>
          <p:cNvSpPr txBox="1"/>
          <p:nvPr/>
        </p:nvSpPr>
        <p:spPr>
          <a:xfrm>
            <a:off x="11670748" y="6348248"/>
            <a:ext cx="4266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dirty="0">
                <a:solidFill>
                  <a:schemeClr val="dk1"/>
                </a:solidFill>
                <a:latin typeface="Calibri"/>
                <a:ea typeface="Calibri"/>
                <a:cs typeface="Calibri"/>
                <a:sym typeface="Calibri"/>
              </a:rPr>
              <a:t>1</a:t>
            </a:r>
            <a:r>
              <a:rPr lang="en-US" altLang="zh-TW" sz="1800" b="0" i="0" u="none" strike="noStrike" cap="none" dirty="0">
                <a:solidFill>
                  <a:schemeClr val="dk1"/>
                </a:solidFill>
                <a:latin typeface="Calibri"/>
                <a:ea typeface="Calibri"/>
                <a:cs typeface="Calibri"/>
                <a:sym typeface="Calibri"/>
              </a:rPr>
              <a:t>2</a:t>
            </a:r>
            <a:endParaRPr sz="1800" b="0" i="0" u="none" strike="noStrike" cap="none" dirty="0">
              <a:solidFill>
                <a:schemeClr val="dk1"/>
              </a:solidFill>
              <a:latin typeface="Calibri"/>
              <a:ea typeface="Calibri"/>
              <a:cs typeface="Calibri"/>
              <a:sym typeface="Calibri"/>
            </a:endParaRPr>
          </a:p>
        </p:txBody>
      </p:sp>
      <p:pic>
        <p:nvPicPr>
          <p:cNvPr id="4" name="圖片 3">
            <a:extLst>
              <a:ext uri="{FF2B5EF4-FFF2-40B4-BE49-F238E27FC236}">
                <a16:creationId xmlns:a16="http://schemas.microsoft.com/office/drawing/2014/main" id="{71F1CDD7-7E9D-F973-22AA-2E344063B3FC}"/>
              </a:ext>
            </a:extLst>
          </p:cNvPr>
          <p:cNvPicPr>
            <a:picLocks noChangeAspect="1"/>
          </p:cNvPicPr>
          <p:nvPr/>
        </p:nvPicPr>
        <p:blipFill>
          <a:blip r:embed="rId4"/>
          <a:stretch>
            <a:fillRect/>
          </a:stretch>
        </p:blipFill>
        <p:spPr>
          <a:xfrm>
            <a:off x="711549" y="1247048"/>
            <a:ext cx="3726551" cy="52269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1822"/>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30"/>
          <p:cNvSpPr txBox="1"/>
          <p:nvPr/>
        </p:nvSpPr>
        <p:spPr>
          <a:xfrm>
            <a:off x="838200" y="314250"/>
            <a:ext cx="10515600" cy="1325700"/>
          </a:xfrm>
          <a:prstGeom prst="rect">
            <a:avLst/>
          </a:prstGeom>
          <a:noFill/>
          <a:ln>
            <a:noFill/>
          </a:ln>
        </p:spPr>
        <p:txBody>
          <a:bodyPr spcFirstLastPara="1" wrap="square" lIns="91425" tIns="45700" rIns="91425" bIns="45700" anchor="ctr" anchorCtr="0">
            <a:normAutofit/>
          </a:bodyPr>
          <a:lstStyle/>
          <a:p>
            <a:pPr lvl="0" algn="ctr">
              <a:lnSpc>
                <a:spcPct val="90000"/>
              </a:lnSpc>
              <a:buClr>
                <a:srgbClr val="3E8D9F"/>
              </a:buClr>
              <a:buSzPts val="4400"/>
            </a:pPr>
            <a:r>
              <a:rPr lang="zh-TW" altLang="en-US" sz="4200" b="1" dirty="0">
                <a:solidFill>
                  <a:srgbClr val="3E8D9F"/>
                </a:solidFill>
                <a:latin typeface="Microsoft JhengHei"/>
                <a:ea typeface="Microsoft JhengHei"/>
                <a:cs typeface="Microsoft JhengHei"/>
                <a:sym typeface="Microsoft JhengHei"/>
              </a:rPr>
              <a:t>都市研究智庫之師生共學永續實務</a:t>
            </a:r>
            <a:endParaRPr sz="4200" b="0" i="0" u="none" strike="noStrike" cap="none" dirty="0">
              <a:solidFill>
                <a:schemeClr val="dk1"/>
              </a:solidFill>
              <a:latin typeface="Calibri"/>
              <a:ea typeface="Calibri"/>
              <a:cs typeface="Calibri"/>
              <a:sym typeface="Calibri"/>
            </a:endParaRPr>
          </a:p>
        </p:txBody>
      </p:sp>
      <p:sp>
        <p:nvSpPr>
          <p:cNvPr id="251" name="Google Shape;251;p30"/>
          <p:cNvSpPr txBox="1"/>
          <p:nvPr/>
        </p:nvSpPr>
        <p:spPr>
          <a:xfrm>
            <a:off x="11619572" y="6348248"/>
            <a:ext cx="477836"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dirty="0">
                <a:solidFill>
                  <a:schemeClr val="dk1"/>
                </a:solidFill>
                <a:latin typeface="Calibri"/>
                <a:ea typeface="Calibri"/>
                <a:cs typeface="Calibri"/>
                <a:sym typeface="Calibri"/>
              </a:rPr>
              <a:t>1</a:t>
            </a:r>
            <a:r>
              <a:rPr lang="en-US" altLang="zh-TW" sz="1800" b="0" i="0" u="none" strike="noStrike" cap="none" dirty="0">
                <a:solidFill>
                  <a:schemeClr val="dk1"/>
                </a:solidFill>
                <a:latin typeface="Calibri"/>
                <a:ea typeface="Calibri"/>
                <a:cs typeface="Calibri"/>
                <a:sym typeface="Calibri"/>
              </a:rPr>
              <a:t>3</a:t>
            </a:r>
          </a:p>
        </p:txBody>
      </p:sp>
      <p:sp>
        <p:nvSpPr>
          <p:cNvPr id="39" name="文字方塊 38">
            <a:extLst>
              <a:ext uri="{FF2B5EF4-FFF2-40B4-BE49-F238E27FC236}">
                <a16:creationId xmlns:a16="http://schemas.microsoft.com/office/drawing/2014/main" id="{8DCE9E9C-521E-46DB-87BB-01C07FC3C41B}"/>
              </a:ext>
            </a:extLst>
          </p:cNvPr>
          <p:cNvSpPr txBox="1"/>
          <p:nvPr/>
        </p:nvSpPr>
        <p:spPr>
          <a:xfrm>
            <a:off x="1329690" y="5096752"/>
            <a:ext cx="5602816" cy="1251496"/>
          </a:xfrm>
          <a:prstGeom prst="rect">
            <a:avLst/>
          </a:prstGeom>
          <a:noFill/>
        </p:spPr>
        <p:txBody>
          <a:bodyPr wrap="none" rtlCol="0" anchor="ctr">
            <a:spAutoFit/>
          </a:bodyPr>
          <a:lstStyle/>
          <a:p>
            <a:pPr marL="285750" indent="-285750" algn="just">
              <a:lnSpc>
                <a:spcPct val="130000"/>
              </a:lnSpc>
              <a:buClr>
                <a:srgbClr val="3E8D9F"/>
              </a:buClr>
              <a:buSzPts val="3200"/>
              <a:buFont typeface="Arial"/>
              <a:buChar char="•"/>
            </a:pPr>
            <a:r>
              <a:rPr lang="zh-TW" altLang="en-US" sz="2000" b="1" dirty="0">
                <a:solidFill>
                  <a:srgbClr val="3E8D9F"/>
                </a:solidFill>
                <a:latin typeface="Microsoft JhengHei"/>
                <a:ea typeface="Microsoft JhengHei"/>
                <a:sym typeface="Microsoft JhengHei"/>
              </a:rPr>
              <a:t>鼓勵同學主動關注公共議題，培養社會意識。</a:t>
            </a:r>
          </a:p>
          <a:p>
            <a:pPr marL="285750" indent="-285750" algn="just">
              <a:lnSpc>
                <a:spcPct val="130000"/>
              </a:lnSpc>
              <a:buClr>
                <a:srgbClr val="3E8D9F"/>
              </a:buClr>
              <a:buSzPts val="3200"/>
              <a:buFont typeface="Arial"/>
              <a:buChar char="•"/>
            </a:pPr>
            <a:r>
              <a:rPr lang="zh-TW" altLang="en-US" sz="2000" b="1" dirty="0">
                <a:solidFill>
                  <a:srgbClr val="3E8D9F"/>
                </a:solidFill>
                <a:latin typeface="Microsoft JhengHei"/>
                <a:ea typeface="Microsoft JhengHei"/>
                <a:sym typeface="Microsoft JhengHei"/>
              </a:rPr>
              <a:t>永續發展、社會共融、城鄉發展、教育創新。</a:t>
            </a:r>
            <a:endParaRPr lang="en-US" altLang="zh-TW" sz="2000" b="1" dirty="0">
              <a:solidFill>
                <a:srgbClr val="3E8D9F"/>
              </a:solidFill>
              <a:latin typeface="Microsoft JhengHei"/>
              <a:ea typeface="Microsoft JhengHei"/>
              <a:sym typeface="Microsoft JhengHei"/>
            </a:endParaRPr>
          </a:p>
          <a:p>
            <a:pPr marL="285750" indent="-285750" algn="just">
              <a:lnSpc>
                <a:spcPct val="130000"/>
              </a:lnSpc>
              <a:buClr>
                <a:srgbClr val="3E8D9F"/>
              </a:buClr>
              <a:buSzPts val="3200"/>
              <a:buFont typeface="Arial"/>
              <a:buChar char="•"/>
            </a:pPr>
            <a:r>
              <a:rPr lang="zh-TW" altLang="en-US" sz="2000" b="1" dirty="0">
                <a:solidFill>
                  <a:srgbClr val="3E8D9F"/>
                </a:solidFill>
                <a:latin typeface="Microsoft JhengHei"/>
                <a:ea typeface="Microsoft JhengHei"/>
                <a:sym typeface="Microsoft JhengHei"/>
              </a:rPr>
              <a:t>結合聯合國</a:t>
            </a:r>
            <a:r>
              <a:rPr lang="en-US" altLang="zh-TW" sz="2000" b="1" dirty="0">
                <a:solidFill>
                  <a:srgbClr val="3E8D9F"/>
                </a:solidFill>
                <a:latin typeface="Microsoft JhengHei"/>
                <a:ea typeface="Microsoft JhengHei"/>
                <a:sym typeface="Microsoft JhengHei"/>
              </a:rPr>
              <a:t>SDGs</a:t>
            </a:r>
            <a:r>
              <a:rPr lang="zh-TW" altLang="en-US" sz="2000" b="1" dirty="0">
                <a:solidFill>
                  <a:srgbClr val="3E8D9F"/>
                </a:solidFill>
                <a:latin typeface="Microsoft JhengHei"/>
                <a:ea typeface="Microsoft JhengHei"/>
                <a:sym typeface="Microsoft JhengHei"/>
              </a:rPr>
              <a:t>目標，實踐大學社會責任。</a:t>
            </a:r>
          </a:p>
        </p:txBody>
      </p:sp>
      <p:pic>
        <p:nvPicPr>
          <p:cNvPr id="6" name="圖片 5">
            <a:extLst>
              <a:ext uri="{FF2B5EF4-FFF2-40B4-BE49-F238E27FC236}">
                <a16:creationId xmlns:a16="http://schemas.microsoft.com/office/drawing/2014/main" id="{3A65E279-7EBB-0B8A-BD1C-A948FA407E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9690" y="1522337"/>
            <a:ext cx="9532620" cy="3574415"/>
          </a:xfrm>
          <a:prstGeom prst="rect">
            <a:avLst/>
          </a:prstGeom>
        </p:spPr>
      </p:pic>
      <p:sp>
        <p:nvSpPr>
          <p:cNvPr id="7" name="文字方塊 6">
            <a:extLst>
              <a:ext uri="{FF2B5EF4-FFF2-40B4-BE49-F238E27FC236}">
                <a16:creationId xmlns:a16="http://schemas.microsoft.com/office/drawing/2014/main" id="{4B09C153-F1EE-B071-29E3-C70E9E7A898A}"/>
              </a:ext>
            </a:extLst>
          </p:cNvPr>
          <p:cNvSpPr txBox="1"/>
          <p:nvPr/>
        </p:nvSpPr>
        <p:spPr>
          <a:xfrm>
            <a:off x="7109360" y="5307001"/>
            <a:ext cx="3752950" cy="830997"/>
          </a:xfrm>
          <a:prstGeom prst="rect">
            <a:avLst/>
          </a:prstGeom>
          <a:solidFill>
            <a:srgbClr val="EAAA3A"/>
          </a:solidFill>
        </p:spPr>
        <p:txBody>
          <a:bodyPr wrap="none" rtlCol="0">
            <a:spAutoFit/>
          </a:bodyPr>
          <a:lstStyle/>
          <a:p>
            <a:pPr lvl="0" algn="ctr">
              <a:buSzPts val="2800"/>
            </a:pPr>
            <a:r>
              <a:rPr lang="zh-TW" altLang="en-US" sz="2400" b="1" dirty="0">
                <a:solidFill>
                  <a:schemeClr val="lt1"/>
                </a:solidFill>
                <a:latin typeface="微軟正黑體" panose="020B0604030504040204" pitchFamily="34" charset="-120"/>
                <a:ea typeface="微軟正黑體" panose="020B0604030504040204" pitchFamily="34" charset="-120"/>
                <a:cs typeface="Calibri"/>
                <a:sym typeface="Calibri"/>
              </a:rPr>
              <a:t>總計最高可達</a:t>
            </a:r>
            <a:r>
              <a:rPr lang="en-US" altLang="zh-TW" sz="2400" b="1" dirty="0">
                <a:solidFill>
                  <a:schemeClr val="lt1"/>
                </a:solidFill>
                <a:latin typeface="微軟正黑體" panose="020B0604030504040204" pitchFamily="34" charset="-120"/>
                <a:ea typeface="微軟正黑體" panose="020B0604030504040204" pitchFamily="34" charset="-120"/>
                <a:cs typeface="Calibri"/>
                <a:sym typeface="Calibri"/>
              </a:rPr>
              <a:t>2</a:t>
            </a:r>
            <a:r>
              <a:rPr lang="zh-TW" altLang="en-US" sz="2400" b="1" dirty="0">
                <a:solidFill>
                  <a:schemeClr val="lt1"/>
                </a:solidFill>
                <a:latin typeface="微軟正黑體" panose="020B0604030504040204" pitchFamily="34" charset="-120"/>
                <a:ea typeface="微軟正黑體" panose="020B0604030504040204" pitchFamily="34" charset="-120"/>
                <a:cs typeface="Calibri"/>
                <a:sym typeface="Calibri"/>
              </a:rPr>
              <a:t>萬元獎勵金</a:t>
            </a:r>
            <a:endParaRPr lang="en-US" altLang="zh-TW" sz="2400" b="1" dirty="0">
              <a:solidFill>
                <a:schemeClr val="lt1"/>
              </a:solidFill>
              <a:latin typeface="微軟正黑體" panose="020B0604030504040204" pitchFamily="34" charset="-120"/>
              <a:ea typeface="微軟正黑體" panose="020B0604030504040204" pitchFamily="34" charset="-120"/>
              <a:cs typeface="Calibri"/>
              <a:sym typeface="Calibri"/>
            </a:endParaRPr>
          </a:p>
          <a:p>
            <a:pPr lvl="0" algn="ctr">
              <a:buSzPts val="2800"/>
            </a:pPr>
            <a:r>
              <a:rPr lang="zh-TW" altLang="en-US" sz="2400" b="1" dirty="0">
                <a:solidFill>
                  <a:schemeClr val="lt1"/>
                </a:solidFill>
                <a:latin typeface="微軟正黑體" panose="020B0604030504040204" pitchFamily="34" charset="-120"/>
                <a:ea typeface="微軟正黑體" panose="020B0604030504040204" pitchFamily="34" charset="-120"/>
                <a:cs typeface="Calibri"/>
                <a:sym typeface="Calibri"/>
              </a:rPr>
              <a:t>讓你的想法發光發熱吧！</a:t>
            </a:r>
            <a:endParaRPr lang="zh-TW" altLang="en-US" sz="240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E8D9F"/>
              </a:buClr>
              <a:buSzPts val="4400"/>
              <a:buFont typeface="Microsoft JhengHei"/>
              <a:buNone/>
            </a:pPr>
            <a:r>
              <a:rPr lang="zh-TW" b="1" dirty="0">
                <a:solidFill>
                  <a:srgbClr val="3E8D9F"/>
                </a:solidFill>
                <a:latin typeface="Microsoft JhengHei"/>
                <a:ea typeface="Microsoft JhengHei"/>
                <a:cs typeface="Microsoft JhengHei"/>
                <a:sym typeface="Microsoft JhengHei"/>
              </a:rPr>
              <a:t>教學意見調查</a:t>
            </a:r>
            <a:endParaRPr dirty="0"/>
          </a:p>
        </p:txBody>
      </p:sp>
      <p:sp>
        <p:nvSpPr>
          <p:cNvPr id="288" name="Google Shape;288;p13"/>
          <p:cNvSpPr txBox="1"/>
          <p:nvPr/>
        </p:nvSpPr>
        <p:spPr>
          <a:xfrm>
            <a:off x="11670748" y="6348248"/>
            <a:ext cx="42665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zh-TW" sz="1800" b="0" i="0" u="none" strike="noStrike" cap="none" dirty="0">
                <a:solidFill>
                  <a:schemeClr val="dk1"/>
                </a:solidFill>
                <a:latin typeface="Calibri"/>
                <a:ea typeface="Calibri"/>
                <a:cs typeface="Calibri"/>
                <a:sym typeface="Calibri"/>
              </a:rPr>
              <a:t>1</a:t>
            </a:r>
            <a:r>
              <a:rPr lang="en-US" altLang="zh-TW" sz="1800" b="0" i="0" u="none" strike="noStrike" cap="none" dirty="0">
                <a:solidFill>
                  <a:schemeClr val="dk1"/>
                </a:solidFill>
                <a:latin typeface="Calibri"/>
                <a:ea typeface="Calibri"/>
                <a:cs typeface="Calibri"/>
                <a:sym typeface="Calibri"/>
              </a:rPr>
              <a:t>4</a:t>
            </a:r>
          </a:p>
        </p:txBody>
      </p:sp>
      <p:sp>
        <p:nvSpPr>
          <p:cNvPr id="289" name="Google Shape;289;p13"/>
          <p:cNvSpPr txBox="1"/>
          <p:nvPr/>
        </p:nvSpPr>
        <p:spPr>
          <a:xfrm>
            <a:off x="1009177" y="2325886"/>
            <a:ext cx="5564869" cy="220622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zh-TW" sz="2800" b="0" i="0" u="none" strike="noStrike" cap="none" dirty="0">
                <a:solidFill>
                  <a:srgbClr val="000000"/>
                </a:solidFill>
                <a:latin typeface="Microsoft JhengHei"/>
                <a:ea typeface="Microsoft JhengHei"/>
                <a:cs typeface="Microsoft JhengHei"/>
                <a:sym typeface="Microsoft JhengHei"/>
              </a:rPr>
              <a:t>◦ 每學期辦理兩次（期中/期末）</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zh-TW" sz="2800" b="0" i="0" u="none" strike="noStrike" cap="none" dirty="0">
                <a:solidFill>
                  <a:srgbClr val="000000"/>
                </a:solidFill>
                <a:latin typeface="Microsoft JhengHei"/>
                <a:ea typeface="Microsoft JhengHei"/>
                <a:cs typeface="Microsoft JhengHei"/>
                <a:sym typeface="Microsoft JhengHei"/>
              </a:rPr>
              <a:t>◦ 老師聽你說，反饋以提升教學</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zh-TW" sz="2800" b="0" i="0" u="none" strike="noStrike" cap="none" dirty="0">
                <a:solidFill>
                  <a:srgbClr val="000000"/>
                </a:solidFill>
                <a:latin typeface="Microsoft JhengHei"/>
                <a:ea typeface="Microsoft JhengHei"/>
                <a:cs typeface="Microsoft JhengHei"/>
                <a:sym typeface="Microsoft JhengHei"/>
              </a:rPr>
              <a:t>◦ 調查結果以匿名呈現，放心作答</a:t>
            </a:r>
            <a:endParaRPr sz="1400" b="0" i="0" u="none" strike="noStrike" cap="none" dirty="0">
              <a:solidFill>
                <a:srgbClr val="000000"/>
              </a:solidFill>
              <a:latin typeface="Arial"/>
              <a:ea typeface="Arial"/>
              <a:cs typeface="Arial"/>
              <a:sym typeface="Arial"/>
            </a:endParaRPr>
          </a:p>
        </p:txBody>
      </p:sp>
      <p:sp>
        <p:nvSpPr>
          <p:cNvPr id="290" name="Google Shape;290;p13"/>
          <p:cNvSpPr/>
          <p:nvPr/>
        </p:nvSpPr>
        <p:spPr>
          <a:xfrm>
            <a:off x="1009177" y="4639085"/>
            <a:ext cx="5944307" cy="1056454"/>
          </a:xfrm>
          <a:prstGeom prst="rect">
            <a:avLst/>
          </a:prstGeom>
          <a:solidFill>
            <a:srgbClr val="EAAA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zh-TW" sz="2800" b="1" i="0" u="none" strike="noStrike" cap="none" dirty="0">
                <a:solidFill>
                  <a:schemeClr val="lt1"/>
                </a:solidFill>
                <a:latin typeface="Calibri"/>
                <a:ea typeface="Calibri"/>
                <a:cs typeface="Calibri"/>
                <a:sym typeface="Calibri"/>
              </a:rPr>
              <a:t>鼓勵同學填答每學期將推出抽獎活動!</a:t>
            </a:r>
            <a:endParaRPr dirty="0"/>
          </a:p>
        </p:txBody>
      </p:sp>
      <p:sp>
        <p:nvSpPr>
          <p:cNvPr id="291" name="Google Shape;291;p13"/>
          <p:cNvSpPr txBox="1"/>
          <p:nvPr/>
        </p:nvSpPr>
        <p:spPr>
          <a:xfrm>
            <a:off x="8026894" y="5802495"/>
            <a:ext cx="3050100" cy="443152"/>
          </a:xfrm>
          <a:prstGeom prst="rect">
            <a:avLst/>
          </a:prstGeom>
          <a:noFill/>
          <a:ln>
            <a:noFill/>
          </a:ln>
        </p:spPr>
        <p:txBody>
          <a:bodyPr spcFirstLastPara="1" wrap="square" lIns="82275" tIns="41125" rIns="82275" bIns="41125" anchor="t" anchorCtr="0">
            <a:spAutoFit/>
          </a:bodyPr>
          <a:lstStyle/>
          <a:p>
            <a:pPr marL="0" marR="0" lvl="0" indent="0" algn="just" rtl="0">
              <a:lnSpc>
                <a:spcPct val="130000"/>
              </a:lnSpc>
              <a:spcBef>
                <a:spcPts val="0"/>
              </a:spcBef>
              <a:spcAft>
                <a:spcPts val="0"/>
              </a:spcAft>
              <a:buClr>
                <a:srgbClr val="000000"/>
              </a:buClr>
              <a:buSzPts val="1800"/>
              <a:buFont typeface="Arial"/>
              <a:buNone/>
            </a:pPr>
            <a:r>
              <a:rPr lang="zh-TW" sz="1800" b="1" i="0" u="none" strike="noStrike" cap="none" dirty="0">
                <a:solidFill>
                  <a:srgbClr val="7F7F7F"/>
                </a:solidFill>
                <a:latin typeface="Microsoft JhengHei"/>
                <a:ea typeface="Microsoft JhengHei"/>
                <a:cs typeface="Microsoft JhengHei"/>
                <a:sym typeface="Microsoft JhengHei"/>
              </a:rPr>
              <a:t>11</a:t>
            </a:r>
            <a:r>
              <a:rPr lang="en-US" altLang="zh-TW" sz="1800" b="1" i="0" u="none" strike="noStrike" cap="none" dirty="0">
                <a:solidFill>
                  <a:srgbClr val="7F7F7F"/>
                </a:solidFill>
                <a:latin typeface="Microsoft JhengHei"/>
                <a:ea typeface="Microsoft JhengHei"/>
                <a:cs typeface="Microsoft JhengHei"/>
                <a:sym typeface="Microsoft JhengHei"/>
              </a:rPr>
              <a:t>4</a:t>
            </a:r>
            <a:r>
              <a:rPr lang="zh-TW" sz="1800" b="1" i="0" u="none" strike="noStrike" cap="none" dirty="0">
                <a:solidFill>
                  <a:srgbClr val="7F7F7F"/>
                </a:solidFill>
                <a:latin typeface="Microsoft JhengHei"/>
                <a:ea typeface="Microsoft JhengHei"/>
                <a:cs typeface="Microsoft JhengHei"/>
                <a:sym typeface="Microsoft JhengHei"/>
              </a:rPr>
              <a:t>學年度第2學期活動海報</a:t>
            </a:r>
            <a:endParaRPr sz="1800" b="1" i="0" u="none" strike="noStrike" cap="none" dirty="0">
              <a:solidFill>
                <a:srgbClr val="7F7F7F"/>
              </a:solidFill>
              <a:latin typeface="Microsoft JhengHei"/>
              <a:ea typeface="Microsoft JhengHei"/>
              <a:cs typeface="Microsoft JhengHei"/>
              <a:sym typeface="Microsoft JhengHei"/>
            </a:endParaRPr>
          </a:p>
        </p:txBody>
      </p:sp>
      <p:pic>
        <p:nvPicPr>
          <p:cNvPr id="4" name="圖片 3">
            <a:extLst>
              <a:ext uri="{FF2B5EF4-FFF2-40B4-BE49-F238E27FC236}">
                <a16:creationId xmlns:a16="http://schemas.microsoft.com/office/drawing/2014/main" id="{FA69D437-F2B1-4E3F-B750-58524A6E2E82}"/>
              </a:ext>
            </a:extLst>
          </p:cNvPr>
          <p:cNvPicPr>
            <a:picLocks noChangeAspect="1"/>
          </p:cNvPicPr>
          <p:nvPr/>
        </p:nvPicPr>
        <p:blipFill>
          <a:blip r:embed="rId3"/>
          <a:stretch>
            <a:fillRect/>
          </a:stretch>
        </p:blipFill>
        <p:spPr>
          <a:xfrm>
            <a:off x="8026894" y="1518109"/>
            <a:ext cx="2956135" cy="41774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32B16EFA-AECB-4E2D-B590-BCD4A8A9F044}"/>
              </a:ext>
            </a:extLst>
          </p:cNvPr>
          <p:cNvSpPr>
            <a:spLocks noGrp="1"/>
          </p:cNvSpPr>
          <p:nvPr>
            <p:ph type="title"/>
          </p:nvPr>
        </p:nvSpPr>
        <p:spPr>
          <a:xfrm>
            <a:off x="831850" y="1133540"/>
            <a:ext cx="10515600" cy="2852737"/>
          </a:xfrm>
        </p:spPr>
        <p:txBody>
          <a:bodyPr/>
          <a:lstStyle/>
          <a:p>
            <a:pPr algn="ctr"/>
            <a:r>
              <a:rPr lang="zh-TW" altLang="en-US" dirty="0">
                <a:latin typeface="微軟正黑體" panose="020B0604030504040204" pitchFamily="34" charset="-120"/>
                <a:ea typeface="微軟正黑體" panose="020B0604030504040204" pitchFamily="34" charset="-120"/>
              </a:rPr>
              <a:t>謝謝聆聽！</a:t>
            </a:r>
          </a:p>
        </p:txBody>
      </p:sp>
      <p:sp>
        <p:nvSpPr>
          <p:cNvPr id="4" name="文字版面配置區 3">
            <a:extLst>
              <a:ext uri="{FF2B5EF4-FFF2-40B4-BE49-F238E27FC236}">
                <a16:creationId xmlns:a16="http://schemas.microsoft.com/office/drawing/2014/main" id="{211E6CD5-4808-4102-885C-15591C0B1E92}"/>
              </a:ext>
            </a:extLst>
          </p:cNvPr>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234508076"/>
      </p:ext>
    </p:extLst>
  </p:cSld>
  <p:clrMapOvr>
    <a:masterClrMapping/>
  </p:clrMapOvr>
</p:sld>
</file>

<file path=ppt/theme/theme1.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1582</TotalTime>
  <Words>1279</Words>
  <Application>Microsoft Office PowerPoint</Application>
  <PresentationFormat>寬螢幕</PresentationFormat>
  <Paragraphs>128</Paragraphs>
  <Slides>16</Slides>
  <Notes>15</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16</vt:i4>
      </vt:variant>
    </vt:vector>
  </HeadingPairs>
  <TitlesOfParts>
    <vt:vector size="23" baseType="lpstr">
      <vt:lpstr>Microsoft JhengHei Light</vt:lpstr>
      <vt:lpstr>Microsoft JhengHei</vt:lpstr>
      <vt:lpstr>Microsoft JhengHei</vt:lpstr>
      <vt:lpstr>標楷體</vt:lpstr>
      <vt:lpstr>Arial</vt:lpstr>
      <vt:lpstr>Calibri</vt:lpstr>
      <vt:lpstr>Office 佈景主題</vt:lpstr>
      <vt:lpstr>PowerPoint 簡報</vt:lpstr>
      <vt:lpstr>PowerPoint 簡報</vt:lpstr>
      <vt:lpstr>PowerPoint 簡報</vt:lpstr>
      <vt:lpstr>PowerPoint 簡報</vt:lpstr>
      <vt:lpstr>自主學習課程計畫-tms+線上學習資源</vt:lpstr>
      <vt:lpstr>自主學習課程計畫</vt:lpstr>
      <vt:lpstr>新生第一哩路</vt:lpstr>
      <vt:lpstr>中英寫作線上練功房</vt:lpstr>
      <vt:lpstr>PowerPoint 簡報</vt:lpstr>
      <vt:lpstr>PowerPoint 簡報</vt:lpstr>
      <vt:lpstr>PowerPoint 簡報</vt:lpstr>
      <vt:lpstr>PowerPoint 簡報</vt:lpstr>
      <vt:lpstr>陽光幼苗學習輔導暨獎補助</vt:lpstr>
      <vt:lpstr>PowerPoint 簡報</vt:lpstr>
      <vt:lpstr>教學意見調查</vt:lpstr>
      <vt:lpstr>謝謝聆聽！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梁 勻</dc:creator>
  <cp:lastModifiedBy>李靜慧-hui0717</cp:lastModifiedBy>
  <cp:revision>29</cp:revision>
  <dcterms:created xsi:type="dcterms:W3CDTF">2022-05-16T06:55:21Z</dcterms:created>
  <dcterms:modified xsi:type="dcterms:W3CDTF">2026-08-21T02:10:23Z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0x010100420C52BFB0BE8942B79DFCE6C3A22478</vt:lpwstr>
  </property>
</Properties>
</file>