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71" r:id="rId6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Malgun Gothic" panose="020B0503020000020004" pitchFamily="34" charset="-127"/>
      <p:regular r:id="rId12"/>
      <p:bold r:id="rId13"/>
    </p:embeddedFont>
    <p:embeddedFont>
      <p:font typeface="Noto Sans Symbols" panose="02020500000000000000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020/T9w3C1od1qGHT5pyhY7sw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9B21DAC-A095-425F-92B7-755CA4935CF3}">
  <a:tblStyle styleId="{39B21DAC-A095-425F-92B7-755CA4935C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67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34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2" name="Google Shape;3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5" name="Google Shape;15;p17"/>
          <p:cNvSpPr/>
          <p:nvPr/>
        </p:nvSpPr>
        <p:spPr>
          <a:xfrm>
            <a:off x="0" y="-3176"/>
            <a:ext cx="12192000" cy="6861176"/>
          </a:xfrm>
          <a:prstGeom prst="rect">
            <a:avLst/>
          </a:prstGeom>
          <a:solidFill>
            <a:srgbClr val="F8F2D8"/>
          </a:solidFill>
          <a:ln>
            <a:noFill/>
          </a:ln>
          <a:effectLst>
            <a:outerShdw dist="63500" dir="2700000" algn="tl" rotWithShape="0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2D8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1"/>
          <p:cNvGrpSpPr/>
          <p:nvPr/>
        </p:nvGrpSpPr>
        <p:grpSpPr>
          <a:xfrm>
            <a:off x="4528756" y="2705809"/>
            <a:ext cx="2480072" cy="801961"/>
            <a:chOff x="296862" y="155575"/>
            <a:chExt cx="2228850" cy="720725"/>
          </a:xfrm>
        </p:grpSpPr>
        <p:sp>
          <p:nvSpPr>
            <p:cNvPr id="165" name="Google Shape;165;p1"/>
            <p:cNvSpPr/>
            <p:nvPr/>
          </p:nvSpPr>
          <p:spPr>
            <a:xfrm>
              <a:off x="338931" y="257944"/>
              <a:ext cx="2162969" cy="544664"/>
            </a:xfrm>
            <a:prstGeom prst="rect">
              <a:avLst/>
            </a:prstGeom>
            <a:solidFill>
              <a:srgbClr val="8182BB"/>
            </a:solidFill>
            <a:ln w="22225" cap="flat" cmpd="sng">
              <a:solidFill>
                <a:srgbClr val="6B68AC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dist="38100" dir="5400000" algn="t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學生事務處</a:t>
              </a:r>
              <a:endPara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6" name="Google Shape;166;p1"/>
            <p:cNvGrpSpPr/>
            <p:nvPr/>
          </p:nvGrpSpPr>
          <p:grpSpPr>
            <a:xfrm>
              <a:off x="296862" y="155575"/>
              <a:ext cx="84137" cy="720725"/>
              <a:chOff x="296862" y="155575"/>
              <a:chExt cx="84137" cy="720725"/>
            </a:xfrm>
          </p:grpSpPr>
          <p:cxnSp>
            <p:nvCxnSpPr>
              <p:cNvPr id="167" name="Google Shape;167;p1"/>
              <p:cNvCxnSpPr/>
              <p:nvPr/>
            </p:nvCxnSpPr>
            <p:spPr>
              <a:xfrm>
                <a:off x="338931" y="155575"/>
                <a:ext cx="0" cy="720725"/>
              </a:xfrm>
              <a:prstGeom prst="straightConnector1">
                <a:avLst/>
              </a:prstGeom>
              <a:noFill/>
              <a:ln w="22225" cap="rnd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168" name="Google Shape;168;p1"/>
              <p:cNvSpPr/>
              <p:nvPr/>
            </p:nvSpPr>
            <p:spPr>
              <a:xfrm>
                <a:off x="296862" y="238140"/>
                <a:ext cx="84137" cy="555596"/>
              </a:xfrm>
              <a:prstGeom prst="roundRect">
                <a:avLst>
                  <a:gd name="adj" fmla="val 36404"/>
                </a:avLst>
              </a:prstGeom>
              <a:solidFill>
                <a:srgbClr val="B5B4DC"/>
              </a:solidFill>
              <a:ln w="19050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381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169" name="Google Shape;169;p1"/>
            <p:cNvGrpSpPr/>
            <p:nvPr/>
          </p:nvGrpSpPr>
          <p:grpSpPr>
            <a:xfrm>
              <a:off x="2441575" y="155575"/>
              <a:ext cx="84137" cy="720725"/>
              <a:chOff x="3825875" y="155575"/>
              <a:chExt cx="84137" cy="720725"/>
            </a:xfrm>
          </p:grpSpPr>
          <p:cxnSp>
            <p:nvCxnSpPr>
              <p:cNvPr id="170" name="Google Shape;170;p1"/>
              <p:cNvCxnSpPr/>
              <p:nvPr/>
            </p:nvCxnSpPr>
            <p:spPr>
              <a:xfrm>
                <a:off x="3867944" y="155575"/>
                <a:ext cx="0" cy="720725"/>
              </a:xfrm>
              <a:prstGeom prst="straightConnector1">
                <a:avLst/>
              </a:prstGeom>
              <a:noFill/>
              <a:ln w="22225" cap="rnd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171" name="Google Shape;171;p1"/>
              <p:cNvSpPr/>
              <p:nvPr/>
            </p:nvSpPr>
            <p:spPr>
              <a:xfrm>
                <a:off x="3825875" y="238140"/>
                <a:ext cx="84137" cy="555596"/>
              </a:xfrm>
              <a:prstGeom prst="roundRect">
                <a:avLst>
                  <a:gd name="adj" fmla="val 36404"/>
                </a:avLst>
              </a:prstGeom>
              <a:solidFill>
                <a:srgbClr val="B5B4DC"/>
              </a:solidFill>
              <a:ln w="19050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381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172" name="Google Shape;172;p1"/>
          <p:cNvSpPr/>
          <p:nvPr/>
        </p:nvSpPr>
        <p:spPr>
          <a:xfrm>
            <a:off x="2385376" y="3809390"/>
            <a:ext cx="6766832" cy="1261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0" i="0" u="none" strike="noStrike" cap="none" dirty="0">
                <a:solidFill>
                  <a:srgbClr val="6B68AC"/>
                </a:solidFill>
                <a:latin typeface="Arial"/>
                <a:ea typeface="Arial"/>
                <a:cs typeface="Arial"/>
                <a:sym typeface="Arial"/>
              </a:rPr>
              <a:t>課外活動組</a:t>
            </a:r>
            <a:endParaRPr sz="6000" b="0" i="0" u="none" strike="noStrike" cap="none" dirty="0">
              <a:solidFill>
                <a:srgbClr val="6B68A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0" i="0" u="none" strike="noStrike" cap="none" dirty="0">
                <a:solidFill>
                  <a:srgbClr val="6B68AC"/>
                </a:solidFill>
                <a:latin typeface="Malgun Gothic"/>
                <a:ea typeface="Malgun Gothic"/>
                <a:cs typeface="Malgun Gothic"/>
                <a:sym typeface="Malgun Gothic"/>
              </a:rPr>
              <a:t>Extracurricular Activities Division</a:t>
            </a:r>
            <a:endParaRPr sz="8800" b="0" i="0" u="none" strike="noStrike" cap="none" dirty="0">
              <a:solidFill>
                <a:srgbClr val="6B68AC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174" name="Google Shape;174;p1"/>
          <p:cNvGrpSpPr/>
          <p:nvPr/>
        </p:nvGrpSpPr>
        <p:grpSpPr>
          <a:xfrm>
            <a:off x="9405568" y="-803444"/>
            <a:ext cx="2940806" cy="2171559"/>
            <a:chOff x="10438302" y="-421253"/>
            <a:chExt cx="1596641" cy="1178997"/>
          </a:xfrm>
        </p:grpSpPr>
        <p:grpSp>
          <p:nvGrpSpPr>
            <p:cNvPr id="175" name="Google Shape;175;p1"/>
            <p:cNvGrpSpPr/>
            <p:nvPr/>
          </p:nvGrpSpPr>
          <p:grpSpPr>
            <a:xfrm>
              <a:off x="10501101" y="0"/>
              <a:ext cx="1481349" cy="757744"/>
              <a:chOff x="9955793" y="0"/>
              <a:chExt cx="2026657" cy="1036682"/>
            </a:xfrm>
          </p:grpSpPr>
          <p:sp>
            <p:nvSpPr>
              <p:cNvPr id="176" name="Google Shape;176;p1"/>
              <p:cNvSpPr/>
              <p:nvPr/>
            </p:nvSpPr>
            <p:spPr>
              <a:xfrm rot="-9376240" flipH="1">
                <a:off x="10426515" y="403823"/>
                <a:ext cx="333375" cy="419100"/>
              </a:xfrm>
              <a:prstGeom prst="triangle">
                <a:avLst>
                  <a:gd name="adj" fmla="val 50000"/>
                </a:avLst>
              </a:prstGeom>
              <a:solidFill>
                <a:srgbClr val="6B68AC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77" name="Google Shape;177;p1"/>
              <p:cNvSpPr/>
              <p:nvPr/>
            </p:nvSpPr>
            <p:spPr>
              <a:xfrm rot="-9847944" flipH="1">
                <a:off x="10891754" y="572349"/>
                <a:ext cx="327994" cy="346680"/>
              </a:xfrm>
              <a:prstGeom prst="triangle">
                <a:avLst>
                  <a:gd name="adj" fmla="val 50000"/>
                </a:avLst>
              </a:prstGeom>
              <a:solidFill>
                <a:srgbClr val="FF99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78" name="Google Shape;178;p1"/>
              <p:cNvSpPr/>
              <p:nvPr/>
            </p:nvSpPr>
            <p:spPr>
              <a:xfrm rot="-10053179" flipH="1">
                <a:off x="11382339" y="686600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2E75B5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79" name="Google Shape;179;p1"/>
              <p:cNvSpPr/>
              <p:nvPr/>
            </p:nvSpPr>
            <p:spPr>
              <a:xfrm rot="-8606972" flipH="1">
                <a:off x="10025751" y="146252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80" name="Google Shape;180;p1"/>
              <p:cNvSpPr/>
              <p:nvPr/>
            </p:nvSpPr>
            <p:spPr>
              <a:xfrm>
                <a:off x="10020300" y="0"/>
                <a:ext cx="1962150" cy="781050"/>
              </a:xfrm>
              <a:custGeom>
                <a:avLst/>
                <a:gdLst/>
                <a:ahLst/>
                <a:cxnLst/>
                <a:rect l="l" t="t" r="r" b="b"/>
                <a:pathLst>
                  <a:path w="1962150" h="781050" extrusionOk="0">
                    <a:moveTo>
                      <a:pt x="0" y="0"/>
                    </a:moveTo>
                    <a:cubicBezTo>
                      <a:pt x="231775" y="173037"/>
                      <a:pt x="463550" y="346075"/>
                      <a:pt x="790575" y="476250"/>
                    </a:cubicBezTo>
                    <a:cubicBezTo>
                      <a:pt x="1117600" y="606425"/>
                      <a:pt x="1539875" y="693737"/>
                      <a:pt x="1962150" y="781050"/>
                    </a:cubicBezTo>
                  </a:path>
                </a:pathLst>
              </a:custGeom>
              <a:noFill/>
              <a:ln w="22225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181" name="Google Shape;181;p1"/>
            <p:cNvGrpSpPr/>
            <p:nvPr/>
          </p:nvGrpSpPr>
          <p:grpSpPr>
            <a:xfrm rot="-1040299">
              <a:off x="10519524" y="-224900"/>
              <a:ext cx="1434198" cy="763760"/>
              <a:chOff x="10020300" y="0"/>
              <a:chExt cx="1962150" cy="1044912"/>
            </a:xfrm>
          </p:grpSpPr>
          <p:sp>
            <p:nvSpPr>
              <p:cNvPr id="182" name="Google Shape;182;p1"/>
              <p:cNvSpPr/>
              <p:nvPr/>
            </p:nvSpPr>
            <p:spPr>
              <a:xfrm rot="-8850802" flipH="1">
                <a:off x="10161983" y="236988"/>
                <a:ext cx="253526" cy="318718"/>
              </a:xfrm>
              <a:prstGeom prst="triangle">
                <a:avLst>
                  <a:gd name="adj" fmla="val 50000"/>
                </a:avLst>
              </a:prstGeom>
              <a:solidFill>
                <a:srgbClr val="6B68AC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83" name="Google Shape;183;p1"/>
              <p:cNvSpPr/>
              <p:nvPr/>
            </p:nvSpPr>
            <p:spPr>
              <a:xfrm rot="-10059835" flipH="1">
                <a:off x="11570257" y="732286"/>
                <a:ext cx="271474" cy="286939"/>
              </a:xfrm>
              <a:prstGeom prst="triangle">
                <a:avLst>
                  <a:gd name="adj" fmla="val 50000"/>
                </a:avLst>
              </a:prstGeom>
              <a:solidFill>
                <a:srgbClr val="FF99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84" name="Google Shape;184;p1"/>
              <p:cNvSpPr/>
              <p:nvPr/>
            </p:nvSpPr>
            <p:spPr>
              <a:xfrm rot="-9366935" flipH="1">
                <a:off x="10592737" y="457798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2E75B5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85" name="Google Shape;185;p1"/>
              <p:cNvSpPr/>
              <p:nvPr/>
            </p:nvSpPr>
            <p:spPr>
              <a:xfrm rot="-9946163" flipH="1">
                <a:off x="11064204" y="602083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86" name="Google Shape;186;p1"/>
              <p:cNvSpPr/>
              <p:nvPr/>
            </p:nvSpPr>
            <p:spPr>
              <a:xfrm>
                <a:off x="10020300" y="0"/>
                <a:ext cx="1962150" cy="781050"/>
              </a:xfrm>
              <a:custGeom>
                <a:avLst/>
                <a:gdLst/>
                <a:ahLst/>
                <a:cxnLst/>
                <a:rect l="l" t="t" r="r" b="b"/>
                <a:pathLst>
                  <a:path w="1962150" h="781050" extrusionOk="0">
                    <a:moveTo>
                      <a:pt x="0" y="0"/>
                    </a:moveTo>
                    <a:cubicBezTo>
                      <a:pt x="231775" y="173037"/>
                      <a:pt x="463550" y="346075"/>
                      <a:pt x="790575" y="476250"/>
                    </a:cubicBezTo>
                    <a:cubicBezTo>
                      <a:pt x="1117600" y="606425"/>
                      <a:pt x="1539875" y="693737"/>
                      <a:pt x="1962150" y="781050"/>
                    </a:cubicBezTo>
                  </a:path>
                </a:pathLst>
              </a:custGeom>
              <a:noFill/>
              <a:ln w="22225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grpSp>
        <p:nvGrpSpPr>
          <p:cNvPr id="187" name="Google Shape;187;p1"/>
          <p:cNvGrpSpPr/>
          <p:nvPr/>
        </p:nvGrpSpPr>
        <p:grpSpPr>
          <a:xfrm rot="-725678" flipH="1">
            <a:off x="-361751" y="-534583"/>
            <a:ext cx="3100597" cy="2171559"/>
            <a:chOff x="10438302" y="-421253"/>
            <a:chExt cx="1596641" cy="1178997"/>
          </a:xfrm>
        </p:grpSpPr>
        <p:grpSp>
          <p:nvGrpSpPr>
            <p:cNvPr id="188" name="Google Shape;188;p1"/>
            <p:cNvGrpSpPr/>
            <p:nvPr/>
          </p:nvGrpSpPr>
          <p:grpSpPr>
            <a:xfrm>
              <a:off x="10501101" y="0"/>
              <a:ext cx="1481349" cy="757744"/>
              <a:chOff x="9955793" y="0"/>
              <a:chExt cx="2026657" cy="1036682"/>
            </a:xfrm>
          </p:grpSpPr>
          <p:sp>
            <p:nvSpPr>
              <p:cNvPr id="189" name="Google Shape;189;p1"/>
              <p:cNvSpPr/>
              <p:nvPr/>
            </p:nvSpPr>
            <p:spPr>
              <a:xfrm rot="-9376240" flipH="1">
                <a:off x="10426515" y="403823"/>
                <a:ext cx="333375" cy="419100"/>
              </a:xfrm>
              <a:prstGeom prst="triangle">
                <a:avLst>
                  <a:gd name="adj" fmla="val 50000"/>
                </a:avLst>
              </a:prstGeom>
              <a:solidFill>
                <a:srgbClr val="6B68AC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90" name="Google Shape;190;p1"/>
              <p:cNvSpPr/>
              <p:nvPr/>
            </p:nvSpPr>
            <p:spPr>
              <a:xfrm rot="-9847944" flipH="1">
                <a:off x="10891754" y="572349"/>
                <a:ext cx="327994" cy="346680"/>
              </a:xfrm>
              <a:prstGeom prst="triangle">
                <a:avLst>
                  <a:gd name="adj" fmla="val 50000"/>
                </a:avLst>
              </a:prstGeom>
              <a:solidFill>
                <a:srgbClr val="FF99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91" name="Google Shape;191;p1"/>
              <p:cNvSpPr/>
              <p:nvPr/>
            </p:nvSpPr>
            <p:spPr>
              <a:xfrm rot="-10053179" flipH="1">
                <a:off x="11382339" y="686600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2E75B5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92" name="Google Shape;192;p1"/>
              <p:cNvSpPr/>
              <p:nvPr/>
            </p:nvSpPr>
            <p:spPr>
              <a:xfrm rot="-8606972" flipH="1">
                <a:off x="10025751" y="146252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93" name="Google Shape;193;p1"/>
              <p:cNvSpPr/>
              <p:nvPr/>
            </p:nvSpPr>
            <p:spPr>
              <a:xfrm>
                <a:off x="10020300" y="0"/>
                <a:ext cx="1962150" cy="781050"/>
              </a:xfrm>
              <a:custGeom>
                <a:avLst/>
                <a:gdLst/>
                <a:ahLst/>
                <a:cxnLst/>
                <a:rect l="l" t="t" r="r" b="b"/>
                <a:pathLst>
                  <a:path w="1962150" h="781050" extrusionOk="0">
                    <a:moveTo>
                      <a:pt x="0" y="0"/>
                    </a:moveTo>
                    <a:cubicBezTo>
                      <a:pt x="231775" y="173037"/>
                      <a:pt x="463550" y="346075"/>
                      <a:pt x="790575" y="476250"/>
                    </a:cubicBezTo>
                    <a:cubicBezTo>
                      <a:pt x="1117600" y="606425"/>
                      <a:pt x="1539875" y="693737"/>
                      <a:pt x="1962150" y="781050"/>
                    </a:cubicBezTo>
                  </a:path>
                </a:pathLst>
              </a:custGeom>
              <a:noFill/>
              <a:ln w="22225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194" name="Google Shape;194;p1"/>
            <p:cNvGrpSpPr/>
            <p:nvPr/>
          </p:nvGrpSpPr>
          <p:grpSpPr>
            <a:xfrm rot="-1040299">
              <a:off x="10519524" y="-224900"/>
              <a:ext cx="1434198" cy="763760"/>
              <a:chOff x="10020300" y="0"/>
              <a:chExt cx="1962150" cy="1044912"/>
            </a:xfrm>
          </p:grpSpPr>
          <p:sp>
            <p:nvSpPr>
              <p:cNvPr id="195" name="Google Shape;195;p1"/>
              <p:cNvSpPr/>
              <p:nvPr/>
            </p:nvSpPr>
            <p:spPr>
              <a:xfrm rot="-8850802" flipH="1">
                <a:off x="10161983" y="236988"/>
                <a:ext cx="253526" cy="318718"/>
              </a:xfrm>
              <a:prstGeom prst="triangle">
                <a:avLst>
                  <a:gd name="adj" fmla="val 50000"/>
                </a:avLst>
              </a:prstGeom>
              <a:solidFill>
                <a:srgbClr val="6B68AC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96" name="Google Shape;196;p1"/>
              <p:cNvSpPr/>
              <p:nvPr/>
            </p:nvSpPr>
            <p:spPr>
              <a:xfrm rot="-10059835" flipH="1">
                <a:off x="11570257" y="732286"/>
                <a:ext cx="271474" cy="286939"/>
              </a:xfrm>
              <a:prstGeom prst="triangle">
                <a:avLst>
                  <a:gd name="adj" fmla="val 50000"/>
                </a:avLst>
              </a:prstGeom>
              <a:solidFill>
                <a:srgbClr val="FF99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97" name="Google Shape;197;p1"/>
              <p:cNvSpPr/>
              <p:nvPr/>
            </p:nvSpPr>
            <p:spPr>
              <a:xfrm rot="-9366935" flipH="1">
                <a:off x="10592737" y="457798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2E75B5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98" name="Google Shape;198;p1"/>
              <p:cNvSpPr/>
              <p:nvPr/>
            </p:nvSpPr>
            <p:spPr>
              <a:xfrm rot="-9946163" flipH="1">
                <a:off x="11064204" y="602083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99" name="Google Shape;199;p1"/>
              <p:cNvSpPr/>
              <p:nvPr/>
            </p:nvSpPr>
            <p:spPr>
              <a:xfrm>
                <a:off x="10020300" y="0"/>
                <a:ext cx="1962150" cy="781050"/>
              </a:xfrm>
              <a:custGeom>
                <a:avLst/>
                <a:gdLst/>
                <a:ahLst/>
                <a:cxnLst/>
                <a:rect l="l" t="t" r="r" b="b"/>
                <a:pathLst>
                  <a:path w="1962150" h="781050" extrusionOk="0">
                    <a:moveTo>
                      <a:pt x="0" y="0"/>
                    </a:moveTo>
                    <a:cubicBezTo>
                      <a:pt x="231775" y="173037"/>
                      <a:pt x="463550" y="346075"/>
                      <a:pt x="790575" y="476250"/>
                    </a:cubicBezTo>
                    <a:cubicBezTo>
                      <a:pt x="1117600" y="606425"/>
                      <a:pt x="1539875" y="693737"/>
                      <a:pt x="1962150" y="781050"/>
                    </a:cubicBezTo>
                  </a:path>
                </a:pathLst>
              </a:custGeom>
              <a:noFill/>
              <a:ln w="22225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200" name="Google Shape;200;p1"/>
          <p:cNvSpPr txBox="1"/>
          <p:nvPr/>
        </p:nvSpPr>
        <p:spPr>
          <a:xfrm>
            <a:off x="3817029" y="5674513"/>
            <a:ext cx="4224014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r>
              <a:rPr lang="en-US" altLang="zh-TW" sz="2000" b="1" dirty="0">
                <a:solidFill>
                  <a:srgbClr val="404040"/>
                </a:solidFill>
              </a:rPr>
              <a:t>5</a:t>
            </a:r>
            <a:r>
              <a:rPr lang="zh-TW" sz="2000" b="1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年 9 月 </a:t>
            </a:r>
            <a:r>
              <a:rPr lang="en-US" altLang="zh-TW" sz="2000" b="1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zh-TW" sz="2000" b="1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日（二）</a:t>
            </a:r>
            <a:endParaRPr sz="1600" b="1" dirty="0"/>
          </a:p>
        </p:txBody>
      </p:sp>
      <p:pic>
        <p:nvPicPr>
          <p:cNvPr id="3" name="圖片 2" descr="臺北市立大學校徽與校旗圖檔圖片">
            <a:extLst>
              <a:ext uri="{FF2B5EF4-FFF2-40B4-BE49-F238E27FC236}">
                <a16:creationId xmlns:a16="http://schemas.microsoft.com/office/drawing/2014/main" id="{DE9F11AC-6A99-25F4-76FF-A637EA72B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272" y="0"/>
            <a:ext cx="4667041" cy="27224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5BF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"/>
          <p:cNvSpPr/>
          <p:nvPr/>
        </p:nvSpPr>
        <p:spPr>
          <a:xfrm>
            <a:off x="0" y="-3176"/>
            <a:ext cx="11976100" cy="6607175"/>
          </a:xfrm>
          <a:prstGeom prst="rect">
            <a:avLst/>
          </a:prstGeom>
          <a:solidFill>
            <a:srgbClr val="F8F2D8"/>
          </a:solidFill>
          <a:ln>
            <a:noFill/>
          </a:ln>
          <a:effectLst>
            <a:outerShdw dist="63500" dir="2700000" algn="tl" rotWithShape="0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07" name="Google Shape;207;p2"/>
          <p:cNvGrpSpPr/>
          <p:nvPr/>
        </p:nvGrpSpPr>
        <p:grpSpPr>
          <a:xfrm>
            <a:off x="9405568" y="-803444"/>
            <a:ext cx="2940806" cy="2171559"/>
            <a:chOff x="10438302" y="-421253"/>
            <a:chExt cx="1596641" cy="1178997"/>
          </a:xfrm>
        </p:grpSpPr>
        <p:grpSp>
          <p:nvGrpSpPr>
            <p:cNvPr id="208" name="Google Shape;208;p2"/>
            <p:cNvGrpSpPr/>
            <p:nvPr/>
          </p:nvGrpSpPr>
          <p:grpSpPr>
            <a:xfrm>
              <a:off x="10501101" y="0"/>
              <a:ext cx="1481349" cy="757744"/>
              <a:chOff x="9955793" y="0"/>
              <a:chExt cx="2026657" cy="1036682"/>
            </a:xfrm>
          </p:grpSpPr>
          <p:sp>
            <p:nvSpPr>
              <p:cNvPr id="209" name="Google Shape;209;p2"/>
              <p:cNvSpPr/>
              <p:nvPr/>
            </p:nvSpPr>
            <p:spPr>
              <a:xfrm rot="-9376240" flipH="1">
                <a:off x="10426515" y="403823"/>
                <a:ext cx="333375" cy="419100"/>
              </a:xfrm>
              <a:prstGeom prst="triangle">
                <a:avLst>
                  <a:gd name="adj" fmla="val 50000"/>
                </a:avLst>
              </a:prstGeom>
              <a:solidFill>
                <a:srgbClr val="6B68AC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10" name="Google Shape;210;p2"/>
              <p:cNvSpPr/>
              <p:nvPr/>
            </p:nvSpPr>
            <p:spPr>
              <a:xfrm rot="-9847944" flipH="1">
                <a:off x="10891754" y="572349"/>
                <a:ext cx="327994" cy="346680"/>
              </a:xfrm>
              <a:prstGeom prst="triangle">
                <a:avLst>
                  <a:gd name="adj" fmla="val 50000"/>
                </a:avLst>
              </a:prstGeom>
              <a:solidFill>
                <a:srgbClr val="FF99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11" name="Google Shape;211;p2"/>
              <p:cNvSpPr/>
              <p:nvPr/>
            </p:nvSpPr>
            <p:spPr>
              <a:xfrm rot="-10053179" flipH="1">
                <a:off x="11382339" y="686600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2E75B5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12" name="Google Shape;212;p2"/>
              <p:cNvSpPr/>
              <p:nvPr/>
            </p:nvSpPr>
            <p:spPr>
              <a:xfrm rot="-8606972" flipH="1">
                <a:off x="10025751" y="146252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13" name="Google Shape;213;p2"/>
              <p:cNvSpPr/>
              <p:nvPr/>
            </p:nvSpPr>
            <p:spPr>
              <a:xfrm>
                <a:off x="10020300" y="0"/>
                <a:ext cx="1962150" cy="781050"/>
              </a:xfrm>
              <a:custGeom>
                <a:avLst/>
                <a:gdLst/>
                <a:ahLst/>
                <a:cxnLst/>
                <a:rect l="l" t="t" r="r" b="b"/>
                <a:pathLst>
                  <a:path w="1962150" h="781050" extrusionOk="0">
                    <a:moveTo>
                      <a:pt x="0" y="0"/>
                    </a:moveTo>
                    <a:cubicBezTo>
                      <a:pt x="231775" y="173037"/>
                      <a:pt x="463550" y="346075"/>
                      <a:pt x="790575" y="476250"/>
                    </a:cubicBezTo>
                    <a:cubicBezTo>
                      <a:pt x="1117600" y="606425"/>
                      <a:pt x="1539875" y="693737"/>
                      <a:pt x="1962150" y="781050"/>
                    </a:cubicBezTo>
                  </a:path>
                </a:pathLst>
              </a:custGeom>
              <a:noFill/>
              <a:ln w="22225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214" name="Google Shape;214;p2"/>
            <p:cNvGrpSpPr/>
            <p:nvPr/>
          </p:nvGrpSpPr>
          <p:grpSpPr>
            <a:xfrm rot="-1040299">
              <a:off x="10519524" y="-224900"/>
              <a:ext cx="1434198" cy="763760"/>
              <a:chOff x="10020300" y="0"/>
              <a:chExt cx="1962150" cy="1044912"/>
            </a:xfrm>
          </p:grpSpPr>
          <p:sp>
            <p:nvSpPr>
              <p:cNvPr id="215" name="Google Shape;215;p2"/>
              <p:cNvSpPr/>
              <p:nvPr/>
            </p:nvSpPr>
            <p:spPr>
              <a:xfrm rot="-8850802" flipH="1">
                <a:off x="10161983" y="236988"/>
                <a:ext cx="253526" cy="318718"/>
              </a:xfrm>
              <a:prstGeom prst="triangle">
                <a:avLst>
                  <a:gd name="adj" fmla="val 50000"/>
                </a:avLst>
              </a:prstGeom>
              <a:solidFill>
                <a:srgbClr val="6B68AC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16" name="Google Shape;216;p2"/>
              <p:cNvSpPr/>
              <p:nvPr/>
            </p:nvSpPr>
            <p:spPr>
              <a:xfrm rot="-10059835" flipH="1">
                <a:off x="11570257" y="732286"/>
                <a:ext cx="271474" cy="286939"/>
              </a:xfrm>
              <a:prstGeom prst="triangle">
                <a:avLst>
                  <a:gd name="adj" fmla="val 50000"/>
                </a:avLst>
              </a:prstGeom>
              <a:solidFill>
                <a:srgbClr val="FF99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17" name="Google Shape;217;p2"/>
              <p:cNvSpPr/>
              <p:nvPr/>
            </p:nvSpPr>
            <p:spPr>
              <a:xfrm rot="-9366935" flipH="1">
                <a:off x="10592737" y="457798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2E75B5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18" name="Google Shape;218;p2"/>
              <p:cNvSpPr/>
              <p:nvPr/>
            </p:nvSpPr>
            <p:spPr>
              <a:xfrm rot="-9946163" flipH="1">
                <a:off x="11064204" y="602083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19" name="Google Shape;219;p2"/>
              <p:cNvSpPr/>
              <p:nvPr/>
            </p:nvSpPr>
            <p:spPr>
              <a:xfrm>
                <a:off x="10020300" y="0"/>
                <a:ext cx="1962150" cy="781050"/>
              </a:xfrm>
              <a:custGeom>
                <a:avLst/>
                <a:gdLst/>
                <a:ahLst/>
                <a:cxnLst/>
                <a:rect l="l" t="t" r="r" b="b"/>
                <a:pathLst>
                  <a:path w="1962150" h="781050" extrusionOk="0">
                    <a:moveTo>
                      <a:pt x="0" y="0"/>
                    </a:moveTo>
                    <a:cubicBezTo>
                      <a:pt x="231775" y="173037"/>
                      <a:pt x="463550" y="346075"/>
                      <a:pt x="790575" y="476250"/>
                    </a:cubicBezTo>
                    <a:cubicBezTo>
                      <a:pt x="1117600" y="606425"/>
                      <a:pt x="1539875" y="693737"/>
                      <a:pt x="1962150" y="781050"/>
                    </a:cubicBezTo>
                  </a:path>
                </a:pathLst>
              </a:custGeom>
              <a:noFill/>
              <a:ln w="22225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grpSp>
        <p:nvGrpSpPr>
          <p:cNvPr id="220" name="Google Shape;220;p2"/>
          <p:cNvGrpSpPr/>
          <p:nvPr/>
        </p:nvGrpSpPr>
        <p:grpSpPr>
          <a:xfrm>
            <a:off x="592690" y="282523"/>
            <a:ext cx="2294784" cy="742046"/>
            <a:chOff x="296862" y="155575"/>
            <a:chExt cx="2228850" cy="720725"/>
          </a:xfrm>
        </p:grpSpPr>
        <p:sp>
          <p:nvSpPr>
            <p:cNvPr id="221" name="Google Shape;221;p2"/>
            <p:cNvSpPr/>
            <p:nvPr/>
          </p:nvSpPr>
          <p:spPr>
            <a:xfrm>
              <a:off x="338931" y="257944"/>
              <a:ext cx="2162969" cy="544664"/>
            </a:xfrm>
            <a:prstGeom prst="rect">
              <a:avLst/>
            </a:prstGeom>
            <a:solidFill>
              <a:srgbClr val="8182BB"/>
            </a:solidFill>
            <a:ln w="22225" cap="flat" cmpd="sng">
              <a:solidFill>
                <a:srgbClr val="6B68AC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dist="38100" dir="5400000" algn="t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課外組基本簡介</a:t>
              </a:r>
              <a:endPara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2" name="Google Shape;222;p2"/>
            <p:cNvGrpSpPr/>
            <p:nvPr/>
          </p:nvGrpSpPr>
          <p:grpSpPr>
            <a:xfrm>
              <a:off x="296862" y="155575"/>
              <a:ext cx="84137" cy="720725"/>
              <a:chOff x="296862" y="155575"/>
              <a:chExt cx="84137" cy="720725"/>
            </a:xfrm>
          </p:grpSpPr>
          <p:cxnSp>
            <p:nvCxnSpPr>
              <p:cNvPr id="223" name="Google Shape;223;p2"/>
              <p:cNvCxnSpPr/>
              <p:nvPr/>
            </p:nvCxnSpPr>
            <p:spPr>
              <a:xfrm>
                <a:off x="338931" y="155575"/>
                <a:ext cx="0" cy="720725"/>
              </a:xfrm>
              <a:prstGeom prst="straightConnector1">
                <a:avLst/>
              </a:prstGeom>
              <a:noFill/>
              <a:ln w="22225" cap="rnd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24" name="Google Shape;224;p2"/>
              <p:cNvSpPr/>
              <p:nvPr/>
            </p:nvSpPr>
            <p:spPr>
              <a:xfrm>
                <a:off x="296862" y="238140"/>
                <a:ext cx="84137" cy="555596"/>
              </a:xfrm>
              <a:prstGeom prst="roundRect">
                <a:avLst>
                  <a:gd name="adj" fmla="val 36404"/>
                </a:avLst>
              </a:prstGeom>
              <a:solidFill>
                <a:srgbClr val="B5B4DC"/>
              </a:solidFill>
              <a:ln w="19050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381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225" name="Google Shape;225;p2"/>
            <p:cNvGrpSpPr/>
            <p:nvPr/>
          </p:nvGrpSpPr>
          <p:grpSpPr>
            <a:xfrm>
              <a:off x="2441575" y="155575"/>
              <a:ext cx="84137" cy="720725"/>
              <a:chOff x="3825875" y="155575"/>
              <a:chExt cx="84137" cy="720725"/>
            </a:xfrm>
          </p:grpSpPr>
          <p:cxnSp>
            <p:nvCxnSpPr>
              <p:cNvPr id="226" name="Google Shape;226;p2"/>
              <p:cNvCxnSpPr/>
              <p:nvPr/>
            </p:nvCxnSpPr>
            <p:spPr>
              <a:xfrm>
                <a:off x="3867944" y="155575"/>
                <a:ext cx="0" cy="720725"/>
              </a:xfrm>
              <a:prstGeom prst="straightConnector1">
                <a:avLst/>
              </a:prstGeom>
              <a:noFill/>
              <a:ln w="22225" cap="rnd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27" name="Google Shape;227;p2"/>
              <p:cNvSpPr/>
              <p:nvPr/>
            </p:nvSpPr>
            <p:spPr>
              <a:xfrm>
                <a:off x="3825875" y="238140"/>
                <a:ext cx="84137" cy="555596"/>
              </a:xfrm>
              <a:prstGeom prst="roundRect">
                <a:avLst>
                  <a:gd name="adj" fmla="val 36404"/>
                </a:avLst>
              </a:prstGeom>
              <a:solidFill>
                <a:srgbClr val="B5B4DC"/>
              </a:solidFill>
              <a:ln w="19050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381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228" name="Google Shape;228;p2"/>
          <p:cNvSpPr/>
          <p:nvPr/>
        </p:nvSpPr>
        <p:spPr>
          <a:xfrm>
            <a:off x="2257124" y="1499606"/>
            <a:ext cx="1417740" cy="426253"/>
          </a:xfrm>
          <a:prstGeom prst="roundRect">
            <a:avLst>
              <a:gd name="adj" fmla="val 38983"/>
            </a:avLst>
          </a:prstGeom>
          <a:solidFill>
            <a:srgbClr val="2E75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博愛校區</a:t>
            </a:r>
            <a:endParaRPr/>
          </a:p>
        </p:txBody>
      </p:sp>
      <p:sp>
        <p:nvSpPr>
          <p:cNvPr id="229" name="Google Shape;229;p2"/>
          <p:cNvSpPr txBox="1"/>
          <p:nvPr/>
        </p:nvSpPr>
        <p:spPr>
          <a:xfrm>
            <a:off x="1787340" y="2286505"/>
            <a:ext cx="235730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學務處課外組</a:t>
            </a:r>
            <a:endParaRPr sz="1600" b="0" i="0" u="none" strike="noStrike" cap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"/>
          <p:cNvSpPr/>
          <p:nvPr/>
        </p:nvSpPr>
        <p:spPr>
          <a:xfrm>
            <a:off x="4627364" y="1499494"/>
            <a:ext cx="1417740" cy="426253"/>
          </a:xfrm>
          <a:prstGeom prst="roundRect">
            <a:avLst>
              <a:gd name="adj" fmla="val 38983"/>
            </a:avLst>
          </a:prstGeom>
          <a:solidFill>
            <a:srgbClr val="2E75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天母校區</a:t>
            </a:r>
            <a:endParaRPr/>
          </a:p>
        </p:txBody>
      </p:sp>
      <p:sp>
        <p:nvSpPr>
          <p:cNvPr id="231" name="Google Shape;231;p2"/>
          <p:cNvSpPr txBox="1"/>
          <p:nvPr/>
        </p:nvSpPr>
        <p:spPr>
          <a:xfrm>
            <a:off x="4144647" y="2279421"/>
            <a:ext cx="238317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分區學務組</a:t>
            </a:r>
            <a:endParaRPr sz="1600" b="0" i="0" u="none" strike="noStrike" cap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2" name="Google Shape;232;p2"/>
          <p:cNvCxnSpPr/>
          <p:nvPr/>
        </p:nvCxnSpPr>
        <p:spPr>
          <a:xfrm>
            <a:off x="4144648" y="1712620"/>
            <a:ext cx="0" cy="4453225"/>
          </a:xfrm>
          <a:prstGeom prst="straightConnector1">
            <a:avLst/>
          </a:prstGeom>
          <a:noFill/>
          <a:ln w="19050" cap="flat" cmpd="sng">
            <a:solidFill>
              <a:srgbClr val="8182BB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33" name="Google Shape;233;p2"/>
          <p:cNvCxnSpPr/>
          <p:nvPr/>
        </p:nvCxnSpPr>
        <p:spPr>
          <a:xfrm rot="10800000">
            <a:off x="1787342" y="2888677"/>
            <a:ext cx="4740479" cy="0"/>
          </a:xfrm>
          <a:prstGeom prst="straightConnector1">
            <a:avLst/>
          </a:prstGeom>
          <a:noFill/>
          <a:ln w="19050" cap="flat" cmpd="sng">
            <a:solidFill>
              <a:srgbClr val="8182BB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34" name="Google Shape;234;p2"/>
          <p:cNvSpPr txBox="1"/>
          <p:nvPr/>
        </p:nvSpPr>
        <p:spPr>
          <a:xfrm>
            <a:off x="1787340" y="3182242"/>
            <a:ext cx="235730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行政大樓 1F</a:t>
            </a:r>
            <a:endParaRPr sz="1600" b="0" i="0" u="none" strike="noStrike" cap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"/>
          <p:cNvSpPr txBox="1"/>
          <p:nvPr/>
        </p:nvSpPr>
        <p:spPr>
          <a:xfrm>
            <a:off x="4144649" y="3182242"/>
            <a:ext cx="238317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行政大樓 2F</a:t>
            </a:r>
            <a:endParaRPr sz="1600" b="0" i="0" u="none" strike="noStrike" cap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6" name="Google Shape;236;p2"/>
          <p:cNvCxnSpPr/>
          <p:nvPr/>
        </p:nvCxnSpPr>
        <p:spPr>
          <a:xfrm rot="10800000">
            <a:off x="1787342" y="3829642"/>
            <a:ext cx="4740479" cy="0"/>
          </a:xfrm>
          <a:prstGeom prst="straightConnector1">
            <a:avLst/>
          </a:prstGeom>
          <a:noFill/>
          <a:ln w="19050" cap="flat" cmpd="sng">
            <a:solidFill>
              <a:srgbClr val="8182BB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37" name="Google Shape;237;p2"/>
          <p:cNvCxnSpPr/>
          <p:nvPr/>
        </p:nvCxnSpPr>
        <p:spPr>
          <a:xfrm rot="10800000">
            <a:off x="1787342" y="4770608"/>
            <a:ext cx="4740479" cy="0"/>
          </a:xfrm>
          <a:prstGeom prst="straightConnector1">
            <a:avLst/>
          </a:prstGeom>
          <a:noFill/>
          <a:ln w="19050" cap="flat" cmpd="sng">
            <a:solidFill>
              <a:srgbClr val="8182BB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38" name="Google Shape;238;p2"/>
          <p:cNvSpPr txBox="1"/>
          <p:nvPr/>
        </p:nvSpPr>
        <p:spPr>
          <a:xfrm>
            <a:off x="1787341" y="4007729"/>
            <a:ext cx="235730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0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02-2311</a:t>
            </a:r>
            <a:r>
              <a:rPr lang="en-US" altLang="zh-TW" sz="1600" b="0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zh-TW" sz="1600" b="0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3040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0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分機 1221、1222</a:t>
            </a:r>
            <a:endParaRPr sz="1600" b="0" i="0" u="none" strike="noStrike" cap="none" dirty="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"/>
          <p:cNvSpPr txBox="1"/>
          <p:nvPr/>
        </p:nvSpPr>
        <p:spPr>
          <a:xfrm>
            <a:off x="4139056" y="4007729"/>
            <a:ext cx="238876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0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02-2871</a:t>
            </a:r>
            <a:r>
              <a:rPr lang="en-US" altLang="zh-TW" sz="1600" b="0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zh-TW" sz="1600" b="0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8288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0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分機 7922</a:t>
            </a:r>
            <a:endParaRPr sz="1600" b="0" i="0" u="none" strike="noStrike" cap="none" dirty="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"/>
          <p:cNvSpPr txBox="1"/>
          <p:nvPr/>
        </p:nvSpPr>
        <p:spPr>
          <a:xfrm>
            <a:off x="570589" y="2286505"/>
            <a:ext cx="100703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0" i="0" u="none" strike="noStrike" cap="none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rPr>
              <a:t>名稱</a:t>
            </a:r>
            <a:endParaRPr sz="1600" b="0" i="0" u="none" strike="noStrike" cap="none">
              <a:solidFill>
                <a:srgbClr val="2E75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2"/>
          <p:cNvSpPr txBox="1"/>
          <p:nvPr/>
        </p:nvSpPr>
        <p:spPr>
          <a:xfrm>
            <a:off x="570591" y="3188773"/>
            <a:ext cx="100703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0" i="0" u="none" strike="noStrike" cap="none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rPr>
              <a:t>地點</a:t>
            </a:r>
            <a:endParaRPr sz="1600" b="0" i="0" u="none" strike="noStrike" cap="none">
              <a:solidFill>
                <a:srgbClr val="2E75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2"/>
          <p:cNvSpPr txBox="1"/>
          <p:nvPr/>
        </p:nvSpPr>
        <p:spPr>
          <a:xfrm>
            <a:off x="566269" y="4131511"/>
            <a:ext cx="100703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0" i="0" u="none" strike="noStrike" cap="none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rPr>
              <a:t>電話</a:t>
            </a:r>
            <a:endParaRPr sz="1600" b="0" i="0" u="none" strike="noStrike" cap="none">
              <a:solidFill>
                <a:srgbClr val="2E75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"/>
          <p:cNvSpPr txBox="1"/>
          <p:nvPr/>
        </p:nvSpPr>
        <p:spPr>
          <a:xfrm>
            <a:off x="566271" y="5033779"/>
            <a:ext cx="100703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0" i="0" u="none" strike="noStrike" cap="none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rPr>
              <a:t>網站</a:t>
            </a:r>
            <a:endParaRPr sz="1600" b="0" i="0" u="none" strike="noStrike" cap="none">
              <a:solidFill>
                <a:srgbClr val="2E75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4" name="Google Shape;244;p2"/>
          <p:cNvPicPr preferRelativeResize="0"/>
          <p:nvPr/>
        </p:nvPicPr>
        <p:blipFill rotWithShape="1">
          <a:blip r:embed="rId3">
            <a:alphaModFix/>
          </a:blip>
          <a:srcRect t="12092" b="22251"/>
          <a:stretch/>
        </p:blipFill>
        <p:spPr>
          <a:xfrm>
            <a:off x="6883230" y="1303426"/>
            <a:ext cx="4188165" cy="2292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87638" y="4181013"/>
            <a:ext cx="4188172" cy="197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42118" y="4952605"/>
            <a:ext cx="1047752" cy="1047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53883" y="4952605"/>
            <a:ext cx="1047752" cy="1047752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"/>
          <p:cNvSpPr/>
          <p:nvPr/>
        </p:nvSpPr>
        <p:spPr>
          <a:xfrm>
            <a:off x="9020875" y="2056744"/>
            <a:ext cx="262632" cy="262632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D068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49" name="Google Shape;249;p2"/>
          <p:cNvSpPr/>
          <p:nvPr/>
        </p:nvSpPr>
        <p:spPr>
          <a:xfrm>
            <a:off x="8856052" y="4153554"/>
            <a:ext cx="296139" cy="296139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D068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0" name="Google Shape;250;p2"/>
          <p:cNvSpPr txBox="1"/>
          <p:nvPr/>
        </p:nvSpPr>
        <p:spPr>
          <a:xfrm>
            <a:off x="6883229" y="907776"/>
            <a:ext cx="41881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rgbClr val="D06800"/>
                </a:solidFill>
                <a:latin typeface="Arial"/>
                <a:ea typeface="Arial"/>
                <a:cs typeface="Arial"/>
                <a:sym typeface="Arial"/>
              </a:rPr>
              <a:t>博愛校區課外組｜行政大樓 1F</a:t>
            </a:r>
            <a:endParaRPr sz="1800">
              <a:solidFill>
                <a:srgbClr val="D068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"/>
          <p:cNvSpPr txBox="1"/>
          <p:nvPr/>
        </p:nvSpPr>
        <p:spPr>
          <a:xfrm>
            <a:off x="6883229" y="3807040"/>
            <a:ext cx="418815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D06800"/>
                </a:solidFill>
                <a:latin typeface="Arial"/>
                <a:ea typeface="Arial"/>
                <a:cs typeface="Arial"/>
                <a:sym typeface="Arial"/>
              </a:rPr>
              <a:t>天母校區分區學務組｜行政大樓 2F</a:t>
            </a:r>
            <a:endParaRPr sz="1800">
              <a:solidFill>
                <a:srgbClr val="D068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"/>
          <p:cNvSpPr txBox="1"/>
          <p:nvPr/>
        </p:nvSpPr>
        <p:spPr>
          <a:xfrm>
            <a:off x="9167488" y="2185811"/>
            <a:ext cx="105900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rgbClr val="D06800"/>
                </a:solidFill>
                <a:latin typeface="Arial"/>
                <a:ea typeface="Arial"/>
                <a:cs typeface="Arial"/>
                <a:sym typeface="Arial"/>
              </a:rPr>
              <a:t>行政大樓</a:t>
            </a:r>
            <a:endParaRPr/>
          </a:p>
        </p:txBody>
      </p:sp>
      <p:sp>
        <p:nvSpPr>
          <p:cNvPr id="253" name="Google Shape;253;p2"/>
          <p:cNvSpPr txBox="1"/>
          <p:nvPr/>
        </p:nvSpPr>
        <p:spPr>
          <a:xfrm>
            <a:off x="7301113" y="1800377"/>
            <a:ext cx="86713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D06800"/>
                </a:solidFill>
                <a:latin typeface="Arial"/>
                <a:ea typeface="Arial"/>
                <a:cs typeface="Arial"/>
                <a:sym typeface="Arial"/>
              </a:rPr>
              <a:t>勤樸樓</a:t>
            </a:r>
            <a:endParaRPr/>
          </a:p>
        </p:txBody>
      </p:sp>
      <p:sp>
        <p:nvSpPr>
          <p:cNvPr id="254" name="Google Shape;254;p2"/>
          <p:cNvSpPr txBox="1"/>
          <p:nvPr/>
        </p:nvSpPr>
        <p:spPr>
          <a:xfrm>
            <a:off x="7542470" y="2216588"/>
            <a:ext cx="86713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D06800"/>
                </a:solidFill>
                <a:latin typeface="Arial"/>
                <a:ea typeface="Arial"/>
                <a:cs typeface="Arial"/>
                <a:sym typeface="Arial"/>
              </a:rPr>
              <a:t>科學館</a:t>
            </a:r>
            <a:endParaRPr/>
          </a:p>
        </p:txBody>
      </p:sp>
      <p:sp>
        <p:nvSpPr>
          <p:cNvPr id="255" name="Google Shape;255;p2"/>
          <p:cNvSpPr txBox="1"/>
          <p:nvPr/>
        </p:nvSpPr>
        <p:spPr>
          <a:xfrm>
            <a:off x="8409603" y="2566071"/>
            <a:ext cx="86713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D06800"/>
                </a:solidFill>
                <a:latin typeface="Arial"/>
                <a:ea typeface="Arial"/>
                <a:cs typeface="Arial"/>
                <a:sym typeface="Arial"/>
              </a:rPr>
              <a:t>圖書館</a:t>
            </a:r>
            <a:endParaRPr/>
          </a:p>
        </p:txBody>
      </p:sp>
      <p:sp>
        <p:nvSpPr>
          <p:cNvPr id="256" name="Google Shape;256;p2"/>
          <p:cNvSpPr txBox="1"/>
          <p:nvPr/>
        </p:nvSpPr>
        <p:spPr>
          <a:xfrm>
            <a:off x="8186674" y="1349592"/>
            <a:ext cx="83420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D06800"/>
                </a:solidFill>
                <a:latin typeface="Arial"/>
                <a:ea typeface="Arial"/>
                <a:cs typeface="Arial"/>
                <a:sym typeface="Arial"/>
              </a:rPr>
              <a:t>學生宿舍</a:t>
            </a:r>
            <a:endParaRPr/>
          </a:p>
        </p:txBody>
      </p:sp>
      <p:sp>
        <p:nvSpPr>
          <p:cNvPr id="257" name="Google Shape;257;p2"/>
          <p:cNvSpPr txBox="1"/>
          <p:nvPr/>
        </p:nvSpPr>
        <p:spPr>
          <a:xfrm>
            <a:off x="8937012" y="1456755"/>
            <a:ext cx="119334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D06800"/>
                </a:solidFill>
                <a:latin typeface="Arial"/>
                <a:ea typeface="Arial"/>
                <a:cs typeface="Arial"/>
                <a:sym typeface="Arial"/>
              </a:rPr>
              <a:t>藝術館 音樂館</a:t>
            </a:r>
            <a:endParaRPr/>
          </a:p>
        </p:txBody>
      </p:sp>
      <p:sp>
        <p:nvSpPr>
          <p:cNvPr id="258" name="Google Shape;258;p2"/>
          <p:cNvSpPr txBox="1"/>
          <p:nvPr/>
        </p:nvSpPr>
        <p:spPr>
          <a:xfrm>
            <a:off x="9778823" y="1660247"/>
            <a:ext cx="7030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D06800"/>
                </a:solidFill>
                <a:latin typeface="Arial"/>
                <a:ea typeface="Arial"/>
                <a:cs typeface="Arial"/>
                <a:sym typeface="Arial"/>
              </a:rPr>
              <a:t>公誠樓</a:t>
            </a:r>
            <a:endParaRPr/>
          </a:p>
        </p:txBody>
      </p:sp>
      <p:sp>
        <p:nvSpPr>
          <p:cNvPr id="259" name="Google Shape;259;p2"/>
          <p:cNvSpPr txBox="1"/>
          <p:nvPr/>
        </p:nvSpPr>
        <p:spPr>
          <a:xfrm>
            <a:off x="10095822" y="1890530"/>
            <a:ext cx="7030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D06800"/>
                </a:solidFill>
                <a:latin typeface="Arial"/>
                <a:ea typeface="Arial"/>
                <a:cs typeface="Arial"/>
                <a:sym typeface="Arial"/>
              </a:rPr>
              <a:t>中正堂</a:t>
            </a:r>
            <a:endParaRPr/>
          </a:p>
        </p:txBody>
      </p:sp>
      <p:pic>
        <p:nvPicPr>
          <p:cNvPr id="2" name="圖片 1" descr="臺北市立大學校徽與校旗圖檔圖片">
            <a:extLst>
              <a:ext uri="{FF2B5EF4-FFF2-40B4-BE49-F238E27FC236}">
                <a16:creationId xmlns:a16="http://schemas.microsoft.com/office/drawing/2014/main" id="{0B4E95EE-8FED-CE00-4F4D-6F20F41A77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84483" y="5395736"/>
            <a:ext cx="2133600" cy="1244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5BF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"/>
          <p:cNvSpPr/>
          <p:nvPr/>
        </p:nvSpPr>
        <p:spPr>
          <a:xfrm>
            <a:off x="0" y="-3176"/>
            <a:ext cx="11976100" cy="6607175"/>
          </a:xfrm>
          <a:prstGeom prst="rect">
            <a:avLst/>
          </a:prstGeom>
          <a:solidFill>
            <a:srgbClr val="F8F2D8"/>
          </a:solidFill>
          <a:ln>
            <a:noFill/>
          </a:ln>
          <a:effectLst>
            <a:outerShdw dist="63500" dir="2700000" algn="tl" rotWithShape="0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65" name="Google Shape;265;p3"/>
          <p:cNvSpPr/>
          <p:nvPr/>
        </p:nvSpPr>
        <p:spPr>
          <a:xfrm>
            <a:off x="578853" y="2838287"/>
            <a:ext cx="1897472" cy="412546"/>
          </a:xfrm>
          <a:prstGeom prst="roundRect">
            <a:avLst>
              <a:gd name="adj" fmla="val 48005"/>
            </a:avLst>
          </a:prstGeom>
          <a:solidFill>
            <a:srgbClr val="6B68AC"/>
          </a:solidFill>
          <a:ln w="19050" cap="flat" cmpd="sng">
            <a:solidFill>
              <a:srgbClr val="6B68A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辦理學校性活動</a:t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"/>
          <p:cNvSpPr/>
          <p:nvPr/>
        </p:nvSpPr>
        <p:spPr>
          <a:xfrm>
            <a:off x="3298931" y="5009990"/>
            <a:ext cx="1057257" cy="343192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19050" cap="flat" cmpd="sng">
            <a:solidFill>
              <a:srgbClr val="6B68A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6B68AC"/>
                </a:solidFill>
                <a:latin typeface="Arial"/>
                <a:ea typeface="Arial"/>
                <a:cs typeface="Arial"/>
                <a:sym typeface="Arial"/>
              </a:rPr>
              <a:t>學生會</a:t>
            </a:r>
            <a:endParaRPr sz="1200">
              <a:solidFill>
                <a:srgbClr val="6B68A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7" name="Google Shape;267;p3"/>
          <p:cNvCxnSpPr/>
          <p:nvPr/>
        </p:nvCxnSpPr>
        <p:spPr>
          <a:xfrm rot="10800000">
            <a:off x="2602098" y="3044560"/>
            <a:ext cx="604069" cy="0"/>
          </a:xfrm>
          <a:prstGeom prst="straightConnector1">
            <a:avLst/>
          </a:prstGeom>
          <a:noFill/>
          <a:ln w="19050" cap="flat" cmpd="sng">
            <a:solidFill>
              <a:srgbClr val="6B68AC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68" name="Google Shape;268;p3"/>
          <p:cNvSpPr/>
          <p:nvPr/>
        </p:nvSpPr>
        <p:spPr>
          <a:xfrm>
            <a:off x="960323" y="1503608"/>
            <a:ext cx="1096234" cy="1096234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6B68A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69" name="Google Shape;269;p3"/>
          <p:cNvGrpSpPr/>
          <p:nvPr/>
        </p:nvGrpSpPr>
        <p:grpSpPr>
          <a:xfrm>
            <a:off x="9405568" y="-803444"/>
            <a:ext cx="2940806" cy="2171559"/>
            <a:chOff x="10438302" y="-421253"/>
            <a:chExt cx="1596641" cy="1178997"/>
          </a:xfrm>
        </p:grpSpPr>
        <p:grpSp>
          <p:nvGrpSpPr>
            <p:cNvPr id="270" name="Google Shape;270;p3"/>
            <p:cNvGrpSpPr/>
            <p:nvPr/>
          </p:nvGrpSpPr>
          <p:grpSpPr>
            <a:xfrm>
              <a:off x="10501101" y="0"/>
              <a:ext cx="1481349" cy="757744"/>
              <a:chOff x="9955793" y="0"/>
              <a:chExt cx="2026657" cy="1036682"/>
            </a:xfrm>
          </p:grpSpPr>
          <p:sp>
            <p:nvSpPr>
              <p:cNvPr id="271" name="Google Shape;271;p3"/>
              <p:cNvSpPr/>
              <p:nvPr/>
            </p:nvSpPr>
            <p:spPr>
              <a:xfrm rot="-9376240" flipH="1">
                <a:off x="10426515" y="403823"/>
                <a:ext cx="333375" cy="419100"/>
              </a:xfrm>
              <a:prstGeom prst="triangle">
                <a:avLst>
                  <a:gd name="adj" fmla="val 50000"/>
                </a:avLst>
              </a:prstGeom>
              <a:solidFill>
                <a:srgbClr val="6B68AC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72" name="Google Shape;272;p3"/>
              <p:cNvSpPr/>
              <p:nvPr/>
            </p:nvSpPr>
            <p:spPr>
              <a:xfrm rot="-9847944" flipH="1">
                <a:off x="10891754" y="572349"/>
                <a:ext cx="327994" cy="346680"/>
              </a:xfrm>
              <a:prstGeom prst="triangle">
                <a:avLst>
                  <a:gd name="adj" fmla="val 50000"/>
                </a:avLst>
              </a:prstGeom>
              <a:solidFill>
                <a:srgbClr val="FF99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73" name="Google Shape;273;p3"/>
              <p:cNvSpPr/>
              <p:nvPr/>
            </p:nvSpPr>
            <p:spPr>
              <a:xfrm rot="-10053179" flipH="1">
                <a:off x="11382339" y="686600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2E75B5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74" name="Google Shape;274;p3"/>
              <p:cNvSpPr/>
              <p:nvPr/>
            </p:nvSpPr>
            <p:spPr>
              <a:xfrm rot="-8606972" flipH="1">
                <a:off x="10025751" y="146252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75" name="Google Shape;275;p3"/>
              <p:cNvSpPr/>
              <p:nvPr/>
            </p:nvSpPr>
            <p:spPr>
              <a:xfrm>
                <a:off x="10020300" y="0"/>
                <a:ext cx="1962150" cy="781050"/>
              </a:xfrm>
              <a:custGeom>
                <a:avLst/>
                <a:gdLst/>
                <a:ahLst/>
                <a:cxnLst/>
                <a:rect l="l" t="t" r="r" b="b"/>
                <a:pathLst>
                  <a:path w="1962150" h="781050" extrusionOk="0">
                    <a:moveTo>
                      <a:pt x="0" y="0"/>
                    </a:moveTo>
                    <a:cubicBezTo>
                      <a:pt x="231775" y="173037"/>
                      <a:pt x="463550" y="346075"/>
                      <a:pt x="790575" y="476250"/>
                    </a:cubicBezTo>
                    <a:cubicBezTo>
                      <a:pt x="1117600" y="606425"/>
                      <a:pt x="1539875" y="693737"/>
                      <a:pt x="1962150" y="781050"/>
                    </a:cubicBezTo>
                  </a:path>
                </a:pathLst>
              </a:custGeom>
              <a:noFill/>
              <a:ln w="22225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276" name="Google Shape;276;p3"/>
            <p:cNvGrpSpPr/>
            <p:nvPr/>
          </p:nvGrpSpPr>
          <p:grpSpPr>
            <a:xfrm rot="-1040299">
              <a:off x="10519524" y="-224900"/>
              <a:ext cx="1434198" cy="763760"/>
              <a:chOff x="10020300" y="0"/>
              <a:chExt cx="1962150" cy="1044912"/>
            </a:xfrm>
          </p:grpSpPr>
          <p:sp>
            <p:nvSpPr>
              <p:cNvPr id="277" name="Google Shape;277;p3"/>
              <p:cNvSpPr/>
              <p:nvPr/>
            </p:nvSpPr>
            <p:spPr>
              <a:xfrm rot="-8850802" flipH="1">
                <a:off x="10161983" y="236988"/>
                <a:ext cx="253526" cy="318718"/>
              </a:xfrm>
              <a:prstGeom prst="triangle">
                <a:avLst>
                  <a:gd name="adj" fmla="val 50000"/>
                </a:avLst>
              </a:prstGeom>
              <a:solidFill>
                <a:srgbClr val="6B68AC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78" name="Google Shape;278;p3"/>
              <p:cNvSpPr/>
              <p:nvPr/>
            </p:nvSpPr>
            <p:spPr>
              <a:xfrm rot="-10059835" flipH="1">
                <a:off x="11570257" y="732286"/>
                <a:ext cx="271474" cy="286939"/>
              </a:xfrm>
              <a:prstGeom prst="triangle">
                <a:avLst>
                  <a:gd name="adj" fmla="val 50000"/>
                </a:avLst>
              </a:prstGeom>
              <a:solidFill>
                <a:srgbClr val="FF99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79" name="Google Shape;279;p3"/>
              <p:cNvSpPr/>
              <p:nvPr/>
            </p:nvSpPr>
            <p:spPr>
              <a:xfrm rot="-9366935" flipH="1">
                <a:off x="10592737" y="457798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2E75B5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80" name="Google Shape;280;p3"/>
              <p:cNvSpPr/>
              <p:nvPr/>
            </p:nvSpPr>
            <p:spPr>
              <a:xfrm rot="-9946163" flipH="1">
                <a:off x="11064204" y="602083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81" name="Google Shape;281;p3"/>
              <p:cNvSpPr/>
              <p:nvPr/>
            </p:nvSpPr>
            <p:spPr>
              <a:xfrm>
                <a:off x="10020300" y="0"/>
                <a:ext cx="1962150" cy="781050"/>
              </a:xfrm>
              <a:custGeom>
                <a:avLst/>
                <a:gdLst/>
                <a:ahLst/>
                <a:cxnLst/>
                <a:rect l="l" t="t" r="r" b="b"/>
                <a:pathLst>
                  <a:path w="1962150" h="781050" extrusionOk="0">
                    <a:moveTo>
                      <a:pt x="0" y="0"/>
                    </a:moveTo>
                    <a:cubicBezTo>
                      <a:pt x="231775" y="173037"/>
                      <a:pt x="463550" y="346075"/>
                      <a:pt x="790575" y="476250"/>
                    </a:cubicBezTo>
                    <a:cubicBezTo>
                      <a:pt x="1117600" y="606425"/>
                      <a:pt x="1539875" y="693737"/>
                      <a:pt x="1962150" y="781050"/>
                    </a:cubicBezTo>
                  </a:path>
                </a:pathLst>
              </a:custGeom>
              <a:noFill/>
              <a:ln w="22225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grpSp>
        <p:nvGrpSpPr>
          <p:cNvPr id="282" name="Google Shape;282;p3"/>
          <p:cNvGrpSpPr/>
          <p:nvPr/>
        </p:nvGrpSpPr>
        <p:grpSpPr>
          <a:xfrm>
            <a:off x="592690" y="282523"/>
            <a:ext cx="2294784" cy="742046"/>
            <a:chOff x="296862" y="155575"/>
            <a:chExt cx="2228850" cy="720725"/>
          </a:xfrm>
        </p:grpSpPr>
        <p:sp>
          <p:nvSpPr>
            <p:cNvPr id="283" name="Google Shape;283;p3"/>
            <p:cNvSpPr/>
            <p:nvPr/>
          </p:nvSpPr>
          <p:spPr>
            <a:xfrm>
              <a:off x="338931" y="257944"/>
              <a:ext cx="2162969" cy="544664"/>
            </a:xfrm>
            <a:prstGeom prst="rect">
              <a:avLst/>
            </a:prstGeom>
            <a:solidFill>
              <a:srgbClr val="8182BB"/>
            </a:solidFill>
            <a:ln w="22225" cap="flat" cmpd="sng">
              <a:solidFill>
                <a:srgbClr val="6B68AC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dist="38100" dir="5400000" algn="t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課外組業務介紹</a:t>
              </a:r>
              <a:endParaRPr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4" name="Google Shape;284;p3"/>
            <p:cNvGrpSpPr/>
            <p:nvPr/>
          </p:nvGrpSpPr>
          <p:grpSpPr>
            <a:xfrm>
              <a:off x="296862" y="155575"/>
              <a:ext cx="84137" cy="720725"/>
              <a:chOff x="296862" y="155575"/>
              <a:chExt cx="84137" cy="720725"/>
            </a:xfrm>
          </p:grpSpPr>
          <p:cxnSp>
            <p:nvCxnSpPr>
              <p:cNvPr id="285" name="Google Shape;285;p3"/>
              <p:cNvCxnSpPr/>
              <p:nvPr/>
            </p:nvCxnSpPr>
            <p:spPr>
              <a:xfrm>
                <a:off x="338931" y="155575"/>
                <a:ext cx="0" cy="720725"/>
              </a:xfrm>
              <a:prstGeom prst="straightConnector1">
                <a:avLst/>
              </a:prstGeom>
              <a:noFill/>
              <a:ln w="22225" cap="rnd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86" name="Google Shape;286;p3"/>
              <p:cNvSpPr/>
              <p:nvPr/>
            </p:nvSpPr>
            <p:spPr>
              <a:xfrm>
                <a:off x="296862" y="238140"/>
                <a:ext cx="84137" cy="555596"/>
              </a:xfrm>
              <a:prstGeom prst="roundRect">
                <a:avLst>
                  <a:gd name="adj" fmla="val 36404"/>
                </a:avLst>
              </a:prstGeom>
              <a:solidFill>
                <a:srgbClr val="B5B4DC"/>
              </a:solidFill>
              <a:ln w="19050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381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287" name="Google Shape;287;p3"/>
            <p:cNvGrpSpPr/>
            <p:nvPr/>
          </p:nvGrpSpPr>
          <p:grpSpPr>
            <a:xfrm>
              <a:off x="2441575" y="155575"/>
              <a:ext cx="84137" cy="720725"/>
              <a:chOff x="3825875" y="155575"/>
              <a:chExt cx="84137" cy="720725"/>
            </a:xfrm>
          </p:grpSpPr>
          <p:cxnSp>
            <p:nvCxnSpPr>
              <p:cNvPr id="288" name="Google Shape;288;p3"/>
              <p:cNvCxnSpPr/>
              <p:nvPr/>
            </p:nvCxnSpPr>
            <p:spPr>
              <a:xfrm>
                <a:off x="3867944" y="155575"/>
                <a:ext cx="0" cy="720725"/>
              </a:xfrm>
              <a:prstGeom prst="straightConnector1">
                <a:avLst/>
              </a:prstGeom>
              <a:noFill/>
              <a:ln w="22225" cap="rnd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89" name="Google Shape;289;p3"/>
              <p:cNvSpPr/>
              <p:nvPr/>
            </p:nvSpPr>
            <p:spPr>
              <a:xfrm>
                <a:off x="3825875" y="238140"/>
                <a:ext cx="84137" cy="555596"/>
              </a:xfrm>
              <a:prstGeom prst="roundRect">
                <a:avLst>
                  <a:gd name="adj" fmla="val 36404"/>
                </a:avLst>
              </a:prstGeom>
              <a:solidFill>
                <a:srgbClr val="B5B4DC"/>
              </a:solidFill>
              <a:ln w="19050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381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290" name="Google Shape;290;p3"/>
          <p:cNvSpPr txBox="1"/>
          <p:nvPr/>
        </p:nvSpPr>
        <p:spPr>
          <a:xfrm>
            <a:off x="578852" y="3449823"/>
            <a:ext cx="2023245" cy="2908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dirty="0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rPr>
              <a:t>上學期｜</a:t>
            </a:r>
            <a:endParaRPr sz="1400" dirty="0">
              <a:solidFill>
                <a:srgbClr val="2E75B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Noto Sans Symbols"/>
              <a:buChar char="🞐"/>
            </a:pPr>
            <a:r>
              <a:rPr lang="zh-TW" sz="1400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校慶暨園遊會</a:t>
            </a:r>
            <a:endParaRPr sz="1400" dirty="0">
              <a:solidFill>
                <a:srgbClr val="2E75B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dirty="0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rPr>
              <a:t>下學期｜</a:t>
            </a:r>
            <a:endParaRPr sz="1400" dirty="0">
              <a:solidFill>
                <a:srgbClr val="2E75B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Noto Sans Symbols"/>
              <a:buChar char="🞐"/>
            </a:pPr>
            <a:r>
              <a:rPr lang="zh-TW" sz="1400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蘋果節系列活動</a:t>
            </a:r>
            <a:endParaRPr sz="1400" dirty="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0" i="0" u="none" strike="noStrike" dirty="0">
                <a:solidFill>
                  <a:srgbClr val="545454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🞐 </a:t>
            </a:r>
            <a:r>
              <a:rPr lang="zh-TW" altLang="en-US" sz="1400" b="0" i="0" u="none" strike="noStrike" dirty="0">
                <a:solidFill>
                  <a:srgbClr val="545454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   </a:t>
            </a:r>
            <a:r>
              <a:rPr lang="zh-TW" sz="1400" i="0" u="none" strike="noStrike" dirty="0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校長與</a:t>
            </a:r>
            <a:r>
              <a:rPr lang="zh-TW" altLang="en-US" dirty="0">
                <a:solidFill>
                  <a:srgbClr val="404040"/>
                </a:solidFill>
              </a:rPr>
              <a:t>學生</a:t>
            </a:r>
            <a:r>
              <a:rPr lang="zh-TW" sz="1400" i="0" u="none" strike="noStrike" dirty="0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座談會</a:t>
            </a:r>
            <a:endParaRPr sz="1400" dirty="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Noto Sans Symbols"/>
              <a:buChar char="🞐"/>
            </a:pPr>
            <a:r>
              <a:rPr lang="zh-TW" altLang="en-US" dirty="0">
                <a:solidFill>
                  <a:srgbClr val="404040"/>
                </a:solidFill>
              </a:rPr>
              <a:t>畢業</a:t>
            </a:r>
            <a:r>
              <a:rPr lang="zh-TW" sz="1400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典禮</a:t>
            </a:r>
            <a:endParaRPr sz="1400" dirty="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96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endParaRPr sz="1400" dirty="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"/>
          <p:cNvSpPr/>
          <p:nvPr/>
        </p:nvSpPr>
        <p:spPr>
          <a:xfrm>
            <a:off x="3331939" y="2838287"/>
            <a:ext cx="2137067" cy="412546"/>
          </a:xfrm>
          <a:prstGeom prst="roundRect">
            <a:avLst>
              <a:gd name="adj" fmla="val 48005"/>
            </a:avLst>
          </a:prstGeom>
          <a:solidFill>
            <a:srgbClr val="6B68AC"/>
          </a:solidFill>
          <a:ln w="19050" cap="flat" cmpd="sng">
            <a:solidFill>
              <a:srgbClr val="6B68A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辦理自治性社團業務</a:t>
            </a:r>
            <a:endParaRPr/>
          </a:p>
        </p:txBody>
      </p:sp>
      <p:sp>
        <p:nvSpPr>
          <p:cNvPr id="292" name="Google Shape;292;p3"/>
          <p:cNvSpPr/>
          <p:nvPr/>
        </p:nvSpPr>
        <p:spPr>
          <a:xfrm>
            <a:off x="3852355" y="1503608"/>
            <a:ext cx="1096234" cy="1096234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6B68A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293" name="Google Shape;293;p3"/>
          <p:cNvCxnSpPr/>
          <p:nvPr/>
        </p:nvCxnSpPr>
        <p:spPr>
          <a:xfrm rot="10800000">
            <a:off x="5555005" y="3044560"/>
            <a:ext cx="604069" cy="0"/>
          </a:xfrm>
          <a:prstGeom prst="straightConnector1">
            <a:avLst/>
          </a:prstGeom>
          <a:noFill/>
          <a:ln w="19050" cap="flat" cmpd="sng">
            <a:solidFill>
              <a:srgbClr val="6B68AC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94" name="Google Shape;294;p3"/>
          <p:cNvSpPr/>
          <p:nvPr/>
        </p:nvSpPr>
        <p:spPr>
          <a:xfrm>
            <a:off x="6284846" y="2838287"/>
            <a:ext cx="2137067" cy="412546"/>
          </a:xfrm>
          <a:prstGeom prst="roundRect">
            <a:avLst>
              <a:gd name="adj" fmla="val 48005"/>
            </a:avLst>
          </a:prstGeom>
          <a:solidFill>
            <a:srgbClr val="6B68AC"/>
          </a:solidFill>
          <a:ln w="19050" cap="flat" cmpd="sng">
            <a:solidFill>
              <a:srgbClr val="6B68A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辦理社團相關業務</a:t>
            </a:r>
            <a:endParaRPr/>
          </a:p>
        </p:txBody>
      </p:sp>
      <p:sp>
        <p:nvSpPr>
          <p:cNvPr id="295" name="Google Shape;295;p3"/>
          <p:cNvSpPr/>
          <p:nvPr/>
        </p:nvSpPr>
        <p:spPr>
          <a:xfrm>
            <a:off x="6805262" y="1503608"/>
            <a:ext cx="1096234" cy="1096234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6B68A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96" name="Google Shape;296;p3"/>
          <p:cNvSpPr txBox="1"/>
          <p:nvPr/>
        </p:nvSpPr>
        <p:spPr>
          <a:xfrm>
            <a:off x="3331939" y="3524250"/>
            <a:ext cx="2137066" cy="1350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Noto Sans Symbols"/>
              <a:buChar char="🞐"/>
            </a:pPr>
            <a:r>
              <a:rPr lang="zh-TW"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輔導辦理自治性社團之活動</a:t>
            </a:r>
            <a:endParaRPr sz="140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Noto Sans Symbols"/>
              <a:buChar char="🞐"/>
            </a:pPr>
            <a:r>
              <a:rPr lang="zh-TW"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指導相關自治性學生組織運作</a:t>
            </a:r>
            <a:endParaRPr sz="140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p3"/>
          <p:cNvPicPr preferRelativeResize="0"/>
          <p:nvPr/>
        </p:nvPicPr>
        <p:blipFill rotWithShape="1">
          <a:blip r:embed="rId3">
            <a:alphaModFix/>
          </a:blip>
          <a:srcRect r="61567" b="73211"/>
          <a:stretch/>
        </p:blipFill>
        <p:spPr>
          <a:xfrm>
            <a:off x="1134900" y="1623128"/>
            <a:ext cx="785377" cy="776566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"/>
          <p:cNvSpPr txBox="1"/>
          <p:nvPr/>
        </p:nvSpPr>
        <p:spPr>
          <a:xfrm>
            <a:off x="6259087" y="3449822"/>
            <a:ext cx="2393072" cy="2966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Noto Sans Symbols"/>
              <a:buChar char="🞐"/>
            </a:pPr>
            <a:r>
              <a:rPr lang="zh-TW"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輔導辦理各性質之社團活動</a:t>
            </a:r>
            <a:endParaRPr sz="140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Noto Sans Symbols"/>
              <a:buChar char="🞐"/>
            </a:pPr>
            <a:r>
              <a:rPr lang="zh-TW"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辦理社團活動相關經費申請與核銷</a:t>
            </a:r>
            <a:endParaRPr sz="140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Noto Sans Symbols"/>
              <a:buChar char="🞐"/>
            </a:pPr>
            <a:r>
              <a:rPr lang="zh-TW"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辦理校內社團評鑑、社團大會、社團博覽會及社團幹部研習</a:t>
            </a:r>
            <a:endParaRPr sz="140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Noto Sans Symbols"/>
              <a:buChar char="🞐"/>
            </a:pPr>
            <a:r>
              <a:rPr lang="zh-TW"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輔導社團參加全國社團評鑑</a:t>
            </a:r>
            <a:endParaRPr sz="140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9" name="Google Shape;299;p3"/>
          <p:cNvCxnSpPr/>
          <p:nvPr/>
        </p:nvCxnSpPr>
        <p:spPr>
          <a:xfrm rot="10800000">
            <a:off x="8528635" y="3031868"/>
            <a:ext cx="604069" cy="0"/>
          </a:xfrm>
          <a:prstGeom prst="straightConnector1">
            <a:avLst/>
          </a:prstGeom>
          <a:noFill/>
          <a:ln w="19050" cap="flat" cmpd="sng">
            <a:solidFill>
              <a:srgbClr val="6B68AC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300" name="Google Shape;300;p3"/>
          <p:cNvSpPr/>
          <p:nvPr/>
        </p:nvSpPr>
        <p:spPr>
          <a:xfrm>
            <a:off x="9258476" y="2825595"/>
            <a:ext cx="2137067" cy="412546"/>
          </a:xfrm>
          <a:prstGeom prst="roundRect">
            <a:avLst>
              <a:gd name="adj" fmla="val 48005"/>
            </a:avLst>
          </a:prstGeom>
          <a:solidFill>
            <a:srgbClr val="6B68AC"/>
          </a:solidFill>
          <a:ln w="19050" cap="flat" cmpd="sng">
            <a:solidFill>
              <a:srgbClr val="6B68A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辦理寒暑假營隊業務</a:t>
            </a:r>
            <a:endParaRPr/>
          </a:p>
        </p:txBody>
      </p:sp>
      <p:sp>
        <p:nvSpPr>
          <p:cNvPr id="301" name="Google Shape;301;p3"/>
          <p:cNvSpPr/>
          <p:nvPr/>
        </p:nvSpPr>
        <p:spPr>
          <a:xfrm>
            <a:off x="9778892" y="1490916"/>
            <a:ext cx="1096234" cy="1096234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6B68A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02" name="Google Shape;302;p3"/>
          <p:cNvSpPr txBox="1"/>
          <p:nvPr/>
        </p:nvSpPr>
        <p:spPr>
          <a:xfrm>
            <a:off x="9258475" y="3437130"/>
            <a:ext cx="2137067" cy="2643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Noto Sans Symbols"/>
              <a:buChar char="🞐"/>
            </a:pPr>
            <a:r>
              <a:rPr lang="zh-TW"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辦理教育部帶動中小學及教育優先區寒、暑假營隊活動</a:t>
            </a:r>
            <a:endParaRPr sz="140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Noto Sans Symbols"/>
              <a:buChar char="🞐"/>
            </a:pPr>
            <a:r>
              <a:rPr lang="zh-TW"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辦理營隊活動相關經費申請與核銷</a:t>
            </a:r>
            <a:endParaRPr sz="140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Noto Sans Symbols"/>
              <a:buChar char="🞐"/>
            </a:pPr>
            <a:r>
              <a:rPr lang="zh-TW"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輔導辦理營隊校外基金會贊助經費之申請與核銷</a:t>
            </a:r>
            <a:endParaRPr sz="140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"/>
          <p:cNvSpPr txBox="1"/>
          <p:nvPr/>
        </p:nvSpPr>
        <p:spPr>
          <a:xfrm>
            <a:off x="3094220" y="506851"/>
            <a:ext cx="491987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rPr>
              <a:t>辦理、規劃及推動學生活動各項事宜</a:t>
            </a:r>
            <a:endParaRPr/>
          </a:p>
        </p:txBody>
      </p:sp>
      <p:sp>
        <p:nvSpPr>
          <p:cNvPr id="304" name="Google Shape;304;p3"/>
          <p:cNvSpPr/>
          <p:nvPr/>
        </p:nvSpPr>
        <p:spPr>
          <a:xfrm>
            <a:off x="4385124" y="5009990"/>
            <a:ext cx="1057257" cy="343192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19050" cap="flat" cmpd="sng">
            <a:solidFill>
              <a:srgbClr val="6B68A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6B68AC"/>
                </a:solidFill>
                <a:latin typeface="Arial"/>
                <a:ea typeface="Arial"/>
                <a:cs typeface="Arial"/>
                <a:sym typeface="Arial"/>
              </a:rPr>
              <a:t>學生議會</a:t>
            </a:r>
            <a:endParaRPr sz="1200">
              <a:solidFill>
                <a:srgbClr val="6B68A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"/>
          <p:cNvSpPr/>
          <p:nvPr/>
        </p:nvSpPr>
        <p:spPr>
          <a:xfrm>
            <a:off x="3298931" y="5465390"/>
            <a:ext cx="1057257" cy="343192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19050" cap="flat" cmpd="sng">
            <a:solidFill>
              <a:srgbClr val="6B68A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6B68AC"/>
                </a:solidFill>
                <a:latin typeface="Arial"/>
                <a:ea typeface="Arial"/>
                <a:cs typeface="Arial"/>
                <a:sym typeface="Arial"/>
              </a:rPr>
              <a:t>畢聯會</a:t>
            </a:r>
            <a:endParaRPr sz="1200">
              <a:solidFill>
                <a:srgbClr val="6B68A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"/>
          <p:cNvSpPr/>
          <p:nvPr/>
        </p:nvSpPr>
        <p:spPr>
          <a:xfrm>
            <a:off x="4385124" y="5465390"/>
            <a:ext cx="1057257" cy="343192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19050" cap="flat" cmpd="sng">
            <a:solidFill>
              <a:srgbClr val="6B68A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6B68AC"/>
                </a:solidFill>
                <a:latin typeface="Arial"/>
                <a:ea typeface="Arial"/>
                <a:cs typeface="Arial"/>
                <a:sym typeface="Arial"/>
              </a:rPr>
              <a:t>研究生學會</a:t>
            </a:r>
            <a:endParaRPr sz="1200">
              <a:solidFill>
                <a:srgbClr val="6B68A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p3"/>
          <p:cNvPicPr preferRelativeResize="0"/>
          <p:nvPr/>
        </p:nvPicPr>
        <p:blipFill rotWithShape="1">
          <a:blip r:embed="rId4">
            <a:alphaModFix/>
          </a:blip>
          <a:srcRect l="4996" t="1949" r="61155" b="73885"/>
          <a:stretch/>
        </p:blipFill>
        <p:spPr>
          <a:xfrm>
            <a:off x="9962788" y="1649539"/>
            <a:ext cx="711021" cy="717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"/>
          <p:cNvPicPr preferRelativeResize="0"/>
          <p:nvPr/>
        </p:nvPicPr>
        <p:blipFill rotWithShape="1">
          <a:blip r:embed="rId5">
            <a:alphaModFix/>
          </a:blip>
          <a:srcRect l="50259" t="3188" r="8383" b="73113"/>
          <a:stretch/>
        </p:blipFill>
        <p:spPr>
          <a:xfrm>
            <a:off x="6971718" y="1793631"/>
            <a:ext cx="745902" cy="604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"/>
          <p:cNvPicPr preferRelativeResize="0"/>
          <p:nvPr/>
        </p:nvPicPr>
        <p:blipFill rotWithShape="1">
          <a:blip r:embed="rId6">
            <a:alphaModFix/>
          </a:blip>
          <a:srcRect l="7713" t="16722" r="59450" b="17934"/>
          <a:stretch/>
        </p:blipFill>
        <p:spPr>
          <a:xfrm>
            <a:off x="4155991" y="1697338"/>
            <a:ext cx="509782" cy="717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圖片 2" descr="臺北市立大學校徽與校旗圖檔圖片">
            <a:extLst>
              <a:ext uri="{FF2B5EF4-FFF2-40B4-BE49-F238E27FC236}">
                <a16:creationId xmlns:a16="http://schemas.microsoft.com/office/drawing/2014/main" id="{C6931351-CA2C-793F-0E6D-2F6427672B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84483" y="5395736"/>
            <a:ext cx="2133600" cy="1244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5BF"/>
        </a:solid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" name="Google Shape;351;p5"/>
          <p:cNvGrpSpPr/>
          <p:nvPr/>
        </p:nvGrpSpPr>
        <p:grpSpPr>
          <a:xfrm>
            <a:off x="592690" y="282523"/>
            <a:ext cx="3374279" cy="742046"/>
            <a:chOff x="296862" y="155575"/>
            <a:chExt cx="3277330" cy="720725"/>
          </a:xfrm>
        </p:grpSpPr>
        <p:sp>
          <p:nvSpPr>
            <p:cNvPr id="352" name="Google Shape;352;p5"/>
            <p:cNvSpPr/>
            <p:nvPr/>
          </p:nvSpPr>
          <p:spPr>
            <a:xfrm>
              <a:off x="338930" y="257944"/>
              <a:ext cx="3206154" cy="544664"/>
            </a:xfrm>
            <a:prstGeom prst="rect">
              <a:avLst/>
            </a:prstGeom>
            <a:solidFill>
              <a:srgbClr val="8182BB"/>
            </a:solidFill>
            <a:ln w="22225" cap="flat" cmpd="sng">
              <a:solidFill>
                <a:srgbClr val="6B68AC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dist="38100" dir="5400000" algn="t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r>
                <a:rPr lang="en-US" altLang="zh-TW" sz="20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r>
                <a:rPr lang="zh-TW" sz="20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學年度社團博覽會</a:t>
              </a:r>
              <a:endParaRPr sz="20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3" name="Google Shape;353;p5"/>
            <p:cNvGrpSpPr/>
            <p:nvPr/>
          </p:nvGrpSpPr>
          <p:grpSpPr>
            <a:xfrm>
              <a:off x="296862" y="155575"/>
              <a:ext cx="84137" cy="720725"/>
              <a:chOff x="296862" y="155575"/>
              <a:chExt cx="84137" cy="720725"/>
            </a:xfrm>
          </p:grpSpPr>
          <p:cxnSp>
            <p:nvCxnSpPr>
              <p:cNvPr id="354" name="Google Shape;354;p5"/>
              <p:cNvCxnSpPr/>
              <p:nvPr/>
            </p:nvCxnSpPr>
            <p:spPr>
              <a:xfrm>
                <a:off x="338931" y="155575"/>
                <a:ext cx="0" cy="720725"/>
              </a:xfrm>
              <a:prstGeom prst="straightConnector1">
                <a:avLst/>
              </a:prstGeom>
              <a:noFill/>
              <a:ln w="22225" cap="rnd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355" name="Google Shape;355;p5"/>
              <p:cNvSpPr/>
              <p:nvPr/>
            </p:nvSpPr>
            <p:spPr>
              <a:xfrm>
                <a:off x="296862" y="238140"/>
                <a:ext cx="84137" cy="555596"/>
              </a:xfrm>
              <a:prstGeom prst="roundRect">
                <a:avLst>
                  <a:gd name="adj" fmla="val 36404"/>
                </a:avLst>
              </a:prstGeom>
              <a:solidFill>
                <a:srgbClr val="B5B4DC"/>
              </a:solidFill>
              <a:ln w="19050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381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356" name="Google Shape;356;p5"/>
            <p:cNvGrpSpPr/>
            <p:nvPr/>
          </p:nvGrpSpPr>
          <p:grpSpPr>
            <a:xfrm>
              <a:off x="3490055" y="155575"/>
              <a:ext cx="84137" cy="720725"/>
              <a:chOff x="4874355" y="155575"/>
              <a:chExt cx="84137" cy="720725"/>
            </a:xfrm>
          </p:grpSpPr>
          <p:cxnSp>
            <p:nvCxnSpPr>
              <p:cNvPr id="357" name="Google Shape;357;p5"/>
              <p:cNvCxnSpPr/>
              <p:nvPr/>
            </p:nvCxnSpPr>
            <p:spPr>
              <a:xfrm>
                <a:off x="4916435" y="155575"/>
                <a:ext cx="0" cy="720725"/>
              </a:xfrm>
              <a:prstGeom prst="straightConnector1">
                <a:avLst/>
              </a:prstGeom>
              <a:noFill/>
              <a:ln w="22225" cap="rnd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358" name="Google Shape;358;p5"/>
              <p:cNvSpPr/>
              <p:nvPr/>
            </p:nvSpPr>
            <p:spPr>
              <a:xfrm>
                <a:off x="4874355" y="238140"/>
                <a:ext cx="84137" cy="555596"/>
              </a:xfrm>
              <a:prstGeom prst="roundRect">
                <a:avLst>
                  <a:gd name="adj" fmla="val 36404"/>
                </a:avLst>
              </a:prstGeom>
              <a:solidFill>
                <a:srgbClr val="B5B4DC"/>
              </a:solidFill>
              <a:ln w="19050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381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grpSp>
        <p:nvGrpSpPr>
          <p:cNvPr id="359" name="Google Shape;359;p5"/>
          <p:cNvGrpSpPr/>
          <p:nvPr/>
        </p:nvGrpSpPr>
        <p:grpSpPr>
          <a:xfrm>
            <a:off x="9405568" y="-803444"/>
            <a:ext cx="2940806" cy="2171559"/>
            <a:chOff x="10438302" y="-421253"/>
            <a:chExt cx="1596641" cy="1178997"/>
          </a:xfrm>
        </p:grpSpPr>
        <p:grpSp>
          <p:nvGrpSpPr>
            <p:cNvPr id="360" name="Google Shape;360;p5"/>
            <p:cNvGrpSpPr/>
            <p:nvPr/>
          </p:nvGrpSpPr>
          <p:grpSpPr>
            <a:xfrm>
              <a:off x="10501101" y="0"/>
              <a:ext cx="1481349" cy="757744"/>
              <a:chOff x="9955793" y="0"/>
              <a:chExt cx="2026657" cy="1036682"/>
            </a:xfrm>
          </p:grpSpPr>
          <p:sp>
            <p:nvSpPr>
              <p:cNvPr id="361" name="Google Shape;361;p5"/>
              <p:cNvSpPr/>
              <p:nvPr/>
            </p:nvSpPr>
            <p:spPr>
              <a:xfrm rot="-9376240" flipH="1">
                <a:off x="10426515" y="403823"/>
                <a:ext cx="333375" cy="419100"/>
              </a:xfrm>
              <a:prstGeom prst="triangle">
                <a:avLst>
                  <a:gd name="adj" fmla="val 50000"/>
                </a:avLst>
              </a:prstGeom>
              <a:solidFill>
                <a:srgbClr val="6B68AC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62" name="Google Shape;362;p5"/>
              <p:cNvSpPr/>
              <p:nvPr/>
            </p:nvSpPr>
            <p:spPr>
              <a:xfrm rot="-9847944" flipH="1">
                <a:off x="10891754" y="572349"/>
                <a:ext cx="327994" cy="346680"/>
              </a:xfrm>
              <a:prstGeom prst="triangle">
                <a:avLst>
                  <a:gd name="adj" fmla="val 50000"/>
                </a:avLst>
              </a:prstGeom>
              <a:solidFill>
                <a:srgbClr val="FF99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63" name="Google Shape;363;p5"/>
              <p:cNvSpPr/>
              <p:nvPr/>
            </p:nvSpPr>
            <p:spPr>
              <a:xfrm rot="-10053179" flipH="1">
                <a:off x="11382339" y="686600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2E75B5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64" name="Google Shape;364;p5"/>
              <p:cNvSpPr/>
              <p:nvPr/>
            </p:nvSpPr>
            <p:spPr>
              <a:xfrm rot="-8606972" flipH="1">
                <a:off x="10025751" y="146252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65" name="Google Shape;365;p5"/>
              <p:cNvSpPr/>
              <p:nvPr/>
            </p:nvSpPr>
            <p:spPr>
              <a:xfrm>
                <a:off x="10020300" y="0"/>
                <a:ext cx="1962150" cy="781050"/>
              </a:xfrm>
              <a:custGeom>
                <a:avLst/>
                <a:gdLst/>
                <a:ahLst/>
                <a:cxnLst/>
                <a:rect l="l" t="t" r="r" b="b"/>
                <a:pathLst>
                  <a:path w="1962150" h="781050" extrusionOk="0">
                    <a:moveTo>
                      <a:pt x="0" y="0"/>
                    </a:moveTo>
                    <a:cubicBezTo>
                      <a:pt x="231775" y="173037"/>
                      <a:pt x="463550" y="346075"/>
                      <a:pt x="790575" y="476250"/>
                    </a:cubicBezTo>
                    <a:cubicBezTo>
                      <a:pt x="1117600" y="606425"/>
                      <a:pt x="1539875" y="693737"/>
                      <a:pt x="1962150" y="781050"/>
                    </a:cubicBezTo>
                  </a:path>
                </a:pathLst>
              </a:custGeom>
              <a:noFill/>
              <a:ln w="22225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366" name="Google Shape;366;p5"/>
            <p:cNvGrpSpPr/>
            <p:nvPr/>
          </p:nvGrpSpPr>
          <p:grpSpPr>
            <a:xfrm rot="-1040299">
              <a:off x="10519524" y="-224900"/>
              <a:ext cx="1434198" cy="763760"/>
              <a:chOff x="10020300" y="0"/>
              <a:chExt cx="1962150" cy="1044912"/>
            </a:xfrm>
          </p:grpSpPr>
          <p:sp>
            <p:nvSpPr>
              <p:cNvPr id="367" name="Google Shape;367;p5"/>
              <p:cNvSpPr/>
              <p:nvPr/>
            </p:nvSpPr>
            <p:spPr>
              <a:xfrm rot="-8850802" flipH="1">
                <a:off x="10161983" y="236988"/>
                <a:ext cx="253526" cy="318718"/>
              </a:xfrm>
              <a:prstGeom prst="triangle">
                <a:avLst>
                  <a:gd name="adj" fmla="val 50000"/>
                </a:avLst>
              </a:prstGeom>
              <a:solidFill>
                <a:srgbClr val="6B68AC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68" name="Google Shape;368;p5"/>
              <p:cNvSpPr/>
              <p:nvPr/>
            </p:nvSpPr>
            <p:spPr>
              <a:xfrm rot="-10059835" flipH="1">
                <a:off x="11570257" y="732286"/>
                <a:ext cx="271474" cy="286939"/>
              </a:xfrm>
              <a:prstGeom prst="triangle">
                <a:avLst>
                  <a:gd name="adj" fmla="val 50000"/>
                </a:avLst>
              </a:prstGeom>
              <a:solidFill>
                <a:srgbClr val="FF99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69" name="Google Shape;369;p5"/>
              <p:cNvSpPr/>
              <p:nvPr/>
            </p:nvSpPr>
            <p:spPr>
              <a:xfrm rot="-9366935" flipH="1">
                <a:off x="10592737" y="457798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2E75B5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70" name="Google Shape;370;p5"/>
              <p:cNvSpPr/>
              <p:nvPr/>
            </p:nvSpPr>
            <p:spPr>
              <a:xfrm rot="-9946163" flipH="1">
                <a:off x="11064204" y="602083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71" name="Google Shape;371;p5"/>
              <p:cNvSpPr/>
              <p:nvPr/>
            </p:nvSpPr>
            <p:spPr>
              <a:xfrm>
                <a:off x="10020300" y="0"/>
                <a:ext cx="1962150" cy="781050"/>
              </a:xfrm>
              <a:custGeom>
                <a:avLst/>
                <a:gdLst/>
                <a:ahLst/>
                <a:cxnLst/>
                <a:rect l="l" t="t" r="r" b="b"/>
                <a:pathLst>
                  <a:path w="1962150" h="781050" extrusionOk="0">
                    <a:moveTo>
                      <a:pt x="0" y="0"/>
                    </a:moveTo>
                    <a:cubicBezTo>
                      <a:pt x="231775" y="173037"/>
                      <a:pt x="463550" y="346075"/>
                      <a:pt x="790575" y="476250"/>
                    </a:cubicBezTo>
                    <a:cubicBezTo>
                      <a:pt x="1117600" y="606425"/>
                      <a:pt x="1539875" y="693737"/>
                      <a:pt x="1962150" y="781050"/>
                    </a:cubicBezTo>
                  </a:path>
                </a:pathLst>
              </a:custGeom>
              <a:noFill/>
              <a:ln w="22225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372" name="Google Shape;372;p5"/>
          <p:cNvSpPr txBox="1"/>
          <p:nvPr/>
        </p:nvSpPr>
        <p:spPr>
          <a:xfrm>
            <a:off x="1074201" y="1416768"/>
            <a:ext cx="9624131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大一新生們好 ：</a:t>
            </a:r>
            <a:endParaRPr sz="2800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你是否想要在大學四年的青春裡， 留下多采多姿的回憶？</a:t>
            </a:r>
            <a:endParaRPr sz="2800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你是否想要與志同道合的夥伴們， 一起作夢、成長與奮鬥？</a:t>
            </a:r>
            <a:endParaRPr sz="2800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那就  </a:t>
            </a:r>
            <a:r>
              <a:rPr lang="zh-TW" sz="3600" dirty="0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rPr>
              <a:t>加入社團 </a:t>
            </a:r>
            <a:r>
              <a:rPr lang="zh-TW" sz="2800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吧 ！</a:t>
            </a:r>
            <a:endParaRPr sz="2800" dirty="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歡迎大家到體育館外圍， 參觀本校熱血又多元的社團攤位</a:t>
            </a:r>
            <a:r>
              <a:rPr lang="en-US" altLang="zh-TW" sz="2800" dirty="0">
                <a:solidFill>
                  <a:srgbClr val="404040"/>
                </a:solidFill>
              </a:rPr>
              <a:t>!</a:t>
            </a:r>
            <a:endParaRPr sz="2800" dirty="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圖片 1" descr="臺北市立大學校徽與校旗圖檔圖片">
            <a:extLst>
              <a:ext uri="{FF2B5EF4-FFF2-40B4-BE49-F238E27FC236}">
                <a16:creationId xmlns:a16="http://schemas.microsoft.com/office/drawing/2014/main" id="{E7FF18FB-8D29-72FE-9209-2BFD68A2E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4483" y="5395736"/>
            <a:ext cx="2133600" cy="1244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5BF"/>
        </a:solidFill>
        <a:effectLst/>
      </p:bgPr>
    </p:bg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16"/>
          <p:cNvSpPr/>
          <p:nvPr/>
        </p:nvSpPr>
        <p:spPr>
          <a:xfrm>
            <a:off x="3859" y="205166"/>
            <a:ext cx="12236652" cy="6858000"/>
          </a:xfrm>
          <a:prstGeom prst="rect">
            <a:avLst/>
          </a:prstGeom>
          <a:solidFill>
            <a:srgbClr val="F8F2D8"/>
          </a:solidFill>
          <a:ln>
            <a:noFill/>
          </a:ln>
          <a:effectLst>
            <a:outerShdw dist="63500" dir="2700000" algn="tl" rotWithShape="0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496" name="Google Shape;496;p16"/>
          <p:cNvGrpSpPr/>
          <p:nvPr/>
        </p:nvGrpSpPr>
        <p:grpSpPr>
          <a:xfrm>
            <a:off x="9405568" y="-803444"/>
            <a:ext cx="2940806" cy="2171559"/>
            <a:chOff x="10438302" y="-421253"/>
            <a:chExt cx="1596641" cy="1178997"/>
          </a:xfrm>
        </p:grpSpPr>
        <p:grpSp>
          <p:nvGrpSpPr>
            <p:cNvPr id="497" name="Google Shape;497;p16"/>
            <p:cNvGrpSpPr/>
            <p:nvPr/>
          </p:nvGrpSpPr>
          <p:grpSpPr>
            <a:xfrm>
              <a:off x="10501101" y="0"/>
              <a:ext cx="1481349" cy="757744"/>
              <a:chOff x="9955793" y="0"/>
              <a:chExt cx="2026657" cy="1036682"/>
            </a:xfrm>
          </p:grpSpPr>
          <p:sp>
            <p:nvSpPr>
              <p:cNvPr id="498" name="Google Shape;498;p16"/>
              <p:cNvSpPr/>
              <p:nvPr/>
            </p:nvSpPr>
            <p:spPr>
              <a:xfrm rot="-9376240" flipH="1">
                <a:off x="10426515" y="403823"/>
                <a:ext cx="333375" cy="419100"/>
              </a:xfrm>
              <a:prstGeom prst="triangle">
                <a:avLst>
                  <a:gd name="adj" fmla="val 50000"/>
                </a:avLst>
              </a:prstGeom>
              <a:solidFill>
                <a:srgbClr val="6B68AC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499" name="Google Shape;499;p16"/>
              <p:cNvSpPr/>
              <p:nvPr/>
            </p:nvSpPr>
            <p:spPr>
              <a:xfrm rot="-9847944" flipH="1">
                <a:off x="10891754" y="572349"/>
                <a:ext cx="327994" cy="346680"/>
              </a:xfrm>
              <a:prstGeom prst="triangle">
                <a:avLst>
                  <a:gd name="adj" fmla="val 50000"/>
                </a:avLst>
              </a:prstGeom>
              <a:solidFill>
                <a:srgbClr val="FF99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500" name="Google Shape;500;p16"/>
              <p:cNvSpPr/>
              <p:nvPr/>
            </p:nvSpPr>
            <p:spPr>
              <a:xfrm rot="-10053179" flipH="1">
                <a:off x="11382339" y="686600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2E75B5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501" name="Google Shape;501;p16"/>
              <p:cNvSpPr/>
              <p:nvPr/>
            </p:nvSpPr>
            <p:spPr>
              <a:xfrm rot="-8606972" flipH="1">
                <a:off x="10025751" y="146252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502" name="Google Shape;502;p16"/>
              <p:cNvSpPr/>
              <p:nvPr/>
            </p:nvSpPr>
            <p:spPr>
              <a:xfrm>
                <a:off x="10020300" y="0"/>
                <a:ext cx="1962150" cy="781050"/>
              </a:xfrm>
              <a:custGeom>
                <a:avLst/>
                <a:gdLst/>
                <a:ahLst/>
                <a:cxnLst/>
                <a:rect l="l" t="t" r="r" b="b"/>
                <a:pathLst>
                  <a:path w="1962150" h="781050" extrusionOk="0">
                    <a:moveTo>
                      <a:pt x="0" y="0"/>
                    </a:moveTo>
                    <a:cubicBezTo>
                      <a:pt x="231775" y="173037"/>
                      <a:pt x="463550" y="346075"/>
                      <a:pt x="790575" y="476250"/>
                    </a:cubicBezTo>
                    <a:cubicBezTo>
                      <a:pt x="1117600" y="606425"/>
                      <a:pt x="1539875" y="693737"/>
                      <a:pt x="1962150" y="781050"/>
                    </a:cubicBezTo>
                  </a:path>
                </a:pathLst>
              </a:custGeom>
              <a:noFill/>
              <a:ln w="22225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503" name="Google Shape;503;p16"/>
            <p:cNvGrpSpPr/>
            <p:nvPr/>
          </p:nvGrpSpPr>
          <p:grpSpPr>
            <a:xfrm rot="-1040299">
              <a:off x="10519524" y="-224900"/>
              <a:ext cx="1434198" cy="763760"/>
              <a:chOff x="10020300" y="0"/>
              <a:chExt cx="1962150" cy="1044912"/>
            </a:xfrm>
          </p:grpSpPr>
          <p:sp>
            <p:nvSpPr>
              <p:cNvPr id="504" name="Google Shape;504;p16"/>
              <p:cNvSpPr/>
              <p:nvPr/>
            </p:nvSpPr>
            <p:spPr>
              <a:xfrm rot="-8850802" flipH="1">
                <a:off x="10161983" y="236988"/>
                <a:ext cx="253526" cy="318718"/>
              </a:xfrm>
              <a:prstGeom prst="triangle">
                <a:avLst>
                  <a:gd name="adj" fmla="val 50000"/>
                </a:avLst>
              </a:prstGeom>
              <a:solidFill>
                <a:srgbClr val="6B68AC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505" name="Google Shape;505;p16"/>
              <p:cNvSpPr/>
              <p:nvPr/>
            </p:nvSpPr>
            <p:spPr>
              <a:xfrm rot="-10059835" flipH="1">
                <a:off x="11570257" y="732286"/>
                <a:ext cx="271474" cy="286939"/>
              </a:xfrm>
              <a:prstGeom prst="triangle">
                <a:avLst>
                  <a:gd name="adj" fmla="val 50000"/>
                </a:avLst>
              </a:prstGeom>
              <a:solidFill>
                <a:srgbClr val="FF99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506" name="Google Shape;506;p16"/>
              <p:cNvSpPr/>
              <p:nvPr/>
            </p:nvSpPr>
            <p:spPr>
              <a:xfrm rot="-9366935" flipH="1">
                <a:off x="10592737" y="457798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2E75B5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507" name="Google Shape;507;p16"/>
              <p:cNvSpPr/>
              <p:nvPr/>
            </p:nvSpPr>
            <p:spPr>
              <a:xfrm rot="-9946163" flipH="1">
                <a:off x="11064204" y="602083"/>
                <a:ext cx="271577" cy="324630"/>
              </a:xfrm>
              <a:prstGeom prst="triangle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508" name="Google Shape;508;p16"/>
              <p:cNvSpPr/>
              <p:nvPr/>
            </p:nvSpPr>
            <p:spPr>
              <a:xfrm>
                <a:off x="10020300" y="0"/>
                <a:ext cx="1962150" cy="781050"/>
              </a:xfrm>
              <a:custGeom>
                <a:avLst/>
                <a:gdLst/>
                <a:ahLst/>
                <a:cxnLst/>
                <a:rect l="l" t="t" r="r" b="b"/>
                <a:pathLst>
                  <a:path w="1962150" h="781050" extrusionOk="0">
                    <a:moveTo>
                      <a:pt x="0" y="0"/>
                    </a:moveTo>
                    <a:cubicBezTo>
                      <a:pt x="231775" y="173037"/>
                      <a:pt x="463550" y="346075"/>
                      <a:pt x="790575" y="476250"/>
                    </a:cubicBezTo>
                    <a:cubicBezTo>
                      <a:pt x="1117600" y="606425"/>
                      <a:pt x="1539875" y="693737"/>
                      <a:pt x="1962150" y="781050"/>
                    </a:cubicBezTo>
                  </a:path>
                </a:pathLst>
              </a:custGeom>
              <a:noFill/>
              <a:ln w="22225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254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grpSp>
        <p:nvGrpSpPr>
          <p:cNvPr id="509" name="Google Shape;509;p16"/>
          <p:cNvGrpSpPr/>
          <p:nvPr/>
        </p:nvGrpSpPr>
        <p:grpSpPr>
          <a:xfrm>
            <a:off x="1671829" y="2720493"/>
            <a:ext cx="8370277" cy="1158789"/>
            <a:chOff x="296862" y="155575"/>
            <a:chExt cx="2228850" cy="720725"/>
          </a:xfrm>
        </p:grpSpPr>
        <p:sp>
          <p:nvSpPr>
            <p:cNvPr id="510" name="Google Shape;510;p16"/>
            <p:cNvSpPr/>
            <p:nvPr/>
          </p:nvSpPr>
          <p:spPr>
            <a:xfrm>
              <a:off x="338931" y="257944"/>
              <a:ext cx="2162969" cy="544664"/>
            </a:xfrm>
            <a:prstGeom prst="rect">
              <a:avLst/>
            </a:prstGeom>
            <a:solidFill>
              <a:srgbClr val="8182BB"/>
            </a:solidFill>
            <a:ln w="22225" cap="flat" cmpd="sng">
              <a:solidFill>
                <a:srgbClr val="6B68AC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dist="38100" dir="5400000" algn="t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0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zh-TW" altLang="en-US" sz="4000" b="1" dirty="0">
                  <a:solidFill>
                    <a:srgbClr val="FFFFFF"/>
                  </a:solidFill>
                </a:rPr>
                <a:t>祝福</a:t>
              </a:r>
              <a:r>
                <a:rPr lang="zh-TW" sz="40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大家</a:t>
              </a:r>
              <a:r>
                <a:rPr lang="zh-TW" altLang="en-US" sz="40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有多采多姿的校園生活</a:t>
              </a:r>
              <a:r>
                <a:rPr lang="zh-TW" sz="40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！</a:t>
              </a:r>
              <a:endParaRPr sz="40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11" name="Google Shape;511;p16"/>
            <p:cNvGrpSpPr/>
            <p:nvPr/>
          </p:nvGrpSpPr>
          <p:grpSpPr>
            <a:xfrm>
              <a:off x="296862" y="155575"/>
              <a:ext cx="84137" cy="720725"/>
              <a:chOff x="296862" y="155575"/>
              <a:chExt cx="84137" cy="720725"/>
            </a:xfrm>
          </p:grpSpPr>
          <p:cxnSp>
            <p:nvCxnSpPr>
              <p:cNvPr id="512" name="Google Shape;512;p16"/>
              <p:cNvCxnSpPr/>
              <p:nvPr/>
            </p:nvCxnSpPr>
            <p:spPr>
              <a:xfrm>
                <a:off x="338931" y="155575"/>
                <a:ext cx="0" cy="720725"/>
              </a:xfrm>
              <a:prstGeom prst="straightConnector1">
                <a:avLst/>
              </a:prstGeom>
              <a:noFill/>
              <a:ln w="22225" cap="rnd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513" name="Google Shape;513;p16"/>
              <p:cNvSpPr/>
              <p:nvPr/>
            </p:nvSpPr>
            <p:spPr>
              <a:xfrm>
                <a:off x="296862" y="238140"/>
                <a:ext cx="84137" cy="555596"/>
              </a:xfrm>
              <a:prstGeom prst="roundRect">
                <a:avLst>
                  <a:gd name="adj" fmla="val 36404"/>
                </a:avLst>
              </a:prstGeom>
              <a:solidFill>
                <a:srgbClr val="B5B4DC"/>
              </a:solidFill>
              <a:ln w="19050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381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514" name="Google Shape;514;p16"/>
            <p:cNvGrpSpPr/>
            <p:nvPr/>
          </p:nvGrpSpPr>
          <p:grpSpPr>
            <a:xfrm>
              <a:off x="2441575" y="155575"/>
              <a:ext cx="84137" cy="720725"/>
              <a:chOff x="3825875" y="155575"/>
              <a:chExt cx="84137" cy="720725"/>
            </a:xfrm>
          </p:grpSpPr>
          <p:cxnSp>
            <p:nvCxnSpPr>
              <p:cNvPr id="515" name="Google Shape;515;p16"/>
              <p:cNvCxnSpPr/>
              <p:nvPr/>
            </p:nvCxnSpPr>
            <p:spPr>
              <a:xfrm>
                <a:off x="3867944" y="155575"/>
                <a:ext cx="0" cy="720725"/>
              </a:xfrm>
              <a:prstGeom prst="straightConnector1">
                <a:avLst/>
              </a:prstGeom>
              <a:noFill/>
              <a:ln w="22225" cap="rnd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516" name="Google Shape;516;p16"/>
              <p:cNvSpPr/>
              <p:nvPr/>
            </p:nvSpPr>
            <p:spPr>
              <a:xfrm>
                <a:off x="3825875" y="238140"/>
                <a:ext cx="84137" cy="555596"/>
              </a:xfrm>
              <a:prstGeom prst="roundRect">
                <a:avLst>
                  <a:gd name="adj" fmla="val 36404"/>
                </a:avLst>
              </a:prstGeom>
              <a:solidFill>
                <a:srgbClr val="B5B4DC"/>
              </a:solidFill>
              <a:ln w="19050" cap="flat" cmpd="sng">
                <a:solidFill>
                  <a:srgbClr val="6B68AC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dist="38100" dir="2700000" algn="tl" rotWithShape="0">
                  <a:srgbClr val="000000">
                    <a:alpha val="29803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517" name="Google Shape;517;p16"/>
          <p:cNvSpPr/>
          <p:nvPr/>
        </p:nvSpPr>
        <p:spPr>
          <a:xfrm>
            <a:off x="2346405" y="1827941"/>
            <a:ext cx="6766832" cy="892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dirty="0">
                <a:solidFill>
                  <a:srgbClr val="6B68AC"/>
                </a:solidFill>
                <a:latin typeface="Arial"/>
                <a:ea typeface="Arial"/>
                <a:cs typeface="Arial"/>
                <a:sym typeface="Arial"/>
              </a:rPr>
              <a:t>學務處課外活動組</a:t>
            </a:r>
            <a:endParaRPr sz="4000" dirty="0">
              <a:solidFill>
                <a:srgbClr val="6B68A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dirty="0">
                <a:solidFill>
                  <a:srgbClr val="6B68AC"/>
                </a:solidFill>
                <a:latin typeface="Malgun Gothic"/>
                <a:ea typeface="Malgun Gothic"/>
                <a:cs typeface="Malgun Gothic"/>
                <a:sym typeface="Malgun Gothic"/>
              </a:rPr>
              <a:t>Extracurricular Activities Division</a:t>
            </a:r>
            <a:endParaRPr sz="7200" dirty="0">
              <a:solidFill>
                <a:srgbClr val="6B68AC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519" name="Google Shape;51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4237" y="3995642"/>
            <a:ext cx="1185004" cy="1185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56968" y="3995641"/>
            <a:ext cx="1185004" cy="1185004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16"/>
          <p:cNvSpPr/>
          <p:nvPr/>
        </p:nvSpPr>
        <p:spPr>
          <a:xfrm>
            <a:off x="4354519" y="5254861"/>
            <a:ext cx="1154722" cy="347175"/>
          </a:xfrm>
          <a:prstGeom prst="roundRect">
            <a:avLst>
              <a:gd name="adj" fmla="val 38983"/>
            </a:avLst>
          </a:prstGeom>
          <a:solidFill>
            <a:srgbClr val="2E75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博愛校區</a:t>
            </a:r>
            <a:endParaRPr/>
          </a:p>
        </p:txBody>
      </p:sp>
      <p:sp>
        <p:nvSpPr>
          <p:cNvPr id="522" name="Google Shape;522;p16"/>
          <p:cNvSpPr/>
          <p:nvPr/>
        </p:nvSpPr>
        <p:spPr>
          <a:xfrm>
            <a:off x="5887250" y="5254860"/>
            <a:ext cx="1154722" cy="347175"/>
          </a:xfrm>
          <a:prstGeom prst="roundRect">
            <a:avLst>
              <a:gd name="adj" fmla="val 38983"/>
            </a:avLst>
          </a:prstGeom>
          <a:solidFill>
            <a:srgbClr val="2E75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天母校區</a:t>
            </a:r>
            <a:endParaRPr/>
          </a:p>
        </p:txBody>
      </p:sp>
      <p:sp>
        <p:nvSpPr>
          <p:cNvPr id="523" name="Google Shape;523;p16"/>
          <p:cNvSpPr txBox="1"/>
          <p:nvPr/>
        </p:nvSpPr>
        <p:spPr>
          <a:xfrm>
            <a:off x="4111589" y="5722479"/>
            <a:ext cx="17453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02-2311</a:t>
            </a:r>
            <a:r>
              <a:rPr lang="en-US" altLang="zh-TW" sz="1400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zh-TW" sz="1400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3040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分機 1221、1222</a:t>
            </a:r>
            <a:endParaRPr sz="1400" dirty="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16"/>
          <p:cNvSpPr txBox="1"/>
          <p:nvPr/>
        </p:nvSpPr>
        <p:spPr>
          <a:xfrm>
            <a:off x="5729821" y="5722479"/>
            <a:ext cx="143929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02-2871</a:t>
            </a:r>
            <a:r>
              <a:rPr lang="en-US" altLang="zh-TW" sz="1400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zh-TW" sz="1400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8288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分機 7922</a:t>
            </a:r>
            <a:endParaRPr sz="1400" dirty="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圖片 1" descr="臺北市立大學校徽與校旗圖檔圖片">
            <a:extLst>
              <a:ext uri="{FF2B5EF4-FFF2-40B4-BE49-F238E27FC236}">
                <a16:creationId xmlns:a16="http://schemas.microsoft.com/office/drawing/2014/main" id="{5DF5DC51-63DB-1BAB-B901-4F729697AB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8716" y="144625"/>
            <a:ext cx="3582210" cy="20043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38_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354</Words>
  <Application>Microsoft Office PowerPoint</Application>
  <PresentationFormat>寬螢幕</PresentationFormat>
  <Paragraphs>71</Paragraphs>
  <Slides>5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0" baseType="lpstr">
      <vt:lpstr>Malgun Gothic</vt:lpstr>
      <vt:lpstr>Calibri</vt:lpstr>
      <vt:lpstr>Noto Sans Symbols</vt:lpstr>
      <vt:lpstr>Arial</vt:lpstr>
      <vt:lpstr>38_Office 테마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조현석</dc:creator>
  <cp:lastModifiedBy>doofn0123@utaipei.edu.tw</cp:lastModifiedBy>
  <cp:revision>15</cp:revision>
  <dcterms:created xsi:type="dcterms:W3CDTF">2022-05-03T15:33:19Z</dcterms:created>
  <dcterms:modified xsi:type="dcterms:W3CDTF">2026-08-19T07:50:22Z</dcterms:modified>
</cp:coreProperties>
</file>