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21" autoAdjust="0"/>
    <p:restoredTop sz="94660"/>
  </p:normalViewPr>
  <p:slideViewPr>
    <p:cSldViewPr snapToGrid="0" snapToObjects="1">
      <p:cViewPr>
        <p:scale>
          <a:sx n="125" d="100"/>
          <a:sy n="125" d="100"/>
        </p:scale>
        <p:origin x="396" y="-5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92D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31520" y="411480"/>
            <a:ext cx="10698480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🎓 新生始業式｜10分鐘健康衛教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002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1" dirty="0" err="1">
                <a:solidFill>
                  <a:srgbClr val="192D4B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大學新生活</a:t>
            </a:r>
            <a:br>
              <a:rPr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dirty="0" err="1">
                <a:latin typeface="標楷體" panose="03000509000000000000" pitchFamily="65" charset="-120"/>
                <a:ea typeface="標楷體" panose="03000509000000000000" pitchFamily="65" charset="-120"/>
              </a:rPr>
              <a:t>健康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平安</a:t>
            </a:r>
            <a:r>
              <a:rPr dirty="0" err="1">
                <a:latin typeface="標楷體" panose="03000509000000000000" pitchFamily="65" charset="-120"/>
                <a:ea typeface="標楷體" panose="03000509000000000000" pitchFamily="65" charset="-120"/>
              </a:rPr>
              <a:t>先知道</a:t>
            </a:r>
            <a:r>
              <a:rPr dirty="0">
                <a:latin typeface="標楷體" panose="03000509000000000000" pitchFamily="65" charset="-120"/>
                <a:ea typeface="標楷體" panose="03000509000000000000" pitchFamily="65" charset="-120"/>
              </a:rPr>
              <a:t>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2880360"/>
            <a:ext cx="105156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C9797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學生平安保險 × 性健康 × 無菸校園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840480"/>
            <a:ext cx="333756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E1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05840" y="4069080"/>
            <a:ext cx="50292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500" b="0">
                <a:solidFill>
                  <a:srgbClr val="1C9797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🛡️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54480" y="4069080"/>
            <a:ext cx="28346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C9797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學生平安保險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1560" y="4663440"/>
            <a:ext cx="278892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1F273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發生事故或就醫</a:t>
            </a:r>
            <a:br>
              <a:rPr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>
                <a:latin typeface="標楷體" panose="03000509000000000000" pitchFamily="65" charset="-120"/>
                <a:ea typeface="標楷體" panose="03000509000000000000" pitchFamily="65" charset="-120"/>
              </a:rPr>
              <a:t>知道保障、保留文件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07408" y="3840480"/>
            <a:ext cx="333756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E1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36008" y="4069080"/>
            <a:ext cx="50292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500" b="0">
                <a:solidFill>
                  <a:srgbClr val="D9494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❤️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84648" y="4069080"/>
            <a:ext cx="28346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9494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愛滋與性傳染病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81728" y="4663440"/>
            <a:ext cx="278892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1F273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保護自己、主動篩檢</a:t>
            </a:r>
            <a:br>
              <a:rPr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>
                <a:latin typeface="標楷體" panose="03000509000000000000" pitchFamily="65" charset="-120"/>
                <a:ea typeface="標楷體" panose="03000509000000000000" pitchFamily="65" charset="-120"/>
              </a:rPr>
              <a:t>尊重、不歧視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37575" y="3840480"/>
            <a:ext cx="333756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E1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266175" y="4069080"/>
            <a:ext cx="50292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500" b="0">
                <a:solidFill>
                  <a:srgbClr val="368E5B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🚭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814815" y="4069080"/>
            <a:ext cx="28346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368E5B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無菸校園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1896" y="4663440"/>
            <a:ext cx="278892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1F273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紙菸、電子煙、新興菸品</a:t>
            </a:r>
            <a:br>
              <a:rPr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>
                <a:latin typeface="標楷體" panose="03000509000000000000" pitchFamily="65" charset="-120"/>
                <a:ea typeface="標楷體" panose="03000509000000000000" pitchFamily="65" charset="-120"/>
              </a:rPr>
              <a:t>都要認識風險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7240" y="598932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5B687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臺北市立大學｜學務處健康促進中心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1C9797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10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85800"/>
            <a:ext cx="10972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dirty="0" err="1">
                <a:solidFill>
                  <a:srgbClr val="192D4B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今天</a:t>
            </a:r>
            <a:r>
              <a:rPr lang="zh-TW" altLang="en-US" sz="2800" b="1" dirty="0">
                <a:solidFill>
                  <a:srgbClr val="192D4B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請</a:t>
            </a:r>
            <a:r>
              <a:rPr sz="2800" b="1" dirty="0" err="1">
                <a:solidFill>
                  <a:srgbClr val="192D4B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記住</a:t>
            </a:r>
            <a:r>
              <a:rPr sz="2800" b="1" dirty="0">
                <a:solidFill>
                  <a:srgbClr val="192D4B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3 </a:t>
            </a:r>
            <a:r>
              <a:rPr sz="2800" b="1" dirty="0" err="1">
                <a:solidFill>
                  <a:srgbClr val="192D4B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件事</a:t>
            </a:r>
            <a:endParaRPr sz="2800" b="1" dirty="0">
              <a:solidFill>
                <a:srgbClr val="192D4B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40080" y="1353312"/>
            <a:ext cx="960120" cy="64008"/>
          </a:xfrm>
          <a:prstGeom prst="rect">
            <a:avLst/>
          </a:prstGeom>
          <a:solidFill>
            <a:srgbClr val="1C97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85800" y="1737360"/>
            <a:ext cx="3429000" cy="3429000"/>
          </a:xfrm>
          <a:prstGeom prst="roundRect">
            <a:avLst/>
          </a:prstGeom>
          <a:solidFill>
            <a:srgbClr val="FFFFFF"/>
          </a:solidFill>
          <a:ln>
            <a:solidFill>
              <a:srgbClr val="E1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4400" y="1965960"/>
            <a:ext cx="50292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500" b="0">
                <a:solidFill>
                  <a:srgbClr val="1C9797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🛡️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63040" y="1965960"/>
            <a:ext cx="29260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C9797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01｜有事故、有就醫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560320"/>
            <a:ext cx="2880360" cy="15850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 dirty="0" err="1">
                <a:solidFill>
                  <a:srgbClr val="1F273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想到「學生平安保險</a:t>
            </a:r>
            <a:r>
              <a:rPr sz="1500" b="0" dirty="0">
                <a:solidFill>
                  <a:srgbClr val="1F273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br>
              <a:rPr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br>
              <a:rPr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• </a:t>
            </a:r>
            <a:r>
              <a:rPr sz="1600" dirty="0" err="1">
                <a:latin typeface="標楷體" panose="03000509000000000000" pitchFamily="65" charset="-120"/>
                <a:ea typeface="標楷體" panose="03000509000000000000" pitchFamily="65" charset="-120"/>
              </a:rPr>
              <a:t>先就醫、保留單據</a:t>
            </a:r>
            <a:br>
              <a:rPr sz="16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• </a:t>
            </a:r>
            <a:r>
              <a:rPr sz="1600" dirty="0" err="1">
                <a:latin typeface="標楷體" panose="03000509000000000000" pitchFamily="65" charset="-120"/>
                <a:ea typeface="標楷體" panose="03000509000000000000" pitchFamily="65" charset="-120"/>
              </a:rPr>
              <a:t>再確認是否符合申請資格</a:t>
            </a:r>
            <a:br>
              <a:rPr sz="16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• </a:t>
            </a:r>
            <a:r>
              <a:rPr sz="1600" dirty="0" err="1">
                <a:latin typeface="標楷體" panose="03000509000000000000" pitchFamily="65" charset="-120"/>
                <a:ea typeface="標楷體" panose="03000509000000000000" pitchFamily="65" charset="-120"/>
              </a:rPr>
              <a:t>有疑問找</a:t>
            </a: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兩校區</a:t>
            </a:r>
            <a:r>
              <a:rPr sz="1600" dirty="0" err="1">
                <a:latin typeface="標楷體" panose="03000509000000000000" pitchFamily="65" charset="-120"/>
                <a:ea typeface="標楷體" panose="03000509000000000000" pitchFamily="65" charset="-120"/>
              </a:rPr>
              <a:t>健康促進</a:t>
            </a:r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endParaRPr lang="en-US" altLang="zh-TW" sz="1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r>
              <a:rPr lang="zh-TW" altLang="en-US"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   </a:t>
            </a:r>
            <a:r>
              <a:rPr sz="1600" dirty="0" err="1">
                <a:latin typeface="標楷體" panose="03000509000000000000" pitchFamily="65" charset="-120"/>
                <a:ea typeface="標楷體" panose="03000509000000000000" pitchFamily="65" charset="-120"/>
              </a:rPr>
              <a:t>中心</a:t>
            </a:r>
            <a:endParaRPr sz="1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389120" y="1737360"/>
            <a:ext cx="3429000" cy="3429000"/>
          </a:xfrm>
          <a:prstGeom prst="roundRect">
            <a:avLst/>
          </a:prstGeom>
          <a:solidFill>
            <a:srgbClr val="FFFFFF"/>
          </a:solidFill>
          <a:ln>
            <a:solidFill>
              <a:srgbClr val="E1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17720" y="1965960"/>
            <a:ext cx="50292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500" b="0">
                <a:solidFill>
                  <a:srgbClr val="D9494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❤️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66359" y="1965960"/>
            <a:ext cx="29260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9494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02｜有性健康風險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63440" y="2560320"/>
            <a:ext cx="2880360" cy="14311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1F273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保護自己、主動篩檢</a:t>
            </a:r>
            <a:br>
              <a:rPr>
                <a:latin typeface="標楷體" panose="03000509000000000000" pitchFamily="65" charset="-120"/>
                <a:ea typeface="標楷體" panose="03000509000000000000" pitchFamily="65" charset="-120"/>
              </a:rPr>
            </a:br>
            <a:br>
              <a:rPr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>
                <a:latin typeface="標楷體" panose="03000509000000000000" pitchFamily="65" charset="-120"/>
                <a:ea typeface="標楷體" panose="03000509000000000000" pitchFamily="65" charset="-120"/>
              </a:rPr>
              <a:t>• 正確使用保險套</a:t>
            </a:r>
            <a:br>
              <a:rPr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>
                <a:latin typeface="標楷體" panose="03000509000000000000" pitchFamily="65" charset="-120"/>
                <a:ea typeface="標楷體" panose="03000509000000000000" pitchFamily="65" charset="-120"/>
              </a:rPr>
              <a:t>• 有風險就諮詢／篩檢</a:t>
            </a:r>
            <a:br>
              <a:rPr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>
                <a:latin typeface="標楷體" panose="03000509000000000000" pitchFamily="65" charset="-120"/>
                <a:ea typeface="標楷體" panose="03000509000000000000" pitchFamily="65" charset="-120"/>
              </a:rPr>
              <a:t>• 不以外表判斷感染風險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92440" y="1737360"/>
            <a:ext cx="3429000" cy="3429000"/>
          </a:xfrm>
          <a:prstGeom prst="roundRect">
            <a:avLst/>
          </a:prstGeom>
          <a:solidFill>
            <a:srgbClr val="FFFFFF"/>
          </a:solidFill>
          <a:ln>
            <a:solidFill>
              <a:srgbClr val="E1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321040" y="1965960"/>
            <a:ext cx="50292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500" b="0">
                <a:solidFill>
                  <a:srgbClr val="368E5B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🚭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69680" y="1965960"/>
            <a:ext cx="29260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368E5B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03｜面對菸品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6760" y="2560320"/>
            <a:ext cx="2880360" cy="14311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1F273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最好的選擇是不開始</a:t>
            </a:r>
            <a:br>
              <a:rPr>
                <a:latin typeface="標楷體" panose="03000509000000000000" pitchFamily="65" charset="-120"/>
                <a:ea typeface="標楷體" panose="03000509000000000000" pitchFamily="65" charset="-120"/>
              </a:rPr>
            </a:br>
            <a:br>
              <a:rPr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>
                <a:latin typeface="標楷體" panose="03000509000000000000" pitchFamily="65" charset="-120"/>
                <a:ea typeface="標楷體" panose="03000509000000000000" pitchFamily="65" charset="-120"/>
              </a:rPr>
              <a:t>• 校園禁菸</a:t>
            </a:r>
            <a:br>
              <a:rPr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>
                <a:latin typeface="標楷體" panose="03000509000000000000" pitchFamily="65" charset="-120"/>
                <a:ea typeface="標楷體" panose="03000509000000000000" pitchFamily="65" charset="-120"/>
              </a:rPr>
              <a:t>• 電子煙不是水蒸氣</a:t>
            </a:r>
            <a:br>
              <a:rPr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>
                <a:latin typeface="標楷體" panose="03000509000000000000" pitchFamily="65" charset="-120"/>
                <a:ea typeface="標楷體" panose="03000509000000000000" pitchFamily="65" charset="-120"/>
              </a:rPr>
              <a:t>• 有戒菸需求可求助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5800" y="5623560"/>
            <a:ext cx="10789920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>
                <a:solidFill>
                  <a:srgbClr val="192D4B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💡 大學生活自主更多，也更需要知道「遇到事情時，下一步怎麼做」。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6473952"/>
            <a:ext cx="86868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5B687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臺北市立大學｜學務處健康促進中心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064240" y="6473952"/>
            <a:ext cx="4572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5B687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1C9797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01｜STUDENT INSURANCE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85800"/>
            <a:ext cx="10972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92D4B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學生平安保險：有一份基本保障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53312"/>
            <a:ext cx="960120" cy="64008"/>
          </a:xfrm>
          <a:prstGeom prst="rect">
            <a:avLst/>
          </a:prstGeom>
          <a:solidFill>
            <a:srgbClr val="1C97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85800" y="1691640"/>
            <a:ext cx="3429000" cy="3520440"/>
          </a:xfrm>
          <a:prstGeom prst="roundRect">
            <a:avLst/>
          </a:prstGeom>
          <a:solidFill>
            <a:srgbClr val="FFFFFF"/>
          </a:solidFill>
          <a:ln>
            <a:solidFill>
              <a:srgbClr val="E1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4400" y="1920240"/>
            <a:ext cx="50292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500" b="0">
                <a:solidFill>
                  <a:srgbClr val="1C9797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63040" y="1920240"/>
            <a:ext cx="29260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C9797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發生事故／疾病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514600"/>
            <a:ext cx="2880360" cy="18928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1F273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先接受適當醫療處置，再確認是否符合當年度學生團體保險給付條件。</a:t>
            </a:r>
            <a:br>
              <a:rPr>
                <a:latin typeface="標楷體" panose="03000509000000000000" pitchFamily="65" charset="-120"/>
                <a:ea typeface="標楷體" panose="03000509000000000000" pitchFamily="65" charset="-120"/>
              </a:rPr>
            </a:br>
            <a:br>
              <a:rPr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>
                <a:latin typeface="標楷體" panose="03000509000000000000" pitchFamily="65" charset="-120"/>
                <a:ea typeface="標楷體" panose="03000509000000000000" pitchFamily="65" charset="-120"/>
              </a:rPr>
              <a:t>保障範圍與給付仍以當年度保單條款及保險公司審核為準。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9120" y="1691640"/>
            <a:ext cx="3429000" cy="3520440"/>
          </a:xfrm>
          <a:prstGeom prst="roundRect">
            <a:avLst/>
          </a:prstGeom>
          <a:solidFill>
            <a:srgbClr val="FFFFFF"/>
          </a:solidFill>
          <a:ln>
            <a:solidFill>
              <a:srgbClr val="E1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17720" y="1920240"/>
            <a:ext cx="50292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500" b="0">
                <a:solidFill>
                  <a:srgbClr val="EB9237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📄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66359" y="1920240"/>
            <a:ext cx="29260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EB9237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文件先留好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63440" y="2514600"/>
            <a:ext cx="3055620" cy="22621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 dirty="0" err="1">
                <a:solidFill>
                  <a:srgbClr val="1F273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就醫後建議保留</a:t>
            </a:r>
            <a:r>
              <a:rPr sz="1500" b="0" dirty="0">
                <a:solidFill>
                  <a:srgbClr val="1F273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br>
              <a:rPr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br>
              <a:rPr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dirty="0">
                <a:latin typeface="標楷體" panose="03000509000000000000" pitchFamily="65" charset="-120"/>
                <a:ea typeface="標楷體" panose="03000509000000000000" pitchFamily="65" charset="-120"/>
              </a:rPr>
              <a:t>• </a:t>
            </a:r>
            <a:r>
              <a:rPr dirty="0" err="1">
                <a:latin typeface="標楷體" panose="03000509000000000000" pitchFamily="65" charset="-120"/>
                <a:ea typeface="標楷體" panose="03000509000000000000" pitchFamily="65" charset="-120"/>
              </a:rPr>
              <a:t>診斷證明</a:t>
            </a:r>
            <a:br>
              <a:rPr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dirty="0">
                <a:latin typeface="標楷體" panose="03000509000000000000" pitchFamily="65" charset="-120"/>
                <a:ea typeface="標楷體" panose="03000509000000000000" pitchFamily="65" charset="-120"/>
              </a:rPr>
              <a:t>• </a:t>
            </a:r>
            <a:r>
              <a:rPr dirty="0" err="1">
                <a:latin typeface="標楷體" panose="03000509000000000000" pitchFamily="65" charset="-120"/>
                <a:ea typeface="標楷體" panose="03000509000000000000" pitchFamily="65" charset="-120"/>
              </a:rPr>
              <a:t>醫療收據</a:t>
            </a:r>
            <a:br>
              <a:rPr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dirty="0">
                <a:latin typeface="標楷體" panose="03000509000000000000" pitchFamily="65" charset="-120"/>
                <a:ea typeface="標楷體" panose="03000509000000000000" pitchFamily="65" charset="-120"/>
              </a:rPr>
              <a:t>• 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繳保費證明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•</a:t>
            </a:r>
            <a:r>
              <a:rPr dirty="0" err="1">
                <a:latin typeface="標楷體" panose="03000509000000000000" pitchFamily="65" charset="-120"/>
                <a:ea typeface="標楷體" panose="03000509000000000000" pitchFamily="65" charset="-120"/>
              </a:rPr>
              <a:t>其他理賠所需文件</a:t>
            </a:r>
            <a:br>
              <a:rPr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br>
              <a:rPr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★</a:t>
            </a:r>
            <a:r>
              <a:rPr sz="1600" dirty="0" err="1">
                <a:latin typeface="標楷體" panose="03000509000000000000" pitchFamily="65" charset="-120"/>
                <a:ea typeface="標楷體" panose="03000509000000000000" pitchFamily="65" charset="-120"/>
              </a:rPr>
              <a:t>不要等到要申請時才回頭找</a:t>
            </a:r>
            <a:r>
              <a:rPr sz="16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92440" y="1691640"/>
            <a:ext cx="3429000" cy="3520440"/>
          </a:xfrm>
          <a:prstGeom prst="roundRect">
            <a:avLst/>
          </a:prstGeom>
          <a:solidFill>
            <a:srgbClr val="FFFFFF"/>
          </a:solidFill>
          <a:ln>
            <a:solidFill>
              <a:srgbClr val="E1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321040" y="1920240"/>
            <a:ext cx="50292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500" b="0">
                <a:solidFill>
                  <a:srgbClr val="192D4B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❓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69680" y="1920240"/>
            <a:ext cx="29260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92D4B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有問題去哪問？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6760" y="2514600"/>
            <a:ext cx="288036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 dirty="0" err="1">
                <a:solidFill>
                  <a:srgbClr val="1F273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學生團體保險申請或文件問題，可向</a:t>
            </a:r>
            <a:r>
              <a:rPr lang="zh-TW" altLang="en-US" sz="1500" b="0" dirty="0">
                <a:solidFill>
                  <a:srgbClr val="1F273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兩校區</a:t>
            </a:r>
            <a:r>
              <a:rPr sz="1500" b="0" dirty="0" err="1">
                <a:solidFill>
                  <a:srgbClr val="1F273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健康促進中心詢問</a:t>
            </a:r>
            <a:r>
              <a:rPr sz="1500" b="0" dirty="0">
                <a:solidFill>
                  <a:srgbClr val="1F273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br>
              <a:rPr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br>
              <a:rPr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dirty="0">
                <a:latin typeface="標楷體" panose="03000509000000000000" pitchFamily="65" charset="-120"/>
                <a:ea typeface="標楷體" panose="03000509000000000000" pitchFamily="65" charset="-120"/>
              </a:rPr>
              <a:t>⚠️ </a:t>
            </a:r>
            <a:r>
              <a:rPr dirty="0" err="1">
                <a:latin typeface="標楷體" panose="03000509000000000000" pitchFamily="65" charset="-120"/>
                <a:ea typeface="標楷體" panose="03000509000000000000" pitchFamily="65" charset="-120"/>
              </a:rPr>
              <a:t>學生團體保險不等同旅遊平安保險</a:t>
            </a:r>
            <a:r>
              <a:rPr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14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400" dirty="0">
                <a:latin typeface="標楷體" panose="03000509000000000000" pitchFamily="65" charset="-120"/>
                <a:ea typeface="標楷體" panose="03000509000000000000" pitchFamily="65" charset="-120"/>
              </a:rPr>
              <a:t>參加校外活動、旅遊、出國交換或個人旅行時，如果有額外保障需求，應自行評估是否投保旅遊平安保險或其他適合的保險。</a:t>
            </a:r>
            <a:r>
              <a:rPr lang="en-US" altLang="zh-TW" sz="14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sz="1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01040" y="5623560"/>
            <a:ext cx="107899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C9797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一句話記憶：有就醫、有事故 → 記得問「學生平安保險能不能申請？」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6473952"/>
            <a:ext cx="86868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5B687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臺北市立大學｜學務處健康促進中心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064240" y="6473952"/>
            <a:ext cx="4572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5B687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1C9797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02｜SEXUAL HEALTH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85800"/>
            <a:ext cx="10972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dirty="0" err="1">
                <a:solidFill>
                  <a:srgbClr val="192D4B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性健康：看起來健康</a:t>
            </a:r>
            <a:r>
              <a:rPr sz="2800" b="1" dirty="0">
                <a:solidFill>
                  <a:srgbClr val="192D4B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≠ </a:t>
            </a:r>
            <a:r>
              <a:rPr sz="2800" b="1" dirty="0" err="1">
                <a:solidFill>
                  <a:srgbClr val="192D4B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沒有感染</a:t>
            </a:r>
            <a:endParaRPr sz="2800" b="1" dirty="0">
              <a:solidFill>
                <a:srgbClr val="192D4B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40080" y="1353312"/>
            <a:ext cx="960120" cy="64008"/>
          </a:xfrm>
          <a:prstGeom prst="rect">
            <a:avLst/>
          </a:prstGeom>
          <a:solidFill>
            <a:srgbClr val="1C97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3232" y="1600200"/>
            <a:ext cx="480060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1">
                <a:solidFill>
                  <a:srgbClr val="D9494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常見性傳染病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240280"/>
            <a:ext cx="132588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D9494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HIV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47900" y="2240280"/>
            <a:ext cx="333756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 dirty="0" err="1">
                <a:solidFill>
                  <a:srgbClr val="1F273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愛滋病毒感染</a:t>
            </a:r>
            <a:endParaRPr sz="1500" b="0" dirty="0">
              <a:solidFill>
                <a:srgbClr val="1F273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77240" y="2990088"/>
            <a:ext cx="132588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D9494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梅毒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47900" y="2981986"/>
            <a:ext cx="333756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 dirty="0" err="1">
                <a:solidFill>
                  <a:srgbClr val="1F273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可能長期無明顯症狀</a:t>
            </a:r>
            <a:endParaRPr sz="1500" b="0" dirty="0">
              <a:solidFill>
                <a:srgbClr val="1F273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77240" y="3739896"/>
            <a:ext cx="140208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dirty="0" err="1">
                <a:solidFill>
                  <a:srgbClr val="D9494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淋病</a:t>
            </a:r>
            <a:endParaRPr sz="1600" b="1" dirty="0">
              <a:solidFill>
                <a:srgbClr val="D9494E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47900" y="3747591"/>
            <a:ext cx="333756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 dirty="0" err="1">
                <a:solidFill>
                  <a:srgbClr val="1F273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部分感染者症狀不明顯</a:t>
            </a:r>
            <a:endParaRPr sz="1500" b="0" dirty="0">
              <a:solidFill>
                <a:srgbClr val="1F273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77240" y="4489704"/>
            <a:ext cx="132588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D9494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HPV／疱疹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247900" y="4497398"/>
            <a:ext cx="333756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 dirty="0" err="1">
                <a:solidFill>
                  <a:srgbClr val="1F273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可經親密接觸傳播</a:t>
            </a:r>
            <a:endParaRPr sz="1500" b="0" dirty="0">
              <a:solidFill>
                <a:srgbClr val="1F273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897880" y="1691640"/>
            <a:ext cx="5349240" cy="3611880"/>
          </a:xfrm>
          <a:prstGeom prst="roundRect">
            <a:avLst/>
          </a:prstGeom>
          <a:solidFill>
            <a:srgbClr val="FFFFFF"/>
          </a:solidFill>
          <a:ln>
            <a:solidFill>
              <a:srgbClr val="E8E0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263640" y="2057400"/>
            <a:ext cx="461772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D9494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⚠️ 很多感染初期可能沒有明顯症狀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63640" y="2926080"/>
            <a:ext cx="452628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1F273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不能用「外表」判斷感染狀態。</a:t>
            </a:r>
            <a:br>
              <a:rPr>
                <a:latin typeface="標楷體" panose="03000509000000000000" pitchFamily="65" charset="-120"/>
                <a:ea typeface="標楷體" panose="03000509000000000000" pitchFamily="65" charset="-120"/>
              </a:rPr>
            </a:br>
            <a:br>
              <a:rPr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>
                <a:latin typeface="標楷體" panose="03000509000000000000" pitchFamily="65" charset="-120"/>
                <a:ea typeface="標楷體" panose="03000509000000000000" pitchFamily="65" charset="-120"/>
              </a:rPr>
              <a:t>有風險行為時，主動諮詢與篩檢，才是保護自己與伴侶的方式。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3232" y="5623560"/>
            <a:ext cx="10515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92D4B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健康的親密關係＝尊重＋同意＋保護彼此的健康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6473952"/>
            <a:ext cx="86868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5B687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臺北市立大學｜學務處健康促進中心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064240" y="6473952"/>
            <a:ext cx="4572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5B687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1C9797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02｜PROTECTION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85800"/>
            <a:ext cx="10972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92D4B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安全性行為：把風險降下來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53312"/>
            <a:ext cx="960120" cy="64008"/>
          </a:xfrm>
          <a:prstGeom prst="rect">
            <a:avLst/>
          </a:prstGeom>
          <a:solidFill>
            <a:srgbClr val="1C97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31520" y="1691640"/>
            <a:ext cx="2514600" cy="3520440"/>
          </a:xfrm>
          <a:prstGeom prst="roundRect">
            <a:avLst/>
          </a:prstGeom>
          <a:solidFill>
            <a:srgbClr val="FFFFFF"/>
          </a:solidFill>
          <a:ln>
            <a:solidFill>
              <a:srgbClr val="E1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60120" y="1920240"/>
            <a:ext cx="50292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500" b="0">
                <a:solidFill>
                  <a:srgbClr val="D9494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🛡️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08760" y="1920240"/>
            <a:ext cx="20116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9494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保險套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2514600"/>
            <a:ext cx="1965960" cy="14311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1F273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全程、正確使用</a:t>
            </a:r>
            <a:br>
              <a:rPr>
                <a:latin typeface="標楷體" panose="03000509000000000000" pitchFamily="65" charset="-120"/>
                <a:ea typeface="標楷體" panose="03000509000000000000" pitchFamily="65" charset="-120"/>
              </a:rPr>
            </a:br>
            <a:br>
              <a:rPr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>
                <a:latin typeface="標楷體" panose="03000509000000000000" pitchFamily="65" charset="-120"/>
                <a:ea typeface="標楷體" panose="03000509000000000000" pitchFamily="65" charset="-120"/>
              </a:rPr>
              <a:t>降低 HIV 與多種性傳染病傳播風險。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456432" y="1691640"/>
            <a:ext cx="2514600" cy="3520440"/>
          </a:xfrm>
          <a:prstGeom prst="roundRect">
            <a:avLst/>
          </a:prstGeom>
          <a:solidFill>
            <a:srgbClr val="FFFFFF"/>
          </a:solidFill>
          <a:ln>
            <a:solidFill>
              <a:srgbClr val="E1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85031" y="1920240"/>
            <a:ext cx="50292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500" b="0">
                <a:solidFill>
                  <a:srgbClr val="1C9797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🧪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33672" y="1920240"/>
            <a:ext cx="20116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C9797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主動篩檢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30752" y="2514600"/>
            <a:ext cx="217627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1F273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有風險行為或擔心感染時，不要只靠猜測。</a:t>
            </a:r>
            <a:br>
              <a:rPr>
                <a:latin typeface="標楷體" panose="03000509000000000000" pitchFamily="65" charset="-120"/>
                <a:ea typeface="標楷體" panose="03000509000000000000" pitchFamily="65" charset="-120"/>
              </a:rPr>
            </a:br>
            <a:br>
              <a:rPr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>
                <a:latin typeface="標楷體" panose="03000509000000000000" pitchFamily="65" charset="-120"/>
                <a:ea typeface="標楷體" panose="03000509000000000000" pitchFamily="65" charset="-120"/>
              </a:rPr>
              <a:t>接受專業諮詢與檢驗。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81344" y="1691640"/>
            <a:ext cx="2514600" cy="3520440"/>
          </a:xfrm>
          <a:prstGeom prst="roundRect">
            <a:avLst/>
          </a:prstGeom>
          <a:solidFill>
            <a:srgbClr val="FFFFFF"/>
          </a:solidFill>
          <a:ln>
            <a:solidFill>
              <a:srgbClr val="E1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409944" y="1920240"/>
            <a:ext cx="50292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500" b="0">
                <a:solidFill>
                  <a:srgbClr val="EB9237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💊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58583" y="1920240"/>
            <a:ext cx="20116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EB9237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PrEP／PEP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47460" y="2514600"/>
            <a:ext cx="2225040" cy="14311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 dirty="0" err="1">
                <a:solidFill>
                  <a:srgbClr val="1F273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了解</a:t>
            </a:r>
            <a:r>
              <a:rPr sz="1500" b="0" dirty="0">
                <a:solidFill>
                  <a:srgbClr val="1F273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HIV </a:t>
            </a:r>
            <a:r>
              <a:rPr sz="1500" b="0" dirty="0" err="1">
                <a:solidFill>
                  <a:srgbClr val="1F273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預防性投藥</a:t>
            </a:r>
            <a:r>
              <a:rPr sz="1500" b="0" dirty="0">
                <a:solidFill>
                  <a:srgbClr val="1F273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br>
              <a:rPr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br>
              <a:rPr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dirty="0">
                <a:latin typeface="標楷體" panose="03000509000000000000" pitchFamily="65" charset="-120"/>
                <a:ea typeface="標楷體" panose="03000509000000000000" pitchFamily="65" charset="-120"/>
              </a:rPr>
              <a:t>PEP </a:t>
            </a:r>
            <a:r>
              <a:rPr dirty="0" err="1">
                <a:latin typeface="標楷體" panose="03000509000000000000" pitchFamily="65" charset="-120"/>
                <a:ea typeface="標楷體" panose="03000509000000000000" pitchFamily="65" charset="-120"/>
              </a:rPr>
              <a:t>有時效性；需要時應儘速尋求醫療評估</a:t>
            </a:r>
            <a:r>
              <a:rPr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906256" y="1691640"/>
            <a:ext cx="2514600" cy="3520440"/>
          </a:xfrm>
          <a:prstGeom prst="roundRect">
            <a:avLst/>
          </a:prstGeom>
          <a:solidFill>
            <a:srgbClr val="FFFFFF"/>
          </a:solidFill>
          <a:ln>
            <a:solidFill>
              <a:srgbClr val="E1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134856" y="1920240"/>
            <a:ext cx="50292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500" b="0">
                <a:solidFill>
                  <a:srgbClr val="192D4B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🚫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83496" y="1920240"/>
            <a:ext cx="20116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92D4B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不共用針具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80576" y="2514600"/>
            <a:ext cx="2089404" cy="11541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 dirty="0" err="1">
                <a:solidFill>
                  <a:srgbClr val="1F273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避免血液暴露風險</a:t>
            </a:r>
            <a:r>
              <a:rPr sz="1500" b="0" dirty="0">
                <a:solidFill>
                  <a:srgbClr val="1F273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br>
              <a:rPr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br>
              <a:rPr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dirty="0" err="1">
                <a:latin typeface="標楷體" panose="03000509000000000000" pitchFamily="65" charset="-120"/>
                <a:ea typeface="標楷體" panose="03000509000000000000" pitchFamily="65" charset="-120"/>
              </a:rPr>
              <a:t>遇到不確定情況，尋求專業協助</a:t>
            </a:r>
            <a:r>
              <a:rPr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1520" y="5623560"/>
            <a:ext cx="106984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9494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有風險 ≠ 一定感染；但越早評估、越早處理，越能保護自己。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6473952"/>
            <a:ext cx="86868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5B687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臺北市立大學｜學務處健康促進中心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064240" y="6473952"/>
            <a:ext cx="4572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5B687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1C9797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02｜HIV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85800"/>
            <a:ext cx="10972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92D4B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HIV：正確認識，不恐慌、不歧視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53312"/>
            <a:ext cx="960120" cy="64008"/>
          </a:xfrm>
          <a:prstGeom prst="rect">
            <a:avLst/>
          </a:prstGeom>
          <a:solidFill>
            <a:srgbClr val="1C97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1520" y="1691640"/>
            <a:ext cx="49377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dirty="0" err="1">
                <a:solidFill>
                  <a:srgbClr val="192D4B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日常生活接觸</a:t>
            </a:r>
            <a:r>
              <a:rPr sz="2800" b="1" dirty="0" err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不會</a:t>
            </a:r>
            <a:r>
              <a:rPr sz="2200" b="1" dirty="0" err="1">
                <a:solidFill>
                  <a:srgbClr val="192D4B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傳染</a:t>
            </a:r>
            <a:r>
              <a:rPr sz="2200" b="1" dirty="0">
                <a:solidFill>
                  <a:srgbClr val="192D4B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HIV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331720"/>
            <a:ext cx="4663440" cy="12157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900" b="0">
                <a:solidFill>
                  <a:srgbClr val="1F273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一起上課  ✓</a:t>
            </a:r>
            <a:br>
              <a:rPr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>
                <a:latin typeface="標楷體" panose="03000509000000000000" pitchFamily="65" charset="-120"/>
                <a:ea typeface="標楷體" panose="03000509000000000000" pitchFamily="65" charset="-120"/>
              </a:rPr>
              <a:t>一起吃飯  ✓</a:t>
            </a:r>
            <a:br>
              <a:rPr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>
                <a:latin typeface="標楷體" panose="03000509000000000000" pitchFamily="65" charset="-120"/>
                <a:ea typeface="標楷體" panose="03000509000000000000" pitchFamily="65" charset="-120"/>
              </a:rPr>
              <a:t>握手、擁抱  ✓</a:t>
            </a:r>
            <a:br>
              <a:rPr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>
                <a:latin typeface="標楷體" panose="03000509000000000000" pitchFamily="65" charset="-120"/>
                <a:ea typeface="標楷體" panose="03000509000000000000" pitchFamily="65" charset="-120"/>
              </a:rPr>
              <a:t>共用一般廁所  ✓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897880" y="1691640"/>
            <a:ext cx="5349240" cy="3337560"/>
          </a:xfrm>
          <a:prstGeom prst="roundRect">
            <a:avLst/>
          </a:prstGeom>
          <a:solidFill>
            <a:srgbClr val="F4FBF9"/>
          </a:solidFill>
          <a:ln>
            <a:solidFill>
              <a:srgbClr val="CDE8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63640" y="1965960"/>
            <a:ext cx="46177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200" b="1">
                <a:solidFill>
                  <a:srgbClr val="368E5B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U = U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63640" y="2560320"/>
            <a:ext cx="46177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>
                <a:solidFill>
                  <a:srgbClr val="368E5B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Undetectable = Untransmittable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63640" y="3246120"/>
            <a:ext cx="46177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0">
                <a:solidFill>
                  <a:srgbClr val="1F273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穩定治療且病毒量持續測不到時，</a:t>
            </a:r>
            <a:br>
              <a:rPr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>
                <a:latin typeface="標楷體" panose="03000509000000000000" pitchFamily="65" charset="-120"/>
                <a:ea typeface="標楷體" panose="03000509000000000000" pitchFamily="65" charset="-120"/>
              </a:rPr>
              <a:t>即不會經由性行為傳播 HIV。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5532120"/>
            <a:ext cx="1051560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100" b="1">
                <a:solidFill>
                  <a:srgbClr val="D9494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尊重感染者，也是性健康教育的一部分。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6473952"/>
            <a:ext cx="86868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5B687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臺北市立大學｜學務處健康促進中心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064240" y="6473952"/>
            <a:ext cx="4572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5B687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1C9797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03｜SMOKE-FREE CAMPUS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85800"/>
            <a:ext cx="10972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92D4B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無菸校園：不是只有紙菸才算菸害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53312"/>
            <a:ext cx="960120" cy="64008"/>
          </a:xfrm>
          <a:prstGeom prst="rect">
            <a:avLst/>
          </a:prstGeom>
          <a:solidFill>
            <a:srgbClr val="1C97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1520" y="1600200"/>
            <a:ext cx="1060704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500" b="1" dirty="0">
                <a:solidFill>
                  <a:srgbClr val="368E5B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🚭 </a:t>
            </a:r>
            <a:r>
              <a:rPr lang="zh-TW" altLang="en-US" sz="2500" b="1" dirty="0">
                <a:solidFill>
                  <a:srgbClr val="368E5B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兩校區含周圍人行道全面禁菸</a:t>
            </a:r>
            <a:r>
              <a:rPr sz="2500" b="1" dirty="0" err="1">
                <a:solidFill>
                  <a:srgbClr val="368E5B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請遵守禁菸規定</a:t>
            </a:r>
            <a:endParaRPr sz="2500" b="1" dirty="0">
              <a:solidFill>
                <a:srgbClr val="368E5B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868680" y="2423160"/>
            <a:ext cx="3154680" cy="2514600"/>
          </a:xfrm>
          <a:prstGeom prst="roundRect">
            <a:avLst/>
          </a:prstGeom>
          <a:solidFill>
            <a:srgbClr val="FFFFFF"/>
          </a:solidFill>
          <a:ln>
            <a:solidFill>
              <a:srgbClr val="E1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97280" y="2651760"/>
            <a:ext cx="50292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500" b="0">
                <a:solidFill>
                  <a:srgbClr val="192D4B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🚬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45919" y="2651760"/>
            <a:ext cx="26517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92D4B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紙菸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3246120"/>
            <a:ext cx="260604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1F273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燃燒產生多種有害物質，並造成二手菸暴露。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26280" y="2423160"/>
            <a:ext cx="3154680" cy="2514600"/>
          </a:xfrm>
          <a:prstGeom prst="roundRect">
            <a:avLst/>
          </a:prstGeom>
          <a:solidFill>
            <a:srgbClr val="FFFFFF"/>
          </a:solidFill>
          <a:ln>
            <a:solidFill>
              <a:srgbClr val="E1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54880" y="2651760"/>
            <a:ext cx="50292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500" b="0">
                <a:solidFill>
                  <a:srgbClr val="1C9797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💨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03520" y="2651760"/>
            <a:ext cx="26517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C9797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電子煙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00600" y="3246120"/>
            <a:ext cx="2606040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1F273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產生的是「氣膠」，不是單純水蒸氣；成分與風險不可輕忽。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83879" y="2423160"/>
            <a:ext cx="3154680" cy="2514600"/>
          </a:xfrm>
          <a:prstGeom prst="roundRect">
            <a:avLst/>
          </a:prstGeom>
          <a:solidFill>
            <a:srgbClr val="FFFFFF"/>
          </a:solidFill>
          <a:ln>
            <a:solidFill>
              <a:srgbClr val="E1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412480" y="2651760"/>
            <a:ext cx="50292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500" b="0">
                <a:solidFill>
                  <a:srgbClr val="EB9237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⚠️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961119" y="2651760"/>
            <a:ext cx="26517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EB9237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新興菸品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58200" y="3246120"/>
            <a:ext cx="2606040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1F273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不同產品形式不代表安全；仍可能涉及尼古丁與其他有害物質。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0" y="5440680"/>
            <a:ext cx="106070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>
                <a:solidFill>
                  <a:srgbClr val="D9494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「味道比較淡、看起來比較新」≠「對身體比較安全」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473952"/>
            <a:ext cx="86868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5B687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臺北市立大學｜學務處健康促進中心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064240" y="6473952"/>
            <a:ext cx="4572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5B687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1C9797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03｜E-CIGARETTES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85800"/>
            <a:ext cx="10972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92D4B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電子煙不是水蒸氣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53312"/>
            <a:ext cx="960120" cy="64008"/>
          </a:xfrm>
          <a:prstGeom prst="rect">
            <a:avLst/>
          </a:prstGeom>
          <a:solidFill>
            <a:srgbClr val="1C97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2960" y="1691640"/>
            <a:ext cx="2651760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300" b="1">
                <a:solidFill>
                  <a:srgbClr val="1C9797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電子煙／煙油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0" y="1691640"/>
            <a:ext cx="2651760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300" b="1">
                <a:solidFill>
                  <a:srgbClr val="EB9237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加熱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92240" y="1691640"/>
            <a:ext cx="2651760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300" b="1">
                <a:solidFill>
                  <a:srgbClr val="D9494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形成氣膠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326880" y="1691640"/>
            <a:ext cx="1920240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300" b="1">
                <a:solidFill>
                  <a:srgbClr val="192D4B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吸入肺部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54680" y="1664208"/>
            <a:ext cx="4114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800" b="1">
                <a:solidFill>
                  <a:srgbClr val="5B687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→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89320" y="1664208"/>
            <a:ext cx="4114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800" b="1">
                <a:solidFill>
                  <a:srgbClr val="5B687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→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23960" y="1664208"/>
            <a:ext cx="4114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800" b="1">
                <a:solidFill>
                  <a:srgbClr val="5B687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→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14400" y="2788920"/>
            <a:ext cx="224028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E1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88720" y="3017520"/>
            <a:ext cx="17373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C9797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可能含有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88720" y="3611879"/>
            <a:ext cx="169164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1F273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尼古丁</a:t>
            </a:r>
            <a:br>
              <a:rPr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>
                <a:latin typeface="標楷體" panose="03000509000000000000" pitchFamily="65" charset="-120"/>
                <a:ea typeface="標楷體" panose="03000509000000000000" pitchFamily="65" charset="-120"/>
              </a:rPr>
              <a:t>香料與溶劑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611880" y="2788920"/>
            <a:ext cx="224028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E1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86200" y="3017520"/>
            <a:ext cx="17373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EB9237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加熱後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86200" y="3611879"/>
            <a:ext cx="169164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1F273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可能形成醛類等</a:t>
            </a:r>
            <a:br>
              <a:rPr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>
                <a:latin typeface="標楷體" panose="03000509000000000000" pitchFamily="65" charset="-120"/>
                <a:ea typeface="標楷體" panose="03000509000000000000" pitchFamily="65" charset="-120"/>
              </a:rPr>
              <a:t>有害化學物質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09360" y="2788920"/>
            <a:ext cx="224028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E1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583680" y="3017520"/>
            <a:ext cx="17373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9494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氣膠中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83680" y="3611879"/>
            <a:ext cx="169164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1F273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超細微粒</a:t>
            </a:r>
            <a:br>
              <a:rPr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>
                <a:latin typeface="標楷體" panose="03000509000000000000" pitchFamily="65" charset="-120"/>
                <a:ea typeface="標楷體" panose="03000509000000000000" pitchFamily="65" charset="-120"/>
              </a:rPr>
              <a:t>金屬微粒等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9006840" y="2788920"/>
            <a:ext cx="268986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E1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281160" y="3017520"/>
            <a:ext cx="17373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92D4B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重點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81160" y="3611879"/>
            <a:ext cx="213360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 dirty="0">
                <a:solidFill>
                  <a:srgbClr val="1F273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sz="1500" b="0" dirty="0" err="1">
                <a:solidFill>
                  <a:srgbClr val="1F273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無尼古丁」也不等於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對</a:t>
            </a:r>
            <a:r>
              <a:rPr dirty="0" err="1">
                <a:latin typeface="標楷體" panose="03000509000000000000" pitchFamily="65" charset="-120"/>
                <a:ea typeface="標楷體" panose="03000509000000000000" pitchFamily="65" charset="-120"/>
              </a:rPr>
              <a:t>肺部完全無害</a:t>
            </a:r>
            <a:endParaRPr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68680" y="5447812"/>
            <a:ext cx="10515600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900" b="1" dirty="0" err="1">
                <a:solidFill>
                  <a:srgbClr val="368E5B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最安全的選擇：</a:t>
            </a:r>
            <a:r>
              <a:rPr sz="1900" b="1" dirty="0" err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不開始使用。已經使用、想戒，也可以尋求專業協助</a:t>
            </a:r>
            <a:r>
              <a:rPr sz="19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0080" y="6473952"/>
            <a:ext cx="86868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5B687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臺北市立大學｜學務處健康促進中心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064240" y="6473952"/>
            <a:ext cx="4572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5B687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1C9797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TAKEAWAYS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85800"/>
            <a:ext cx="10972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92D4B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大學四年，請記住這 3 句話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53312"/>
            <a:ext cx="960120" cy="64008"/>
          </a:xfrm>
          <a:prstGeom prst="rect">
            <a:avLst/>
          </a:prstGeom>
          <a:solidFill>
            <a:srgbClr val="1C97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31520" y="1645920"/>
            <a:ext cx="3429000" cy="3154680"/>
          </a:xfrm>
          <a:prstGeom prst="roundRect">
            <a:avLst/>
          </a:prstGeom>
          <a:solidFill>
            <a:srgbClr val="FFFFFF"/>
          </a:solidFill>
          <a:ln>
            <a:solidFill>
              <a:srgbClr val="E1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05840" y="1874519"/>
            <a:ext cx="29260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C9797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🛡️ 有事故、有就醫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2468880"/>
            <a:ext cx="2880360" cy="877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1F273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想到學生平安保險</a:t>
            </a:r>
            <a:br>
              <a:rPr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>
                <a:latin typeface="標楷體" panose="03000509000000000000" pitchFamily="65" charset="-120"/>
                <a:ea typeface="標楷體" panose="03000509000000000000" pitchFamily="65" charset="-120"/>
              </a:rPr>
              <a:t>保留相關醫療文件</a:t>
            </a:r>
            <a:br>
              <a:rPr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>
                <a:latin typeface="標楷體" panose="03000509000000000000" pitchFamily="65" charset="-120"/>
                <a:ea typeface="標楷體" panose="03000509000000000000" pitchFamily="65" charset="-120"/>
              </a:rPr>
              <a:t>有疑問就詢問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1645920"/>
            <a:ext cx="3429000" cy="3154680"/>
          </a:xfrm>
          <a:prstGeom prst="roundRect">
            <a:avLst/>
          </a:prstGeom>
          <a:solidFill>
            <a:srgbClr val="FFFFFF"/>
          </a:solidFill>
          <a:ln>
            <a:solidFill>
              <a:srgbClr val="E1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63440" y="1874519"/>
            <a:ext cx="29260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D9494E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❤️ 有性健康風險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63440" y="2468880"/>
            <a:ext cx="2880360" cy="877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1F273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保護自己</a:t>
            </a:r>
            <a:br>
              <a:rPr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>
                <a:latin typeface="標楷體" panose="03000509000000000000" pitchFamily="65" charset="-120"/>
                <a:ea typeface="標楷體" panose="03000509000000000000" pitchFamily="65" charset="-120"/>
              </a:rPr>
              <a:t>主動篩檢</a:t>
            </a:r>
            <a:br>
              <a:rPr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>
                <a:latin typeface="標楷體" panose="03000509000000000000" pitchFamily="65" charset="-120"/>
                <a:ea typeface="標楷體" panose="03000509000000000000" pitchFamily="65" charset="-120"/>
              </a:rPr>
              <a:t>尊重、不歧視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46720" y="1645920"/>
            <a:ext cx="3429000" cy="3154680"/>
          </a:xfrm>
          <a:prstGeom prst="roundRect">
            <a:avLst/>
          </a:prstGeom>
          <a:solidFill>
            <a:srgbClr val="FFFFFF"/>
          </a:solidFill>
          <a:ln>
            <a:solidFill>
              <a:srgbClr val="E1E7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321040" y="1874519"/>
            <a:ext cx="29260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368E5B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🚭 面對各類菸品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21040" y="2468880"/>
            <a:ext cx="2880360" cy="877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1F273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遵守無菸校園</a:t>
            </a:r>
            <a:br>
              <a:rPr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>
                <a:latin typeface="標楷體" panose="03000509000000000000" pitchFamily="65" charset="-120"/>
                <a:ea typeface="標楷體" panose="03000509000000000000" pitchFamily="65" charset="-120"/>
              </a:rPr>
              <a:t>電子煙不是水蒸氣</a:t>
            </a:r>
            <a:br>
              <a:rPr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>
                <a:latin typeface="標楷體" panose="03000509000000000000" pitchFamily="65" charset="-120"/>
                <a:ea typeface="標楷體" panose="03000509000000000000" pitchFamily="65" charset="-120"/>
              </a:rPr>
              <a:t>最好的選擇是不開始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5166360"/>
            <a:ext cx="10698480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192D4B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身體不舒服｜意外受傷｜學生保險｜性健康｜戒菸諮詢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715000"/>
            <a:ext cx="1069848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100" b="1">
                <a:solidFill>
                  <a:srgbClr val="1C9797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有需要，歡迎找臺北市立大學學務處健康促進中心 💚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6473952"/>
            <a:ext cx="86868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5B687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臺北市立大學｜學務處健康促進中心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064240" y="6473952"/>
            <a:ext cx="4572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5B687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2880</TotalTime>
  <Words>538</Words>
  <Application>Microsoft Office PowerPoint</Application>
  <PresentationFormat>寬螢幕</PresentationFormat>
  <Paragraphs>134</Paragraphs>
  <Slides>9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13" baseType="lpstr">
      <vt:lpstr>標楷體</vt:lpstr>
      <vt:lpstr>Arial</vt:lpstr>
      <vt:lpstr>Calibri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subject/>
  <dc:creator>葉素芳-meri</dc:creator>
  <cp:keywords/>
  <dc:description>generated using python-pptx</dc:description>
  <cp:lastModifiedBy>葉素芳-meri</cp:lastModifiedBy>
  <cp:revision>11</cp:revision>
  <dcterms:created xsi:type="dcterms:W3CDTF">2013-01-27T09:14:16Z</dcterms:created>
  <dcterms:modified xsi:type="dcterms:W3CDTF">2026-08-19T03:50:00Z</dcterms:modified>
  <cp:category/>
</cp:coreProperties>
</file>