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60" r:id="rId4"/>
    <p:sldId id="277" r:id="rId5"/>
    <p:sldId id="300" r:id="rId6"/>
    <p:sldId id="302" r:id="rId7"/>
    <p:sldId id="317" r:id="rId8"/>
    <p:sldId id="316" r:id="rId9"/>
    <p:sldId id="285" r:id="rId10"/>
    <p:sldId id="286" r:id="rId11"/>
    <p:sldId id="287" r:id="rId12"/>
    <p:sldId id="288" r:id="rId13"/>
    <p:sldId id="318" r:id="rId14"/>
    <p:sldId id="306" r:id="rId15"/>
    <p:sldId id="307" r:id="rId16"/>
    <p:sldId id="275" r:id="rId17"/>
    <p:sldId id="319" r:id="rId18"/>
  </p:sldIdLst>
  <p:sldSz cx="9144000" cy="6858000" type="screen4x3"/>
  <p:notesSz cx="6797675" cy="98567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婉菁" initials="陳婉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77C"/>
    <a:srgbClr val="586D77"/>
    <a:srgbClr val="023894"/>
    <a:srgbClr val="798EA1"/>
    <a:srgbClr val="C00000"/>
    <a:srgbClr val="E4E9EB"/>
    <a:srgbClr val="4BACC6"/>
    <a:srgbClr val="FADCC6"/>
    <a:srgbClr val="F8D2B6"/>
    <a:srgbClr val="FBE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4008" autoAdjust="0"/>
  </p:normalViewPr>
  <p:slideViewPr>
    <p:cSldViewPr>
      <p:cViewPr varScale="1">
        <p:scale>
          <a:sx n="114" d="100"/>
          <a:sy n="114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0F90-F3AC-4C6D-BEE9-A2454FD0161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CEF1162-573C-4263-B530-4FC7693F4D02}">
      <dgm:prSet phldrT="[文字]" phldr="1"/>
      <dgm:spPr/>
      <dgm:t>
        <a:bodyPr/>
        <a:lstStyle/>
        <a:p>
          <a:endParaRPr lang="zh-TW" altLang="en-US"/>
        </a:p>
      </dgm:t>
    </dgm:pt>
    <dgm:pt modelId="{4AB2C6AE-F60D-405E-A380-5BE806A6109E}" type="parTrans" cxnId="{EF3C5AFE-9776-415F-89BE-F6FB83B2A0D7}">
      <dgm:prSet/>
      <dgm:spPr/>
      <dgm:t>
        <a:bodyPr/>
        <a:lstStyle/>
        <a:p>
          <a:endParaRPr lang="zh-TW" altLang="en-US"/>
        </a:p>
      </dgm:t>
    </dgm:pt>
    <dgm:pt modelId="{16F919A0-4E05-4F23-9CEA-2ECECFEA7245}" type="sibTrans" cxnId="{EF3C5AFE-9776-415F-89BE-F6FB83B2A0D7}">
      <dgm:prSet/>
      <dgm:spPr/>
      <dgm:t>
        <a:bodyPr/>
        <a:lstStyle/>
        <a:p>
          <a:endParaRPr lang="zh-TW" altLang="en-US"/>
        </a:p>
      </dgm:t>
    </dgm:pt>
    <dgm:pt modelId="{57684669-0485-45B0-BC9D-39B26E09AB4E}">
      <dgm:prSet phldrT="[文字]" custT="1"/>
      <dgm:spPr/>
      <dgm:t>
        <a:bodyPr/>
        <a:lstStyle/>
        <a:p>
          <a:r>
            <a:rPr lang="zh-TW" altLang="en-US" sz="1400" b="1" dirty="0"/>
            <a:t>申請表下載</a:t>
          </a:r>
        </a:p>
      </dgm:t>
    </dgm:pt>
    <dgm:pt modelId="{2D2FF4D6-7124-4E09-B6CC-E3506A2EC26C}" type="parTrans" cxnId="{602EC755-B48D-480B-8BB4-D0FCB2545FF4}">
      <dgm:prSet/>
      <dgm:spPr/>
      <dgm:t>
        <a:bodyPr/>
        <a:lstStyle/>
        <a:p>
          <a:endParaRPr lang="zh-TW" altLang="en-US"/>
        </a:p>
      </dgm:t>
    </dgm:pt>
    <dgm:pt modelId="{1EF8C662-3BE5-4278-9132-A929A3983DA7}" type="sibTrans" cxnId="{602EC755-B48D-480B-8BB4-D0FCB2545FF4}">
      <dgm:prSet/>
      <dgm:spPr/>
      <dgm:t>
        <a:bodyPr/>
        <a:lstStyle/>
        <a:p>
          <a:endParaRPr lang="zh-TW" altLang="en-US"/>
        </a:p>
      </dgm:t>
    </dgm:pt>
    <dgm:pt modelId="{07A17BEE-D826-46D6-A685-6838D5D3AF14}" type="pres">
      <dgm:prSet presAssocID="{DF560F90-F3AC-4C6D-BEE9-A2454FD01610}" presName="Name0" presStyleCnt="0">
        <dgm:presLayoutVars>
          <dgm:chMax/>
          <dgm:chPref/>
          <dgm:dir/>
        </dgm:presLayoutVars>
      </dgm:prSet>
      <dgm:spPr/>
    </dgm:pt>
    <dgm:pt modelId="{8EB0F94E-2AC7-4C28-A654-DE7CE5368D27}" type="pres">
      <dgm:prSet presAssocID="{8CEF1162-573C-4263-B530-4FC7693F4D02}" presName="composite" presStyleCnt="0">
        <dgm:presLayoutVars>
          <dgm:chMax val="1"/>
          <dgm:chPref val="1"/>
        </dgm:presLayoutVars>
      </dgm:prSet>
      <dgm:spPr/>
    </dgm:pt>
    <dgm:pt modelId="{6BAF1D66-B526-4B59-B1A6-4EDFBE469F71}" type="pres">
      <dgm:prSet presAssocID="{8CEF1162-573C-4263-B530-4FC7693F4D02}" presName="Accent" presStyleLbl="trAlignAcc1" presStyleIdx="0" presStyleCnt="1">
        <dgm:presLayoutVars>
          <dgm:chMax val="0"/>
          <dgm:chPref val="0"/>
        </dgm:presLayoutVars>
      </dgm:prSet>
      <dgm:spPr/>
    </dgm:pt>
    <dgm:pt modelId="{1902123B-2986-458C-8F5A-D0AF3A556129}" type="pres">
      <dgm:prSet presAssocID="{8CEF1162-573C-4263-B530-4FC7693F4D02}" presName="Image" presStyleLbl="alignImgPlace1" presStyleIdx="0" presStyleCnt="1">
        <dgm:presLayoutVars>
          <dgm:chMax val="0"/>
          <dgm:chPref val="0"/>
        </dgm:presLayoutVars>
      </dgm:prSet>
      <dgm:spPr/>
    </dgm:pt>
    <dgm:pt modelId="{90558288-2261-4D5D-9997-9534F3A2CD8E}" type="pres">
      <dgm:prSet presAssocID="{8CEF1162-573C-4263-B530-4FC7693F4D02}" presName="ChildComposite" presStyleCnt="0"/>
      <dgm:spPr/>
    </dgm:pt>
    <dgm:pt modelId="{277E7378-1851-41AD-8410-6118ABC5D52A}" type="pres">
      <dgm:prSet presAssocID="{8CEF1162-573C-4263-B530-4FC7693F4D02}" presName="Child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688A2349-D26F-47B3-A5F3-0CA2DD2AE1C1}" type="pres">
      <dgm:prSet presAssocID="{8CEF1162-573C-4263-B530-4FC7693F4D02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83D47647-9503-4B73-A436-9BD8577EE258}" type="presOf" srcId="{57684669-0485-45B0-BC9D-39B26E09AB4E}" destId="{277E7378-1851-41AD-8410-6118ABC5D52A}" srcOrd="0" destOrd="0" presId="urn:microsoft.com/office/officeart/2008/layout/CaptionedPictures"/>
    <dgm:cxn modelId="{602EC755-B48D-480B-8BB4-D0FCB2545FF4}" srcId="{8CEF1162-573C-4263-B530-4FC7693F4D02}" destId="{57684669-0485-45B0-BC9D-39B26E09AB4E}" srcOrd="0" destOrd="0" parTransId="{2D2FF4D6-7124-4E09-B6CC-E3506A2EC26C}" sibTransId="{1EF8C662-3BE5-4278-9132-A929A3983DA7}"/>
    <dgm:cxn modelId="{5A87F9DD-1006-46AE-8B3D-4F0C71966752}" type="presOf" srcId="{DF560F90-F3AC-4C6D-BEE9-A2454FD01610}" destId="{07A17BEE-D826-46D6-A685-6838D5D3AF14}" srcOrd="0" destOrd="0" presId="urn:microsoft.com/office/officeart/2008/layout/CaptionedPictures"/>
    <dgm:cxn modelId="{B78E17E3-CB1E-43DF-8C96-68846216E465}" type="presOf" srcId="{8CEF1162-573C-4263-B530-4FC7693F4D02}" destId="{688A2349-D26F-47B3-A5F3-0CA2DD2AE1C1}" srcOrd="0" destOrd="0" presId="urn:microsoft.com/office/officeart/2008/layout/CaptionedPictures"/>
    <dgm:cxn modelId="{EF3C5AFE-9776-415F-89BE-F6FB83B2A0D7}" srcId="{DF560F90-F3AC-4C6D-BEE9-A2454FD01610}" destId="{8CEF1162-573C-4263-B530-4FC7693F4D02}" srcOrd="0" destOrd="0" parTransId="{4AB2C6AE-F60D-405E-A380-5BE806A6109E}" sibTransId="{16F919A0-4E05-4F23-9CEA-2ECECFEA7245}"/>
    <dgm:cxn modelId="{B0D6E589-33CA-4681-96F8-DD58C6944EB9}" type="presParOf" srcId="{07A17BEE-D826-46D6-A685-6838D5D3AF14}" destId="{8EB0F94E-2AC7-4C28-A654-DE7CE5368D27}" srcOrd="0" destOrd="0" presId="urn:microsoft.com/office/officeart/2008/layout/CaptionedPictures"/>
    <dgm:cxn modelId="{6F0932F0-66F0-423D-A570-00CF083FE347}" type="presParOf" srcId="{8EB0F94E-2AC7-4C28-A654-DE7CE5368D27}" destId="{6BAF1D66-B526-4B59-B1A6-4EDFBE469F71}" srcOrd="0" destOrd="0" presId="urn:microsoft.com/office/officeart/2008/layout/CaptionedPictures"/>
    <dgm:cxn modelId="{F29463C2-E62F-4526-9C5F-B04360BB1D68}" type="presParOf" srcId="{8EB0F94E-2AC7-4C28-A654-DE7CE5368D27}" destId="{1902123B-2986-458C-8F5A-D0AF3A556129}" srcOrd="1" destOrd="0" presId="urn:microsoft.com/office/officeart/2008/layout/CaptionedPictures"/>
    <dgm:cxn modelId="{8C64D4CA-5C8B-4ED0-91B2-1D4A9E86FFA2}" type="presParOf" srcId="{8EB0F94E-2AC7-4C28-A654-DE7CE5368D27}" destId="{90558288-2261-4D5D-9997-9534F3A2CD8E}" srcOrd="2" destOrd="0" presId="urn:microsoft.com/office/officeart/2008/layout/CaptionedPictures"/>
    <dgm:cxn modelId="{AE373CDA-BA70-493A-BC8E-9ECF0DF09E95}" type="presParOf" srcId="{90558288-2261-4D5D-9997-9534F3A2CD8E}" destId="{277E7378-1851-41AD-8410-6118ABC5D52A}" srcOrd="0" destOrd="0" presId="urn:microsoft.com/office/officeart/2008/layout/CaptionedPictures"/>
    <dgm:cxn modelId="{C959C0E7-20B6-45D1-B93E-5BB3AE87E80C}" type="presParOf" srcId="{90558288-2261-4D5D-9997-9534F3A2CD8E}" destId="{688A2349-D26F-47B3-A5F3-0CA2DD2AE1C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D017C-2A2F-4F44-916E-347B5F37203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5FA91F4-B00E-4258-8E70-984A27EE8E14}">
      <dgm:prSet phldrT="[文字]" custT="1"/>
      <dgm:spPr>
        <a:solidFill>
          <a:srgbClr val="3C577C"/>
        </a:solidFill>
        <a:ln>
          <a:solidFill>
            <a:srgbClr val="3C577C"/>
          </a:solidFill>
        </a:ln>
      </dgm:spPr>
      <dgm:t>
        <a:bodyPr/>
        <a:lstStyle/>
        <a:p>
          <a:r>
            <a:rPr lang="zh-TW" altLang="en-US" sz="2400" b="1" dirty="0"/>
            <a:t>步驟一</a:t>
          </a:r>
        </a:p>
      </dgm:t>
    </dgm:pt>
    <dgm:pt modelId="{3A6B46A1-55B9-4E93-8FA8-073D49CA955D}" type="parTrans" cxnId="{7574C34E-DEE4-4A8E-997A-6D4F46BCEBC7}">
      <dgm:prSet/>
      <dgm:spPr/>
      <dgm:t>
        <a:bodyPr/>
        <a:lstStyle/>
        <a:p>
          <a:endParaRPr lang="zh-TW" altLang="en-US"/>
        </a:p>
      </dgm:t>
    </dgm:pt>
    <dgm:pt modelId="{EDC26D0D-5BB1-4323-8338-F9AFE25F120C}" type="sibTrans" cxnId="{7574C34E-DEE4-4A8E-997A-6D4F46BCEBC7}">
      <dgm:prSet/>
      <dgm:spPr/>
      <dgm:t>
        <a:bodyPr/>
        <a:lstStyle/>
        <a:p>
          <a:endParaRPr lang="zh-TW" altLang="en-US"/>
        </a:p>
      </dgm:t>
    </dgm:pt>
    <dgm:pt modelId="{23E67665-79D8-4279-849D-2802C8239A69}">
      <dgm:prSet phldrT="[文字]" custT="1"/>
      <dgm:spPr>
        <a:ln>
          <a:solidFill>
            <a:srgbClr val="3C577C"/>
          </a:solidFill>
        </a:ln>
      </dgm:spPr>
      <dgm:t>
        <a:bodyPr/>
        <a:lstStyle/>
        <a:p>
          <a:r>
            <a:rPr lang="zh-TW" alt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取得符合規定之檢定資格</a:t>
          </a:r>
        </a:p>
      </dgm:t>
    </dgm:pt>
    <dgm:pt modelId="{34B7B3FE-B56E-422B-A1F3-7EF6945B9053}" type="parTrans" cxnId="{D50E7813-1CC7-47C7-8E9F-E186BE68D997}">
      <dgm:prSet/>
      <dgm:spPr/>
      <dgm:t>
        <a:bodyPr/>
        <a:lstStyle/>
        <a:p>
          <a:endParaRPr lang="zh-TW" altLang="en-US"/>
        </a:p>
      </dgm:t>
    </dgm:pt>
    <dgm:pt modelId="{FBA998D3-842D-431F-9AA3-FBEBEE47951F}" type="sibTrans" cxnId="{D50E7813-1CC7-47C7-8E9F-E186BE68D997}">
      <dgm:prSet/>
      <dgm:spPr/>
      <dgm:t>
        <a:bodyPr/>
        <a:lstStyle/>
        <a:p>
          <a:endParaRPr lang="zh-TW" altLang="en-US"/>
        </a:p>
      </dgm:t>
    </dgm:pt>
    <dgm:pt modelId="{88099878-C128-48D7-87A3-C8AB1604F4E5}">
      <dgm:prSet phldrT="[文字]" custT="1"/>
      <dgm:spPr>
        <a:solidFill>
          <a:srgbClr val="586D77"/>
        </a:solidFill>
      </dgm:spPr>
      <dgm:t>
        <a:bodyPr/>
        <a:lstStyle/>
        <a:p>
          <a:r>
            <a:rPr lang="zh-TW" altLang="en-US" sz="2400" b="1" kern="1200" dirty="0">
              <a:solidFill>
                <a:prstClr val="white"/>
              </a:solidFill>
              <a:latin typeface="Times New Roman"/>
              <a:ea typeface="微軟正黑體"/>
              <a:cs typeface="+mn-cs"/>
            </a:rPr>
            <a:t>步驟二</a:t>
          </a:r>
        </a:p>
      </dgm:t>
    </dgm:pt>
    <dgm:pt modelId="{934FF5D8-9A93-41E8-A0AC-5C51299014E3}" type="parTrans" cxnId="{0B03CA95-D46D-4814-BCE3-7F7600D1571F}">
      <dgm:prSet/>
      <dgm:spPr/>
      <dgm:t>
        <a:bodyPr/>
        <a:lstStyle/>
        <a:p>
          <a:endParaRPr lang="zh-TW" altLang="en-US"/>
        </a:p>
      </dgm:t>
    </dgm:pt>
    <dgm:pt modelId="{F10F51B7-F209-4A92-8FFF-B6C99F90DF5C}" type="sibTrans" cxnId="{0B03CA95-D46D-4814-BCE3-7F7600D1571F}">
      <dgm:prSet/>
      <dgm:spPr/>
      <dgm:t>
        <a:bodyPr/>
        <a:lstStyle/>
        <a:p>
          <a:endParaRPr lang="zh-TW" altLang="en-US"/>
        </a:p>
      </dgm:t>
    </dgm:pt>
    <dgm:pt modelId="{12D7A702-1468-4232-A463-043E8CFC41AE}">
      <dgm:prSet phldrT="[文字]" custT="1"/>
      <dgm:spPr>
        <a:ln>
          <a:solidFill>
            <a:srgbClr val="586D77"/>
          </a:solidFill>
        </a:ln>
      </dgm:spPr>
      <dgm:t>
        <a:bodyPr/>
        <a:lstStyle/>
        <a:p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校務系統線上申請抵修</a:t>
          </a:r>
          <a:b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</a:b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系統路徑：</a:t>
          </a:r>
          <a:b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</a:br>
          <a:r>
            <a:rPr lang="zh-TW" altLang="en-US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校務系統</a:t>
          </a:r>
          <a: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b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通識資訊申請</a:t>
          </a:r>
          <a:b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英文證照抵免課程申請</a:t>
          </a:r>
          <a:endParaRPr lang="zh-TW" altLang="en-US" sz="1500" kern="1200" dirty="0">
            <a:solidFill>
              <a:schemeClr val="accent2"/>
            </a:solidFill>
          </a:endParaRPr>
        </a:p>
      </dgm:t>
    </dgm:pt>
    <dgm:pt modelId="{ECDBEF1C-8815-46DF-97DA-C6832FE9D450}" type="parTrans" cxnId="{B225882A-4FC9-4AAE-A7D8-F3FFD5822F74}">
      <dgm:prSet/>
      <dgm:spPr/>
      <dgm:t>
        <a:bodyPr/>
        <a:lstStyle/>
        <a:p>
          <a:endParaRPr lang="zh-TW" altLang="en-US"/>
        </a:p>
      </dgm:t>
    </dgm:pt>
    <dgm:pt modelId="{D686C280-658E-4444-8027-D22C514D7BE7}" type="sibTrans" cxnId="{B225882A-4FC9-4AAE-A7D8-F3FFD5822F74}">
      <dgm:prSet/>
      <dgm:spPr/>
      <dgm:t>
        <a:bodyPr/>
        <a:lstStyle/>
        <a:p>
          <a:endParaRPr lang="zh-TW" altLang="en-US"/>
        </a:p>
      </dgm:t>
    </dgm:pt>
    <dgm:pt modelId="{95B96E01-8205-4C66-B909-E7E1F3F9CD1D}">
      <dgm:prSet phldrT="[文字]" custT="1"/>
      <dgm:spPr>
        <a:solidFill>
          <a:srgbClr val="798EA1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latin typeface="Times New Roman"/>
              <a:ea typeface="微軟正黑體"/>
              <a:cs typeface="+mn-cs"/>
            </a:rPr>
            <a:t>步驟三</a:t>
          </a:r>
        </a:p>
      </dgm:t>
    </dgm:pt>
    <dgm:pt modelId="{D7323771-43EA-4BA7-A5C6-7A07362F75B5}" type="parTrans" cxnId="{B697B364-0EB8-4E69-AFF4-0CA3753B37EC}">
      <dgm:prSet/>
      <dgm:spPr/>
      <dgm:t>
        <a:bodyPr/>
        <a:lstStyle/>
        <a:p>
          <a:endParaRPr lang="zh-TW" altLang="en-US"/>
        </a:p>
      </dgm:t>
    </dgm:pt>
    <dgm:pt modelId="{0F4A26DF-4A0A-4343-BD42-2496AFACF1CA}" type="sibTrans" cxnId="{B697B364-0EB8-4E69-AFF4-0CA3753B37EC}">
      <dgm:prSet/>
      <dgm:spPr/>
      <dgm:t>
        <a:bodyPr/>
        <a:lstStyle/>
        <a:p>
          <a:endParaRPr lang="zh-TW" altLang="en-US"/>
        </a:p>
      </dgm:t>
    </dgm:pt>
    <dgm:pt modelId="{30F161D1-4BF7-4770-A34A-4D96D45120B1}">
      <dgm:prSet phldrT="[文字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0" indent="0"/>
          <a: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1.</a:t>
          </a: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紙本申請表</a:t>
          </a:r>
          <a:b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</a:br>
          <a: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2.</a:t>
          </a: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英檢成績單及相關證明文件</a:t>
          </a:r>
          <a:r>
            <a:rPr lang="zh-TW" altLang="en-US" sz="1600" b="1" u="sng" kern="1200" dirty="0">
              <a:solidFill>
                <a:schemeClr val="accent2"/>
              </a:solidFill>
              <a:latin typeface="Times New Roman"/>
              <a:ea typeface="微軟正黑體"/>
              <a:cs typeface="+mn-cs"/>
            </a:rPr>
            <a:t>正本</a:t>
          </a: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送至通識教育中心審核</a:t>
          </a:r>
        </a:p>
      </dgm:t>
    </dgm:pt>
    <dgm:pt modelId="{5D79F2FC-F09A-4541-8311-137690A5A95A}" type="parTrans" cxnId="{29D580C1-6382-47A5-8BE1-3E5A9C0AF196}">
      <dgm:prSet/>
      <dgm:spPr/>
      <dgm:t>
        <a:bodyPr/>
        <a:lstStyle/>
        <a:p>
          <a:endParaRPr lang="zh-TW" altLang="en-US"/>
        </a:p>
      </dgm:t>
    </dgm:pt>
    <dgm:pt modelId="{63AE3964-7237-41D4-A205-CB3C23A3DEC9}" type="sibTrans" cxnId="{29D580C1-6382-47A5-8BE1-3E5A9C0AF196}">
      <dgm:prSet/>
      <dgm:spPr/>
      <dgm:t>
        <a:bodyPr/>
        <a:lstStyle/>
        <a:p>
          <a:endParaRPr lang="zh-TW" altLang="en-US"/>
        </a:p>
      </dgm:t>
    </dgm:pt>
    <dgm:pt modelId="{93EFF2B4-7190-4E0F-907D-8A1B55D34C0D}">
      <dgm:prSet phldrT="[文字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zh-TW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中心審查無誤後</a:t>
          </a:r>
          <a:br>
            <a:rPr lang="en-US" altLang="zh-TW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</a:br>
          <a:r>
            <a:rPr lang="zh-TW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，准予抵修相當程度之科目，並核予學分</a:t>
          </a:r>
        </a:p>
      </dgm:t>
    </dgm:pt>
    <dgm:pt modelId="{A1E51354-A32B-40D9-8FD0-ED4CE43B1907}" type="parTrans" cxnId="{7A88AE47-EA29-43C3-A9CB-86B246E896D0}">
      <dgm:prSet/>
      <dgm:spPr/>
      <dgm:t>
        <a:bodyPr/>
        <a:lstStyle/>
        <a:p>
          <a:endParaRPr lang="zh-TW" altLang="en-US"/>
        </a:p>
      </dgm:t>
    </dgm:pt>
    <dgm:pt modelId="{3851209F-5AAD-4038-B04E-C64876843FE9}" type="sibTrans" cxnId="{7A88AE47-EA29-43C3-A9CB-86B246E896D0}">
      <dgm:prSet/>
      <dgm:spPr/>
      <dgm:t>
        <a:bodyPr/>
        <a:lstStyle/>
        <a:p>
          <a:endParaRPr lang="zh-TW" altLang="en-US"/>
        </a:p>
      </dgm:t>
    </dgm:pt>
    <dgm:pt modelId="{22D5FB8E-963C-47D0-B1A2-871C1141B362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latin typeface="Times New Roman"/>
              <a:ea typeface="微軟正黑體"/>
              <a:cs typeface="+mn-cs"/>
            </a:rPr>
            <a:t>步驟四</a:t>
          </a:r>
        </a:p>
      </dgm:t>
    </dgm:pt>
    <dgm:pt modelId="{F2C2F74A-658F-441A-BB9D-67657E89570C}" type="parTrans" cxnId="{62F80440-855E-4B8F-97BF-91A8732A65B6}">
      <dgm:prSet/>
      <dgm:spPr/>
      <dgm:t>
        <a:bodyPr/>
        <a:lstStyle/>
        <a:p>
          <a:endParaRPr lang="zh-TW" altLang="en-US"/>
        </a:p>
      </dgm:t>
    </dgm:pt>
    <dgm:pt modelId="{1415478D-3C1A-4F56-9384-1BBD720D64CE}" type="sibTrans" cxnId="{62F80440-855E-4B8F-97BF-91A8732A65B6}">
      <dgm:prSet/>
      <dgm:spPr/>
      <dgm:t>
        <a:bodyPr/>
        <a:lstStyle/>
        <a:p>
          <a:endParaRPr lang="zh-TW" altLang="en-US"/>
        </a:p>
      </dgm:t>
    </dgm:pt>
    <dgm:pt modelId="{2EB3F477-0BCA-40E8-881B-10DB63CCEB64}" type="pres">
      <dgm:prSet presAssocID="{0AAD017C-2A2F-4F44-916E-347B5F37203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29FDA36-AC38-43E8-A437-19982121B0D3}" type="pres">
      <dgm:prSet presAssocID="{E5FA91F4-B00E-4258-8E70-984A27EE8E14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0B3322DE-ABDE-40FE-B275-076E6FF1E569}" type="pres">
      <dgm:prSet presAssocID="{E5FA91F4-B00E-4258-8E70-984A27EE8E14}" presName="childText1" presStyleLbl="solidAlignAcc1" presStyleIdx="0" presStyleCnt="4" custScaleX="86605" custLinFactNeighborX="-6723">
        <dgm:presLayoutVars>
          <dgm:chMax val="0"/>
          <dgm:chPref val="0"/>
          <dgm:bulletEnabled val="1"/>
        </dgm:presLayoutVars>
      </dgm:prSet>
      <dgm:spPr/>
    </dgm:pt>
    <dgm:pt modelId="{A8614F51-3264-4B5E-9545-C2CF97BAC5CC}" type="pres">
      <dgm:prSet presAssocID="{88099878-C128-48D7-87A3-C8AB1604F4E5}" presName="parentText2" presStyleLbl="node1" presStyleIdx="1" presStyleCnt="4" custScaleX="106139" custLinFactNeighborX="-1798">
        <dgm:presLayoutVars>
          <dgm:chMax/>
          <dgm:chPref val="3"/>
          <dgm:bulletEnabled val="1"/>
        </dgm:presLayoutVars>
      </dgm:prSet>
      <dgm:spPr/>
    </dgm:pt>
    <dgm:pt modelId="{6B8EDDC5-837F-449A-A0C0-818FF5D7DF85}" type="pres">
      <dgm:prSet presAssocID="{88099878-C128-48D7-87A3-C8AB1604F4E5}" presName="childText2" presStyleLbl="solidAlignAcc1" presStyleIdx="1" presStyleCnt="4" custScaleX="128327">
        <dgm:presLayoutVars>
          <dgm:chMax val="0"/>
          <dgm:chPref val="0"/>
          <dgm:bulletEnabled val="1"/>
        </dgm:presLayoutVars>
      </dgm:prSet>
      <dgm:spPr/>
    </dgm:pt>
    <dgm:pt modelId="{3BC23A7F-ABC3-4F78-B7E1-F74675E35E7B}" type="pres">
      <dgm:prSet presAssocID="{95B96E01-8205-4C66-B909-E7E1F3F9CD1D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1E62A59E-E618-47B9-9851-580822E0EE48}" type="pres">
      <dgm:prSet presAssocID="{95B96E01-8205-4C66-B909-E7E1F3F9CD1D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E7A866F6-78EB-46FE-9FE2-E3F405CA4E73}" type="pres">
      <dgm:prSet presAssocID="{22D5FB8E-963C-47D0-B1A2-871C1141B362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3EC5D868-A428-4E39-9137-AFBA981F97CD}" type="pres">
      <dgm:prSet presAssocID="{22D5FB8E-963C-47D0-B1A2-871C1141B362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7EE10B-7ED8-48B7-A30F-DBB7CA509BE2}" type="presOf" srcId="{88099878-C128-48D7-87A3-C8AB1604F4E5}" destId="{A8614F51-3264-4B5E-9545-C2CF97BAC5CC}" srcOrd="0" destOrd="0" presId="urn:microsoft.com/office/officeart/2009/3/layout/IncreasingArrowsProcess"/>
    <dgm:cxn modelId="{D50E7813-1CC7-47C7-8E9F-E186BE68D997}" srcId="{E5FA91F4-B00E-4258-8E70-984A27EE8E14}" destId="{23E67665-79D8-4279-849D-2802C8239A69}" srcOrd="0" destOrd="0" parTransId="{34B7B3FE-B56E-422B-A1F3-7EF6945B9053}" sibTransId="{FBA998D3-842D-431F-9AA3-FBEBEE47951F}"/>
    <dgm:cxn modelId="{B225882A-4FC9-4AAE-A7D8-F3FFD5822F74}" srcId="{88099878-C128-48D7-87A3-C8AB1604F4E5}" destId="{12D7A702-1468-4232-A463-043E8CFC41AE}" srcOrd="0" destOrd="0" parTransId="{ECDBEF1C-8815-46DF-97DA-C6832FE9D450}" sibTransId="{D686C280-658E-4444-8027-D22C514D7BE7}"/>
    <dgm:cxn modelId="{62F80440-855E-4B8F-97BF-91A8732A65B6}" srcId="{0AAD017C-2A2F-4F44-916E-347B5F37203F}" destId="{22D5FB8E-963C-47D0-B1A2-871C1141B362}" srcOrd="3" destOrd="0" parTransId="{F2C2F74A-658F-441A-BB9D-67657E89570C}" sibTransId="{1415478D-3C1A-4F56-9384-1BBD720D64CE}"/>
    <dgm:cxn modelId="{7A88AE47-EA29-43C3-A9CB-86B246E896D0}" srcId="{22D5FB8E-963C-47D0-B1A2-871C1141B362}" destId="{93EFF2B4-7190-4E0F-907D-8A1B55D34C0D}" srcOrd="0" destOrd="0" parTransId="{A1E51354-A32B-40D9-8FD0-ED4CE43B1907}" sibTransId="{3851209F-5AAD-4038-B04E-C64876843FE9}"/>
    <dgm:cxn modelId="{7574C34E-DEE4-4A8E-997A-6D4F46BCEBC7}" srcId="{0AAD017C-2A2F-4F44-916E-347B5F37203F}" destId="{E5FA91F4-B00E-4258-8E70-984A27EE8E14}" srcOrd="0" destOrd="0" parTransId="{3A6B46A1-55B9-4E93-8FA8-073D49CA955D}" sibTransId="{EDC26D0D-5BB1-4323-8338-F9AFE25F120C}"/>
    <dgm:cxn modelId="{5F767953-B0CA-41E6-9AAF-FD18FB412AA7}" type="presOf" srcId="{12D7A702-1468-4232-A463-043E8CFC41AE}" destId="{6B8EDDC5-837F-449A-A0C0-818FF5D7DF85}" srcOrd="0" destOrd="0" presId="urn:microsoft.com/office/officeart/2009/3/layout/IncreasingArrowsProcess"/>
    <dgm:cxn modelId="{581C2F57-0EC7-4404-83EA-88C3E10199E8}" type="presOf" srcId="{93EFF2B4-7190-4E0F-907D-8A1B55D34C0D}" destId="{3EC5D868-A428-4E39-9137-AFBA981F97CD}" srcOrd="0" destOrd="0" presId="urn:microsoft.com/office/officeart/2009/3/layout/IncreasingArrowsProcess"/>
    <dgm:cxn modelId="{B697B364-0EB8-4E69-AFF4-0CA3753B37EC}" srcId="{0AAD017C-2A2F-4F44-916E-347B5F37203F}" destId="{95B96E01-8205-4C66-B909-E7E1F3F9CD1D}" srcOrd="2" destOrd="0" parTransId="{D7323771-43EA-4BA7-A5C6-7A07362F75B5}" sibTransId="{0F4A26DF-4A0A-4343-BD42-2496AFACF1CA}"/>
    <dgm:cxn modelId="{FF911572-4F7F-4B84-B904-A74D43BD8E5F}" type="presOf" srcId="{0AAD017C-2A2F-4F44-916E-347B5F37203F}" destId="{2EB3F477-0BCA-40E8-881B-10DB63CCEB64}" srcOrd="0" destOrd="0" presId="urn:microsoft.com/office/officeart/2009/3/layout/IncreasingArrowsProcess"/>
    <dgm:cxn modelId="{96CB1C81-A1A8-4074-815D-3C651C8742FA}" type="presOf" srcId="{23E67665-79D8-4279-849D-2802C8239A69}" destId="{0B3322DE-ABDE-40FE-B275-076E6FF1E569}" srcOrd="0" destOrd="0" presId="urn:microsoft.com/office/officeart/2009/3/layout/IncreasingArrowsProcess"/>
    <dgm:cxn modelId="{7EBD2888-8FE0-4F4C-A5A6-6A63ACBC692E}" type="presOf" srcId="{E5FA91F4-B00E-4258-8E70-984A27EE8E14}" destId="{429FDA36-AC38-43E8-A437-19982121B0D3}" srcOrd="0" destOrd="0" presId="urn:microsoft.com/office/officeart/2009/3/layout/IncreasingArrowsProcess"/>
    <dgm:cxn modelId="{3D3C0A95-356F-498B-8930-11C461937529}" type="presOf" srcId="{30F161D1-4BF7-4770-A34A-4D96D45120B1}" destId="{1E62A59E-E618-47B9-9851-580822E0EE48}" srcOrd="0" destOrd="0" presId="urn:microsoft.com/office/officeart/2009/3/layout/IncreasingArrowsProcess"/>
    <dgm:cxn modelId="{0B03CA95-D46D-4814-BCE3-7F7600D1571F}" srcId="{0AAD017C-2A2F-4F44-916E-347B5F37203F}" destId="{88099878-C128-48D7-87A3-C8AB1604F4E5}" srcOrd="1" destOrd="0" parTransId="{934FF5D8-9A93-41E8-A0AC-5C51299014E3}" sibTransId="{F10F51B7-F209-4A92-8FFF-B6C99F90DF5C}"/>
    <dgm:cxn modelId="{1033EBB0-962D-48DF-BAB8-2C765F58514B}" type="presOf" srcId="{95B96E01-8205-4C66-B909-E7E1F3F9CD1D}" destId="{3BC23A7F-ABC3-4F78-B7E1-F74675E35E7B}" srcOrd="0" destOrd="0" presId="urn:microsoft.com/office/officeart/2009/3/layout/IncreasingArrowsProcess"/>
    <dgm:cxn modelId="{29D580C1-6382-47A5-8BE1-3E5A9C0AF196}" srcId="{95B96E01-8205-4C66-B909-E7E1F3F9CD1D}" destId="{30F161D1-4BF7-4770-A34A-4D96D45120B1}" srcOrd="0" destOrd="0" parTransId="{5D79F2FC-F09A-4541-8311-137690A5A95A}" sibTransId="{63AE3964-7237-41D4-A205-CB3C23A3DEC9}"/>
    <dgm:cxn modelId="{4E85E9E1-BDEC-4454-8CB9-E981F7986FD7}" type="presOf" srcId="{22D5FB8E-963C-47D0-B1A2-871C1141B362}" destId="{E7A866F6-78EB-46FE-9FE2-E3F405CA4E73}" srcOrd="0" destOrd="0" presId="urn:microsoft.com/office/officeart/2009/3/layout/IncreasingArrowsProcess"/>
    <dgm:cxn modelId="{458978C2-A756-41B5-8151-05DE42D351A5}" type="presParOf" srcId="{2EB3F477-0BCA-40E8-881B-10DB63CCEB64}" destId="{429FDA36-AC38-43E8-A437-19982121B0D3}" srcOrd="0" destOrd="0" presId="urn:microsoft.com/office/officeart/2009/3/layout/IncreasingArrowsProcess"/>
    <dgm:cxn modelId="{817B9156-1CE5-41A9-B03A-AD8D0B47C503}" type="presParOf" srcId="{2EB3F477-0BCA-40E8-881B-10DB63CCEB64}" destId="{0B3322DE-ABDE-40FE-B275-076E6FF1E569}" srcOrd="1" destOrd="0" presId="urn:microsoft.com/office/officeart/2009/3/layout/IncreasingArrowsProcess"/>
    <dgm:cxn modelId="{9C1426A0-9FC5-4DEA-AEED-1336A5F752E2}" type="presParOf" srcId="{2EB3F477-0BCA-40E8-881B-10DB63CCEB64}" destId="{A8614F51-3264-4B5E-9545-C2CF97BAC5CC}" srcOrd="2" destOrd="0" presId="urn:microsoft.com/office/officeart/2009/3/layout/IncreasingArrowsProcess"/>
    <dgm:cxn modelId="{CD510706-A2C2-43A3-9C79-FF50471D556D}" type="presParOf" srcId="{2EB3F477-0BCA-40E8-881B-10DB63CCEB64}" destId="{6B8EDDC5-837F-449A-A0C0-818FF5D7DF85}" srcOrd="3" destOrd="0" presId="urn:microsoft.com/office/officeart/2009/3/layout/IncreasingArrowsProcess"/>
    <dgm:cxn modelId="{C4EEAD0C-67CD-48A7-B7A7-AA59FA217B0D}" type="presParOf" srcId="{2EB3F477-0BCA-40E8-881B-10DB63CCEB64}" destId="{3BC23A7F-ABC3-4F78-B7E1-F74675E35E7B}" srcOrd="4" destOrd="0" presId="urn:microsoft.com/office/officeart/2009/3/layout/IncreasingArrowsProcess"/>
    <dgm:cxn modelId="{CD4B40F3-4C0A-47BB-BDEA-F9FCD2C2D3D1}" type="presParOf" srcId="{2EB3F477-0BCA-40E8-881B-10DB63CCEB64}" destId="{1E62A59E-E618-47B9-9851-580822E0EE48}" srcOrd="5" destOrd="0" presId="urn:microsoft.com/office/officeart/2009/3/layout/IncreasingArrowsProcess"/>
    <dgm:cxn modelId="{0B4AC55A-E98E-4DAE-99F7-49301360B348}" type="presParOf" srcId="{2EB3F477-0BCA-40E8-881B-10DB63CCEB64}" destId="{E7A866F6-78EB-46FE-9FE2-E3F405CA4E73}" srcOrd="6" destOrd="0" presId="urn:microsoft.com/office/officeart/2009/3/layout/IncreasingArrowsProcess"/>
    <dgm:cxn modelId="{73100FA5-378C-44BA-87CC-5AF324E39D89}" type="presParOf" srcId="{2EB3F477-0BCA-40E8-881B-10DB63CCEB64}" destId="{3EC5D868-A428-4E39-9137-AFBA981F97C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F1D66-B526-4B59-B1A6-4EDFBE469F71}">
      <dsp:nvSpPr>
        <dsp:cNvPr id="0" name=""/>
        <dsp:cNvSpPr/>
      </dsp:nvSpPr>
      <dsp:spPr>
        <a:xfrm>
          <a:off x="212626" y="858"/>
          <a:ext cx="1493810" cy="1757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2123B-2986-458C-8F5A-D0AF3A556129}">
      <dsp:nvSpPr>
        <dsp:cNvPr id="0" name=""/>
        <dsp:cNvSpPr/>
      </dsp:nvSpPr>
      <dsp:spPr>
        <a:xfrm>
          <a:off x="287317" y="71155"/>
          <a:ext cx="1344429" cy="11423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E7378-1851-41AD-8410-6118ABC5D52A}">
      <dsp:nvSpPr>
        <dsp:cNvPr id="0" name=""/>
        <dsp:cNvSpPr/>
      </dsp:nvSpPr>
      <dsp:spPr>
        <a:xfrm>
          <a:off x="287317" y="1389238"/>
          <a:ext cx="1344429" cy="298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/>
            <a:t>申請表下載</a:t>
          </a:r>
        </a:p>
      </dsp:txBody>
      <dsp:txXfrm>
        <a:off x="287317" y="1389238"/>
        <a:ext cx="1344429" cy="298748"/>
      </dsp:txXfrm>
    </dsp:sp>
    <dsp:sp modelId="{688A2349-D26F-47B3-A5F3-0CA2DD2AE1C1}">
      <dsp:nvSpPr>
        <dsp:cNvPr id="0" name=""/>
        <dsp:cNvSpPr/>
      </dsp:nvSpPr>
      <dsp:spPr>
        <a:xfrm>
          <a:off x="287317" y="1213481"/>
          <a:ext cx="1344429" cy="1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287317" y="1213481"/>
        <a:ext cx="1344429" cy="175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FDA36-AC38-43E8-A437-19982121B0D3}">
      <dsp:nvSpPr>
        <dsp:cNvPr id="0" name=""/>
        <dsp:cNvSpPr/>
      </dsp:nvSpPr>
      <dsp:spPr>
        <a:xfrm>
          <a:off x="-23932" y="425440"/>
          <a:ext cx="8368313" cy="1218300"/>
        </a:xfrm>
        <a:prstGeom prst="rightArrow">
          <a:avLst>
            <a:gd name="adj1" fmla="val 50000"/>
            <a:gd name="adj2" fmla="val 50000"/>
          </a:avLst>
        </a:prstGeom>
        <a:solidFill>
          <a:srgbClr val="3C577C"/>
        </a:solidFill>
        <a:ln w="25400" cap="flat" cmpd="sng" algn="ctr">
          <a:solidFill>
            <a:srgbClr val="3C577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40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步驟一</a:t>
          </a:r>
        </a:p>
      </dsp:txBody>
      <dsp:txXfrm>
        <a:off x="-23932" y="730015"/>
        <a:ext cx="8063738" cy="609150"/>
      </dsp:txXfrm>
    </dsp:sp>
    <dsp:sp modelId="{0B3322DE-ABDE-40FE-B275-076E6FF1E569}">
      <dsp:nvSpPr>
        <dsp:cNvPr id="0" name=""/>
        <dsp:cNvSpPr/>
      </dsp:nvSpPr>
      <dsp:spPr>
        <a:xfrm>
          <a:off x="0" y="1366914"/>
          <a:ext cx="1670520" cy="225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C577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取得符合規定之檢定資格</a:t>
          </a:r>
        </a:p>
      </dsp:txBody>
      <dsp:txXfrm>
        <a:off x="0" y="1366914"/>
        <a:ext cx="1670520" cy="2253489"/>
      </dsp:txXfrm>
    </dsp:sp>
    <dsp:sp modelId="{A8614F51-3264-4B5E-9545-C2CF97BAC5CC}">
      <dsp:nvSpPr>
        <dsp:cNvPr id="0" name=""/>
        <dsp:cNvSpPr/>
      </dsp:nvSpPr>
      <dsp:spPr>
        <a:xfrm>
          <a:off x="1591525" y="831397"/>
          <a:ext cx="6834732" cy="1218300"/>
        </a:xfrm>
        <a:prstGeom prst="rightArrow">
          <a:avLst>
            <a:gd name="adj1" fmla="val 50000"/>
            <a:gd name="adj2" fmla="val 50000"/>
          </a:avLst>
        </a:prstGeom>
        <a:solidFill>
          <a:srgbClr val="586D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40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latin typeface="Times New Roman"/>
              <a:ea typeface="微軟正黑體"/>
              <a:cs typeface="+mn-cs"/>
            </a:rPr>
            <a:t>步驟二</a:t>
          </a:r>
        </a:p>
      </dsp:txBody>
      <dsp:txXfrm>
        <a:off x="1591525" y="1135972"/>
        <a:ext cx="6530157" cy="609150"/>
      </dsp:txXfrm>
    </dsp:sp>
    <dsp:sp modelId="{6B8EDDC5-837F-449A-A0C0-818FF5D7DF85}">
      <dsp:nvSpPr>
        <dsp:cNvPr id="0" name=""/>
        <dsp:cNvSpPr/>
      </dsp:nvSpPr>
      <dsp:spPr>
        <a:xfrm>
          <a:off x="1631764" y="1772870"/>
          <a:ext cx="2475294" cy="2196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6D7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校務系統線上申請抵修</a:t>
          </a:r>
          <a:b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</a:b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系統路徑：</a:t>
          </a:r>
          <a:b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</a:br>
          <a:r>
            <a:rPr lang="zh-TW" altLang="en-US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校務系統</a:t>
          </a:r>
          <a: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b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通識資訊申請</a:t>
          </a:r>
          <a:b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500" b="1" u="sng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英文證照抵免課程申請</a:t>
          </a:r>
          <a:endParaRPr lang="zh-TW" altLang="en-US" sz="1500" kern="1200" dirty="0">
            <a:solidFill>
              <a:schemeClr val="accent2"/>
            </a:solidFill>
          </a:endParaRPr>
        </a:p>
      </dsp:txBody>
      <dsp:txXfrm>
        <a:off x="1631764" y="1772870"/>
        <a:ext cx="2475294" cy="2196050"/>
      </dsp:txXfrm>
    </dsp:sp>
    <dsp:sp modelId="{3BC23A7F-ABC3-4F78-B7E1-F74675E35E7B}">
      <dsp:nvSpPr>
        <dsp:cNvPr id="0" name=""/>
        <dsp:cNvSpPr/>
      </dsp:nvSpPr>
      <dsp:spPr>
        <a:xfrm>
          <a:off x="3833859" y="1237353"/>
          <a:ext cx="4510520" cy="1218300"/>
        </a:xfrm>
        <a:prstGeom prst="rightArrow">
          <a:avLst>
            <a:gd name="adj1" fmla="val 50000"/>
            <a:gd name="adj2" fmla="val 50000"/>
          </a:avLst>
        </a:prstGeom>
        <a:solidFill>
          <a:srgbClr val="798E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40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latin typeface="Times New Roman"/>
              <a:ea typeface="微軟正黑體"/>
              <a:cs typeface="+mn-cs"/>
            </a:rPr>
            <a:t>步驟三</a:t>
          </a:r>
        </a:p>
      </dsp:txBody>
      <dsp:txXfrm>
        <a:off x="3833859" y="1541928"/>
        <a:ext cx="4205945" cy="609150"/>
      </dsp:txXfrm>
    </dsp:sp>
    <dsp:sp modelId="{1E62A59E-E618-47B9-9851-580822E0EE48}">
      <dsp:nvSpPr>
        <dsp:cNvPr id="0" name=""/>
        <dsp:cNvSpPr/>
      </dsp:nvSpPr>
      <dsp:spPr>
        <a:xfrm>
          <a:off x="3833859" y="2178826"/>
          <a:ext cx="1928896" cy="22107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1.</a:t>
          </a: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紙本申請表</a:t>
          </a:r>
          <a:b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</a:br>
          <a:r>
            <a:rPr lang="en-US" altLang="zh-TW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2.</a:t>
          </a: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英檢成績單及相關證明文件</a:t>
          </a:r>
          <a:r>
            <a:rPr lang="zh-TW" altLang="en-US" sz="1600" b="1" u="sng" kern="1200" dirty="0">
              <a:solidFill>
                <a:schemeClr val="accent2"/>
              </a:solidFill>
              <a:latin typeface="Times New Roman"/>
              <a:ea typeface="微軟正黑體"/>
              <a:cs typeface="+mn-cs"/>
            </a:rPr>
            <a:t>正本</a:t>
          </a:r>
          <a:r>
            <a:rPr lang="zh-TW" altLang="en-US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送至通識教育中心審核</a:t>
          </a:r>
        </a:p>
      </dsp:txBody>
      <dsp:txXfrm>
        <a:off x="3833859" y="2178826"/>
        <a:ext cx="1928896" cy="2210734"/>
      </dsp:txXfrm>
    </dsp:sp>
    <dsp:sp modelId="{E7A866F6-78EB-46FE-9FE2-E3F405CA4E73}">
      <dsp:nvSpPr>
        <dsp:cNvPr id="0" name=""/>
        <dsp:cNvSpPr/>
      </dsp:nvSpPr>
      <dsp:spPr>
        <a:xfrm>
          <a:off x="5762756" y="1643309"/>
          <a:ext cx="2581624" cy="1218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40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latin typeface="Times New Roman"/>
              <a:ea typeface="微軟正黑體"/>
              <a:cs typeface="+mn-cs"/>
            </a:rPr>
            <a:t>步驟四</a:t>
          </a:r>
        </a:p>
      </dsp:txBody>
      <dsp:txXfrm>
        <a:off x="5762756" y="1947884"/>
        <a:ext cx="2277049" cy="609150"/>
      </dsp:txXfrm>
    </dsp:sp>
    <dsp:sp modelId="{3EC5D868-A428-4E39-9137-AFBA981F97CD}">
      <dsp:nvSpPr>
        <dsp:cNvPr id="0" name=""/>
        <dsp:cNvSpPr/>
      </dsp:nvSpPr>
      <dsp:spPr>
        <a:xfrm>
          <a:off x="5762756" y="2584782"/>
          <a:ext cx="1946469" cy="2236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中心審查無誤後</a:t>
          </a:r>
          <a:br>
            <a:rPr lang="en-US" altLang="zh-TW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</a:br>
          <a:r>
            <a:rPr lang="zh-TW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微軟正黑體"/>
              <a:cs typeface="+mn-cs"/>
            </a:rPr>
            <a:t>，准予抵修相當程度之科目，並核予學分</a:t>
          </a:r>
        </a:p>
      </dsp:txBody>
      <dsp:txXfrm>
        <a:off x="5762756" y="2584782"/>
        <a:ext cx="1946469" cy="223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2840"/>
          </a:xfrm>
          <a:prstGeom prst="rect">
            <a:avLst/>
          </a:prstGeom>
        </p:spPr>
        <p:txBody>
          <a:bodyPr vert="horz" lIns="91044" tIns="45522" rIns="91044" bIns="4552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40"/>
          </a:xfrm>
          <a:prstGeom prst="rect">
            <a:avLst/>
          </a:prstGeom>
        </p:spPr>
        <p:txBody>
          <a:bodyPr vert="horz" lIns="91044" tIns="45522" rIns="91044" bIns="45522" rtlCol="0"/>
          <a:lstStyle>
            <a:lvl1pPr algn="r">
              <a:defRPr sz="1200"/>
            </a:lvl1pPr>
          </a:lstStyle>
          <a:p>
            <a:fld id="{563FD6FF-A0E5-4E9D-8B17-6F00755EAD1C}" type="datetimeFigureOut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4" tIns="45522" rIns="91044" bIns="4552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81975"/>
            <a:ext cx="5438140" cy="4435555"/>
          </a:xfrm>
          <a:prstGeom prst="rect">
            <a:avLst/>
          </a:prstGeom>
        </p:spPr>
        <p:txBody>
          <a:bodyPr vert="horz" lIns="91044" tIns="45522" rIns="91044" bIns="4552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62239"/>
            <a:ext cx="2945659" cy="492840"/>
          </a:xfrm>
          <a:prstGeom prst="rect">
            <a:avLst/>
          </a:prstGeom>
        </p:spPr>
        <p:txBody>
          <a:bodyPr vert="horz" lIns="91044" tIns="45522" rIns="91044" bIns="4552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362239"/>
            <a:ext cx="2945659" cy="492840"/>
          </a:xfrm>
          <a:prstGeom prst="rect">
            <a:avLst/>
          </a:prstGeom>
        </p:spPr>
        <p:txBody>
          <a:bodyPr vert="horz" lIns="91044" tIns="45522" rIns="91044" bIns="45522" rtlCol="0" anchor="b"/>
          <a:lstStyle>
            <a:lvl1pPr algn="r">
              <a:defRPr sz="1200"/>
            </a:lvl1pPr>
          </a:lstStyle>
          <a:p>
            <a:fld id="{7BE5687B-2CBE-40A2-BC94-FD7F3E0CA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48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3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29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一、正式課程：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/>
              <a:t>1.</a:t>
            </a:r>
            <a:r>
              <a:rPr lang="zh-TW" altLang="en-US" dirty="0"/>
              <a:t>共同必修：國文、英文，共</a:t>
            </a:r>
            <a:r>
              <a:rPr lang="en-US" altLang="zh-TW" dirty="0"/>
              <a:t>8</a:t>
            </a:r>
            <a:r>
              <a:rPr lang="zh-TW" altLang="en-US" dirty="0"/>
              <a:t>學分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分類選修：藝術與美感領域、人文與文化思考領域、公民素養與社會探索領域、自然生命與科技領域，各類至少</a:t>
            </a:r>
            <a:r>
              <a:rPr lang="en-US" altLang="zh-TW" dirty="0"/>
              <a:t>4</a:t>
            </a:r>
            <a:r>
              <a:rPr lang="zh-TW" altLang="en-US" dirty="0"/>
              <a:t>學分，共</a:t>
            </a:r>
            <a:r>
              <a:rPr lang="en-US" altLang="zh-TW" dirty="0"/>
              <a:t>16</a:t>
            </a:r>
            <a:r>
              <a:rPr lang="zh-TW" altLang="en-US" dirty="0"/>
              <a:t>學分。</a:t>
            </a:r>
            <a:endParaRPr lang="en-US" altLang="zh-TW" dirty="0"/>
          </a:p>
          <a:p>
            <a:pPr defTabSz="910443">
              <a:defRPr/>
            </a:pPr>
            <a:r>
              <a:rPr lang="en-US" altLang="zh-TW" dirty="0"/>
              <a:t>3.</a:t>
            </a:r>
            <a:r>
              <a:rPr lang="zh-TW" altLang="en-US" dirty="0"/>
              <a:t>共同選修：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符合通識教育基本素養之進階或深化課程，包含語言、專業或技藝等類課程，共</a:t>
            </a:r>
            <a:r>
              <a:rPr lang="en-US" altLang="zh-TW" dirty="0"/>
              <a:t>4</a:t>
            </a:r>
            <a:r>
              <a:rPr lang="zh-TW" altLang="en-US" dirty="0"/>
              <a:t>學分。</a:t>
            </a:r>
            <a:endParaRPr lang="en-US" altLang="zh-TW" dirty="0"/>
          </a:p>
          <a:p>
            <a:pPr defTabSz="910443">
              <a:defRPr/>
            </a:pPr>
            <a:r>
              <a:rPr lang="en-US" altLang="zh-TW" dirty="0"/>
              <a:t>4.</a:t>
            </a:r>
            <a:r>
              <a:rPr lang="zh-TW" altLang="en-US" dirty="0"/>
              <a:t>潛在課程：講座、研討會、通識護照，不計學分數。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82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47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14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51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00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2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C82A-B7A1-45AB-B5C4-3642DD40286A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22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7465-3AFC-447F-B2ED-9EF28D12EA49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1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B20A-0A02-4205-9AE6-EB41C1F56157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9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846E-7D08-4C52-9340-1D106A853A39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1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557-D317-49BA-9021-D121084D538E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21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A1A1-7B65-4EC3-A30D-0B6823B52D5B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45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F0E9-FFC2-49B5-9F0D-5BB9E80B2CE5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53F6-B9C3-431C-A3B4-6AE370BFE8AE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1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6275-ED19-4108-9C9B-D2AFFD3052DC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8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F904-A581-476F-A213-0E807FF892D6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46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C243-5A74-4415-B24E-098D3FB0C5BC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56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5860-2C77-460D-8CC2-F08A99DE49DA}" type="datetime1">
              <a:rPr lang="zh-TW" altLang="en-US" smtClean="0"/>
              <a:t>2025/8/21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9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utsus.utaipei.edu.tw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B947857-7863-4827-8AFB-9E45AE176D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9D6AC8-B282-484E-AA9E-5900D808B15D}"/>
              </a:ext>
            </a:extLst>
          </p:cNvPr>
          <p:cNvSpPr txBox="1"/>
          <p:nvPr/>
        </p:nvSpPr>
        <p:spPr>
          <a:xfrm>
            <a:off x="1248247" y="5219908"/>
            <a:ext cx="615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3C57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報告人｜通識教育中心  李天申主任</a:t>
            </a:r>
            <a:endParaRPr lang="en-US" altLang="zh-TW" b="1" dirty="0">
              <a:solidFill>
                <a:srgbClr val="3C57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8">
            <a:extLst>
              <a:ext uri="{FF2B5EF4-FFF2-40B4-BE49-F238E27FC236}">
                <a16:creationId xmlns:a16="http://schemas.microsoft.com/office/drawing/2014/main" id="{106B921E-C474-45D9-AFF5-E1443A503C1C}"/>
              </a:ext>
            </a:extLst>
          </p:cNvPr>
          <p:cNvSpPr/>
          <p:nvPr/>
        </p:nvSpPr>
        <p:spPr>
          <a:xfrm>
            <a:off x="1115616" y="2064815"/>
            <a:ext cx="5544616" cy="1532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4200" b="1" kern="100" dirty="0">
                <a:solidFill>
                  <a:srgbClr val="3C577C"/>
                </a:solidFill>
                <a:effectLst/>
                <a:latin typeface="Microsoft JhengHei" charset="-120"/>
                <a:ea typeface="Microsoft JhengHei" charset="-120"/>
                <a:cs typeface="Microsoft JhengHei" charset="-120"/>
              </a:rPr>
              <a:t>通識教育中心</a:t>
            </a:r>
            <a:endParaRPr lang="en-US" altLang="zh-TW" sz="4200" b="1" kern="100" dirty="0">
              <a:solidFill>
                <a:srgbClr val="3C577C"/>
              </a:solidFill>
              <a:effectLst/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C577C"/>
                </a:solidFill>
                <a:effectLst/>
                <a:latin typeface="Microsoft JhengHei" charset="-120"/>
                <a:ea typeface="Microsoft JhengHei" charset="-120"/>
                <a:cs typeface="Microsoft JhengHei" charset="-120"/>
              </a:rPr>
              <a:t>General Education Center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39660C6-9625-4073-877E-17B4B208A539}"/>
              </a:ext>
            </a:extLst>
          </p:cNvPr>
          <p:cNvGrpSpPr/>
          <p:nvPr/>
        </p:nvGrpSpPr>
        <p:grpSpPr>
          <a:xfrm>
            <a:off x="1279451" y="1237466"/>
            <a:ext cx="2284437" cy="656697"/>
            <a:chOff x="1279451" y="1196752"/>
            <a:chExt cx="2426067" cy="697411"/>
          </a:xfrm>
        </p:grpSpPr>
        <p:pic>
          <p:nvPicPr>
            <p:cNvPr id="14" name="Picture 2" descr="臺北市立大學UNIVERSITY OF TAIPEI - 亞太永續行動博覽會">
              <a:extLst>
                <a:ext uri="{FF2B5EF4-FFF2-40B4-BE49-F238E27FC236}">
                  <a16:creationId xmlns:a16="http://schemas.microsoft.com/office/drawing/2014/main" id="{87C00BDD-AFD5-445A-92C4-C0E838F1FC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33518" y="1196752"/>
              <a:ext cx="1872000" cy="697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臺北市立大學UNIVERSITY OF TAIPEI - 亞太永續行動博覽會">
              <a:extLst>
                <a:ext uri="{FF2B5EF4-FFF2-40B4-BE49-F238E27FC236}">
                  <a16:creationId xmlns:a16="http://schemas.microsoft.com/office/drawing/2014/main" id="{BF24636C-91FE-4CF2-849B-7A492C0C1D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9451" y="1207170"/>
              <a:ext cx="487392" cy="650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715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8374" t="25003" r="23372" b="10990"/>
          <a:stretch/>
        </p:blipFill>
        <p:spPr>
          <a:xfrm>
            <a:off x="267904" y="1012496"/>
            <a:ext cx="6326832" cy="568893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0889F16-CD6A-D9E5-5511-D92B5C38CD0E}"/>
              </a:ext>
            </a:extLst>
          </p:cNvPr>
          <p:cNvGrpSpPr/>
          <p:nvPr/>
        </p:nvGrpSpPr>
        <p:grpSpPr>
          <a:xfrm>
            <a:off x="7032601" y="3093949"/>
            <a:ext cx="1464344" cy="1500922"/>
            <a:chOff x="7183152" y="3066530"/>
            <a:chExt cx="1814796" cy="1860128"/>
          </a:xfrm>
        </p:grpSpPr>
        <p:sp>
          <p:nvSpPr>
            <p:cNvPr id="13" name="矩形 12"/>
            <p:cNvSpPr/>
            <p:nvPr/>
          </p:nvSpPr>
          <p:spPr>
            <a:xfrm>
              <a:off x="7187952" y="3066530"/>
              <a:ext cx="864096" cy="8640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/>
                <a:t>聽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83152" y="4062562"/>
              <a:ext cx="864096" cy="8640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/>
                <a:t>讀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133852" y="3080411"/>
              <a:ext cx="863297" cy="8502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/>
                <a:t>說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133852" y="4062562"/>
              <a:ext cx="864096" cy="8640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/>
                <a:t>寫</a:t>
              </a:r>
            </a:p>
          </p:txBody>
        </p:sp>
      </p:grp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20881233"/>
              </p:ext>
            </p:extLst>
          </p:nvPr>
        </p:nvGraphicFramePr>
        <p:xfrm>
          <a:off x="6796261" y="1154348"/>
          <a:ext cx="1919064" cy="175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圖片 7" descr="一張含有 針線, 樣式, 單色 的圖片&#10;&#10;自動產生的描述">
            <a:extLst>
              <a:ext uri="{FF2B5EF4-FFF2-40B4-BE49-F238E27FC236}">
                <a16:creationId xmlns:a16="http://schemas.microsoft.com/office/drawing/2014/main" id="{D5755CE7-C19D-DD58-F7E5-62B586879B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6" y="1268760"/>
            <a:ext cx="1043334" cy="104333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7F0CCA74-5DF1-48AA-B3D9-053D5225FF4F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Google Shape;1035;p28">
            <a:extLst>
              <a:ext uri="{FF2B5EF4-FFF2-40B4-BE49-F238E27FC236}">
                <a16:creationId xmlns:a16="http://schemas.microsoft.com/office/drawing/2014/main" id="{E0A002E6-DF5C-432E-8005-06DBA681FA3A}"/>
              </a:ext>
            </a:extLst>
          </p:cNvPr>
          <p:cNvSpPr/>
          <p:nvPr/>
        </p:nvSpPr>
        <p:spPr>
          <a:xfrm>
            <a:off x="-134480" y="211027"/>
            <a:ext cx="334379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12C03EA-77E0-45D2-9EE0-923815D08264}"/>
              </a:ext>
            </a:extLst>
          </p:cNvPr>
          <p:cNvGrpSpPr/>
          <p:nvPr/>
        </p:nvGrpSpPr>
        <p:grpSpPr>
          <a:xfrm>
            <a:off x="432781" y="338909"/>
            <a:ext cx="2555043" cy="457244"/>
            <a:chOff x="-254338" y="3163331"/>
            <a:chExt cx="2555043" cy="457244"/>
          </a:xfrm>
        </p:grpSpPr>
        <p:sp>
          <p:nvSpPr>
            <p:cNvPr id="27" name="Google Shape;94;p2">
              <a:extLst>
                <a:ext uri="{FF2B5EF4-FFF2-40B4-BE49-F238E27FC236}">
                  <a16:creationId xmlns:a16="http://schemas.microsoft.com/office/drawing/2014/main" id="{98BF018F-5D9D-473F-A214-252FA01CD0D3}"/>
                </a:ext>
              </a:extLst>
            </p:cNvPr>
            <p:cNvSpPr txBox="1"/>
            <p:nvPr/>
          </p:nvSpPr>
          <p:spPr>
            <a:xfrm>
              <a:off x="219852" y="3191963"/>
              <a:ext cx="208085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英語能力檢定</a:t>
              </a:r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1CBE6968-A4BA-4BF0-9260-27A4FE6255F3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02932CA-2562-4E82-B815-EE85B60B367D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95AAF28-CC95-4D26-9DFF-BA7D45CB9E79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</a:p>
            </p:txBody>
          </p:sp>
        </p:grp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B390A3E-778A-426C-A181-27C89D16745C}"/>
              </a:ext>
            </a:extLst>
          </p:cNvPr>
          <p:cNvSpPr txBox="1"/>
          <p:nvPr/>
        </p:nvSpPr>
        <p:spPr>
          <a:xfrm>
            <a:off x="3325287" y="337708"/>
            <a:ext cx="3694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英語能力檢定對照表</a:t>
            </a:r>
          </a:p>
        </p:txBody>
      </p:sp>
    </p:spTree>
    <p:extLst>
      <p:ext uri="{BB962C8B-B14F-4D97-AF65-F5344CB8AC3E}">
        <p14:creationId xmlns:p14="http://schemas.microsoft.com/office/powerpoint/2010/main" val="407655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839378"/>
              </p:ext>
            </p:extLst>
          </p:nvPr>
        </p:nvGraphicFramePr>
        <p:xfrm>
          <a:off x="449727" y="829159"/>
          <a:ext cx="8518106" cy="524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11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355919" y="4587643"/>
            <a:ext cx="1969368" cy="1413074"/>
            <a:chOff x="34178" y="36283"/>
            <a:chExt cx="2771800" cy="1988840"/>
          </a:xfrm>
        </p:grpSpPr>
        <p:sp>
          <p:nvSpPr>
            <p:cNvPr id="8" name="矩形圖說文字 7"/>
            <p:cNvSpPr/>
            <p:nvPr/>
          </p:nvSpPr>
          <p:spPr>
            <a:xfrm>
              <a:off x="34178" y="36283"/>
              <a:ext cx="2771800" cy="1988840"/>
            </a:xfrm>
            <a:prstGeom prst="wedgeRectCallout">
              <a:avLst>
                <a:gd name="adj1" fmla="val 36969"/>
                <a:gd name="adj2" fmla="val -70707"/>
              </a:avLst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4" y="116632"/>
              <a:ext cx="2592288" cy="1828143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6AF73BB-46DB-4068-A6EA-C6A9F28E465A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Google Shape;1035;p28">
            <a:extLst>
              <a:ext uri="{FF2B5EF4-FFF2-40B4-BE49-F238E27FC236}">
                <a16:creationId xmlns:a16="http://schemas.microsoft.com/office/drawing/2014/main" id="{E4FEAFB6-E682-4E0F-A988-63BAB0563E01}"/>
              </a:ext>
            </a:extLst>
          </p:cNvPr>
          <p:cNvSpPr/>
          <p:nvPr/>
        </p:nvSpPr>
        <p:spPr>
          <a:xfrm>
            <a:off x="-134480" y="211027"/>
            <a:ext cx="334379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23F3B55-AB1D-431C-9485-B9FFF79B6AD3}"/>
              </a:ext>
            </a:extLst>
          </p:cNvPr>
          <p:cNvGrpSpPr/>
          <p:nvPr/>
        </p:nvGrpSpPr>
        <p:grpSpPr>
          <a:xfrm>
            <a:off x="432781" y="338909"/>
            <a:ext cx="2555043" cy="457244"/>
            <a:chOff x="-254338" y="3163331"/>
            <a:chExt cx="2555043" cy="457244"/>
          </a:xfrm>
        </p:grpSpPr>
        <p:sp>
          <p:nvSpPr>
            <p:cNvPr id="23" name="Google Shape;94;p2">
              <a:extLst>
                <a:ext uri="{FF2B5EF4-FFF2-40B4-BE49-F238E27FC236}">
                  <a16:creationId xmlns:a16="http://schemas.microsoft.com/office/drawing/2014/main" id="{6E87D6EF-74E5-4641-BD97-331693C19207}"/>
                </a:ext>
              </a:extLst>
            </p:cNvPr>
            <p:cNvSpPr txBox="1"/>
            <p:nvPr/>
          </p:nvSpPr>
          <p:spPr>
            <a:xfrm>
              <a:off x="219852" y="3191963"/>
              <a:ext cx="208085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英語能力檢定</a:t>
              </a:r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2F65FBA3-002B-48F9-9B76-81F48B8FC109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A62B0DB-2F89-4EA9-831C-60FD5B7828F8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6AB2B31-3990-4A6B-8E82-3469422F6554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</a:p>
            </p:txBody>
          </p:sp>
        </p:grp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7030C79-CC65-47E6-9485-5602A3448652}"/>
              </a:ext>
            </a:extLst>
          </p:cNvPr>
          <p:cNvSpPr txBox="1"/>
          <p:nvPr/>
        </p:nvSpPr>
        <p:spPr>
          <a:xfrm>
            <a:off x="3325287" y="337708"/>
            <a:ext cx="6103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英語能力檢定抵免修學分申請流程</a:t>
            </a:r>
          </a:p>
        </p:txBody>
      </p:sp>
    </p:spTree>
    <p:extLst>
      <p:ext uri="{BB962C8B-B14F-4D97-AF65-F5344CB8AC3E}">
        <p14:creationId xmlns:p14="http://schemas.microsoft.com/office/powerpoint/2010/main" val="201104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AF00DAD-20D1-4F22-9E6A-3FB51282A86D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Google Shape;1035;p28">
            <a:extLst>
              <a:ext uri="{FF2B5EF4-FFF2-40B4-BE49-F238E27FC236}">
                <a16:creationId xmlns:a16="http://schemas.microsoft.com/office/drawing/2014/main" id="{5E3827FE-1920-4879-8D4E-CBC648A4717D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C096989-523D-4050-A0B3-3F4A7E58187B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15" name="Google Shape;94;p2">
              <a:extLst>
                <a:ext uri="{FF2B5EF4-FFF2-40B4-BE49-F238E27FC236}">
                  <a16:creationId xmlns:a16="http://schemas.microsoft.com/office/drawing/2014/main" id="{23D1238B-0501-48FC-854A-73F442213854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通識課程</a:t>
              </a:r>
              <a:endParaRPr lang="zh-TW" altLang="en-US" sz="2000" b="1" i="0" u="none" strike="noStrike" cap="none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417D973D-5567-47F3-8C6F-A1287824A093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5AF0B2C-4942-4705-9487-9F11EA6579C1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2F949F2-CA4D-427F-8E70-2855EA4FE9BF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</a:p>
            </p:txBody>
          </p:sp>
        </p:grp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95938CF-F8A3-4B89-96B8-03AF0E1F6D42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英語能力檢定抵免修學分建議申請時間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4B0888A-195F-41BF-A6A6-8CAEFEC217D2}"/>
              </a:ext>
            </a:extLst>
          </p:cNvPr>
          <p:cNvGrpSpPr/>
          <p:nvPr/>
        </p:nvGrpSpPr>
        <p:grpSpPr>
          <a:xfrm>
            <a:off x="304368" y="1318071"/>
            <a:ext cx="8535263" cy="4277072"/>
            <a:chOff x="304368" y="1600200"/>
            <a:chExt cx="8535263" cy="4277072"/>
          </a:xfrm>
        </p:grpSpPr>
        <p:sp>
          <p:nvSpPr>
            <p:cNvPr id="32" name="局部圓 31">
              <a:extLst>
                <a:ext uri="{FF2B5EF4-FFF2-40B4-BE49-F238E27FC236}">
                  <a16:creationId xmlns:a16="http://schemas.microsoft.com/office/drawing/2014/main" id="{8E8A5FC7-7D86-4845-BDAD-06B87DE7270E}"/>
                </a:ext>
              </a:extLst>
            </p:cNvPr>
            <p:cNvSpPr/>
            <p:nvPr/>
          </p:nvSpPr>
          <p:spPr>
            <a:xfrm>
              <a:off x="304368" y="1600200"/>
              <a:ext cx="4277072" cy="427707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86D77"/>
            </a:solidFill>
            <a:ln>
              <a:solidFill>
                <a:srgbClr val="586D7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25831424-B740-4E89-8141-1E02A4F1A8E7}"/>
                </a:ext>
              </a:extLst>
            </p:cNvPr>
            <p:cNvSpPr/>
            <p:nvPr/>
          </p:nvSpPr>
          <p:spPr>
            <a:xfrm>
              <a:off x="2442903" y="1600200"/>
              <a:ext cx="6091064" cy="4277072"/>
            </a:xfrm>
            <a:custGeom>
              <a:avLst/>
              <a:gdLst>
                <a:gd name="connsiteX0" fmla="*/ 0 w 6091064"/>
                <a:gd name="connsiteY0" fmla="*/ 0 h 4277072"/>
                <a:gd name="connsiteX1" fmla="*/ 6091064 w 6091064"/>
                <a:gd name="connsiteY1" fmla="*/ 0 h 4277072"/>
                <a:gd name="connsiteX2" fmla="*/ 6091064 w 6091064"/>
                <a:gd name="connsiteY2" fmla="*/ 4277072 h 4277072"/>
                <a:gd name="connsiteX3" fmla="*/ 0 w 6091064"/>
                <a:gd name="connsiteY3" fmla="*/ 4277072 h 4277072"/>
                <a:gd name="connsiteX4" fmla="*/ 0 w 6091064"/>
                <a:gd name="connsiteY4" fmla="*/ 0 h 42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4277072">
                  <a:moveTo>
                    <a:pt x="0" y="0"/>
                  </a:moveTo>
                  <a:lnTo>
                    <a:pt x="6091064" y="0"/>
                  </a:lnTo>
                  <a:lnTo>
                    <a:pt x="6091064" y="4277072"/>
                  </a:lnTo>
                  <a:lnTo>
                    <a:pt x="0" y="427707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86D77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314634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000" b="1" kern="1200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大一英文</a:t>
              </a:r>
              <a:r>
                <a:rPr lang="en-US" altLang="zh-TW" sz="2000" b="1" kern="1200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kern="1200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學分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000" b="1" kern="1200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英語能力檢定課程</a:t>
              </a:r>
              <a:r>
                <a:rPr lang="en-US" altLang="zh-TW" sz="2000" b="1" kern="1200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 kern="1200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學分</a:t>
              </a:r>
            </a:p>
          </p:txBody>
        </p:sp>
        <p:sp>
          <p:nvSpPr>
            <p:cNvPr id="34" name="局部圓 33">
              <a:extLst>
                <a:ext uri="{FF2B5EF4-FFF2-40B4-BE49-F238E27FC236}">
                  <a16:creationId xmlns:a16="http://schemas.microsoft.com/office/drawing/2014/main" id="{DCD3F80D-B98F-4D40-AAFA-10A8CFCD5A7D}"/>
                </a:ext>
              </a:extLst>
            </p:cNvPr>
            <p:cNvSpPr/>
            <p:nvPr/>
          </p:nvSpPr>
          <p:spPr>
            <a:xfrm>
              <a:off x="1052856" y="2883324"/>
              <a:ext cx="2780094" cy="278009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98EA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7B19B692-09B1-43BC-80B3-FD38BDE258B2}"/>
                </a:ext>
              </a:extLst>
            </p:cNvPr>
            <p:cNvSpPr/>
            <p:nvPr/>
          </p:nvSpPr>
          <p:spPr>
            <a:xfrm>
              <a:off x="2442903" y="2883324"/>
              <a:ext cx="6091064" cy="2780094"/>
            </a:xfrm>
            <a:custGeom>
              <a:avLst/>
              <a:gdLst>
                <a:gd name="connsiteX0" fmla="*/ 0 w 6091064"/>
                <a:gd name="connsiteY0" fmla="*/ 0 h 2780094"/>
                <a:gd name="connsiteX1" fmla="*/ 6091064 w 6091064"/>
                <a:gd name="connsiteY1" fmla="*/ 0 h 2780094"/>
                <a:gd name="connsiteX2" fmla="*/ 6091064 w 6091064"/>
                <a:gd name="connsiteY2" fmla="*/ 2780094 h 2780094"/>
                <a:gd name="connsiteX3" fmla="*/ 0 w 6091064"/>
                <a:gd name="connsiteY3" fmla="*/ 2780094 h 2780094"/>
                <a:gd name="connsiteX4" fmla="*/ 0 w 6091064"/>
                <a:gd name="connsiteY4" fmla="*/ 0 h 278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2780094">
                  <a:moveTo>
                    <a:pt x="0" y="0"/>
                  </a:moveTo>
                  <a:lnTo>
                    <a:pt x="6091064" y="0"/>
                  </a:lnTo>
                  <a:lnTo>
                    <a:pt x="6091064" y="2780094"/>
                  </a:lnTo>
                  <a:lnTo>
                    <a:pt x="0" y="278009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798EA1"/>
              </a:solidFill>
            </a:ln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1649374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大一下英文</a:t>
              </a:r>
              <a:r>
                <a:rPr lang="en-US" altLang="zh-TW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學分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英語能力檢定課程</a:t>
              </a:r>
              <a:r>
                <a:rPr lang="en-US" altLang="zh-TW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學分</a:t>
              </a:r>
            </a:p>
          </p:txBody>
        </p:sp>
        <p:sp>
          <p:nvSpPr>
            <p:cNvPr id="36" name="局部圓 35">
              <a:extLst>
                <a:ext uri="{FF2B5EF4-FFF2-40B4-BE49-F238E27FC236}">
                  <a16:creationId xmlns:a16="http://schemas.microsoft.com/office/drawing/2014/main" id="{42754B2A-D300-4837-AA50-A602E810698B}"/>
                </a:ext>
              </a:extLst>
            </p:cNvPr>
            <p:cNvSpPr/>
            <p:nvPr/>
          </p:nvSpPr>
          <p:spPr>
            <a:xfrm>
              <a:off x="1801343" y="4166444"/>
              <a:ext cx="1283120" cy="128312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86D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37" name="手繪多邊形: 圖案 36">
              <a:extLst>
                <a:ext uri="{FF2B5EF4-FFF2-40B4-BE49-F238E27FC236}">
                  <a16:creationId xmlns:a16="http://schemas.microsoft.com/office/drawing/2014/main" id="{87AE3706-7ABE-4CF1-8A16-77D7DDFC6912}"/>
                </a:ext>
              </a:extLst>
            </p:cNvPr>
            <p:cNvSpPr/>
            <p:nvPr/>
          </p:nvSpPr>
          <p:spPr>
            <a:xfrm>
              <a:off x="2442903" y="4166444"/>
              <a:ext cx="6091064" cy="1283120"/>
            </a:xfrm>
            <a:custGeom>
              <a:avLst/>
              <a:gdLst>
                <a:gd name="connsiteX0" fmla="*/ 0 w 6091064"/>
                <a:gd name="connsiteY0" fmla="*/ 0 h 1283120"/>
                <a:gd name="connsiteX1" fmla="*/ 6091064 w 6091064"/>
                <a:gd name="connsiteY1" fmla="*/ 0 h 1283120"/>
                <a:gd name="connsiteX2" fmla="*/ 6091064 w 6091064"/>
                <a:gd name="connsiteY2" fmla="*/ 1283120 h 1283120"/>
                <a:gd name="connsiteX3" fmla="*/ 0 w 6091064"/>
                <a:gd name="connsiteY3" fmla="*/ 1283120 h 1283120"/>
                <a:gd name="connsiteX4" fmla="*/ 0 w 6091064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1283120">
                  <a:moveTo>
                    <a:pt x="0" y="0"/>
                  </a:moveTo>
                  <a:lnTo>
                    <a:pt x="6091064" y="0"/>
                  </a:lnTo>
                  <a:lnTo>
                    <a:pt x="6091064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86D77"/>
              </a:solidFill>
            </a:ln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英語能力檢定課程</a:t>
              </a:r>
              <a:r>
                <a:rPr lang="en-US" altLang="zh-TW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學分</a:t>
              </a:r>
            </a:p>
          </p:txBody>
        </p:sp>
        <p:sp>
          <p:nvSpPr>
            <p:cNvPr id="38" name="手繪多邊形: 圖案 37">
              <a:extLst>
                <a:ext uri="{FF2B5EF4-FFF2-40B4-BE49-F238E27FC236}">
                  <a16:creationId xmlns:a16="http://schemas.microsoft.com/office/drawing/2014/main" id="{66617A41-71ED-4EF8-9087-C1C7B05D8FCC}"/>
                </a:ext>
              </a:extLst>
            </p:cNvPr>
            <p:cNvSpPr/>
            <p:nvPr/>
          </p:nvSpPr>
          <p:spPr>
            <a:xfrm>
              <a:off x="5182770" y="1600200"/>
              <a:ext cx="3656861" cy="1283124"/>
            </a:xfrm>
            <a:custGeom>
              <a:avLst/>
              <a:gdLst>
                <a:gd name="connsiteX0" fmla="*/ 0 w 3656861"/>
                <a:gd name="connsiteY0" fmla="*/ 0 h 1283124"/>
                <a:gd name="connsiteX1" fmla="*/ 3656861 w 3656861"/>
                <a:gd name="connsiteY1" fmla="*/ 0 h 1283124"/>
                <a:gd name="connsiteX2" fmla="*/ 3656861 w 3656861"/>
                <a:gd name="connsiteY2" fmla="*/ 1283124 h 1283124"/>
                <a:gd name="connsiteX3" fmla="*/ 0 w 3656861"/>
                <a:gd name="connsiteY3" fmla="*/ 1283124 h 1283124"/>
                <a:gd name="connsiteX4" fmla="*/ 0 w 3656861"/>
                <a:gd name="connsiteY4" fmla="*/ 0 h 12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4">
                  <a:moveTo>
                    <a:pt x="0" y="0"/>
                  </a:moveTo>
                  <a:lnTo>
                    <a:pt x="3656861" y="0"/>
                  </a:lnTo>
                  <a:lnTo>
                    <a:pt x="3656861" y="1283124"/>
                  </a:lnTo>
                  <a:lnTo>
                    <a:pt x="0" y="12831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600" b="1" dirty="0">
                  <a:solidFill>
                    <a:srgbClr val="586D77"/>
                  </a:solidFill>
                </a:rPr>
                <a:t>大一上</a:t>
              </a:r>
              <a:br>
                <a:rPr lang="en-US" altLang="zh-TW" sz="1600" dirty="0">
                  <a:solidFill>
                    <a:srgbClr val="586D77"/>
                  </a:solidFill>
                </a:rPr>
              </a:br>
              <a:r>
                <a:rPr lang="zh-TW" altLang="en-US" sz="1600" dirty="0">
                  <a:solidFill>
                    <a:srgbClr val="586D77"/>
                  </a:solidFill>
                </a:rPr>
                <a:t>加退選截止</a:t>
              </a:r>
              <a:r>
                <a:rPr lang="en-US" altLang="zh-TW" sz="2000" b="1" u="sng" dirty="0">
                  <a:solidFill>
                    <a:schemeClr val="accent2"/>
                  </a:solidFill>
                </a:rPr>
                <a:t>9/19</a:t>
              </a:r>
              <a:r>
                <a:rPr lang="zh-TW" altLang="en-US" sz="1600" dirty="0">
                  <a:solidFill>
                    <a:srgbClr val="586D77"/>
                  </a:solidFill>
                </a:rPr>
                <a:t>前</a:t>
              </a:r>
            </a:p>
          </p:txBody>
        </p:sp>
        <p:sp>
          <p:nvSpPr>
            <p:cNvPr id="39" name="手繪多邊形: 圖案 38">
              <a:extLst>
                <a:ext uri="{FF2B5EF4-FFF2-40B4-BE49-F238E27FC236}">
                  <a16:creationId xmlns:a16="http://schemas.microsoft.com/office/drawing/2014/main" id="{5CD11C85-F34B-4A58-A3A2-0197613F5148}"/>
                </a:ext>
              </a:extLst>
            </p:cNvPr>
            <p:cNvSpPr/>
            <p:nvPr/>
          </p:nvSpPr>
          <p:spPr>
            <a:xfrm>
              <a:off x="5182770" y="2883324"/>
              <a:ext cx="3656861" cy="1283120"/>
            </a:xfrm>
            <a:custGeom>
              <a:avLst/>
              <a:gdLst>
                <a:gd name="connsiteX0" fmla="*/ 0 w 3656861"/>
                <a:gd name="connsiteY0" fmla="*/ 0 h 1283120"/>
                <a:gd name="connsiteX1" fmla="*/ 3656861 w 3656861"/>
                <a:gd name="connsiteY1" fmla="*/ 0 h 1283120"/>
                <a:gd name="connsiteX2" fmla="*/ 3656861 w 3656861"/>
                <a:gd name="connsiteY2" fmla="*/ 1283120 h 1283120"/>
                <a:gd name="connsiteX3" fmla="*/ 0 w 3656861"/>
                <a:gd name="connsiteY3" fmla="*/ 1283120 h 1283120"/>
                <a:gd name="connsiteX4" fmla="*/ 0 w 3656861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0">
                  <a:moveTo>
                    <a:pt x="0" y="0"/>
                  </a:moveTo>
                  <a:lnTo>
                    <a:pt x="3656861" y="0"/>
                  </a:lnTo>
                  <a:lnTo>
                    <a:pt x="3656861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600" b="1" dirty="0">
                  <a:solidFill>
                    <a:srgbClr val="586D77"/>
                  </a:solidFill>
                </a:rPr>
                <a:t>大一下</a:t>
              </a:r>
              <a:br>
                <a:rPr lang="en-US" altLang="zh-TW" sz="1600" dirty="0">
                  <a:solidFill>
                    <a:srgbClr val="586D77"/>
                  </a:solidFill>
                </a:rPr>
              </a:br>
              <a:r>
                <a:rPr lang="zh-TW" altLang="en-US" sz="1600" dirty="0">
                  <a:solidFill>
                    <a:srgbClr val="586D77"/>
                  </a:solidFill>
                </a:rPr>
                <a:t>加退選截止前</a:t>
              </a:r>
            </a:p>
          </p:txBody>
        </p:sp>
        <p:sp>
          <p:nvSpPr>
            <p:cNvPr id="40" name="手繪多邊形: 圖案 39">
              <a:extLst>
                <a:ext uri="{FF2B5EF4-FFF2-40B4-BE49-F238E27FC236}">
                  <a16:creationId xmlns:a16="http://schemas.microsoft.com/office/drawing/2014/main" id="{83FFA7C1-A653-4987-AEB0-B02FB62E9B71}"/>
                </a:ext>
              </a:extLst>
            </p:cNvPr>
            <p:cNvSpPr/>
            <p:nvPr/>
          </p:nvSpPr>
          <p:spPr>
            <a:xfrm>
              <a:off x="5182770" y="4166444"/>
              <a:ext cx="3656861" cy="1283120"/>
            </a:xfrm>
            <a:custGeom>
              <a:avLst/>
              <a:gdLst>
                <a:gd name="connsiteX0" fmla="*/ 0 w 3656861"/>
                <a:gd name="connsiteY0" fmla="*/ 0 h 1283120"/>
                <a:gd name="connsiteX1" fmla="*/ 3656861 w 3656861"/>
                <a:gd name="connsiteY1" fmla="*/ 0 h 1283120"/>
                <a:gd name="connsiteX2" fmla="*/ 3656861 w 3656861"/>
                <a:gd name="connsiteY2" fmla="*/ 1283120 h 1283120"/>
                <a:gd name="connsiteX3" fmla="*/ 0 w 3656861"/>
                <a:gd name="connsiteY3" fmla="*/ 1283120 h 1283120"/>
                <a:gd name="connsiteX4" fmla="*/ 0 w 3656861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0">
                  <a:moveTo>
                    <a:pt x="0" y="0"/>
                  </a:moveTo>
                  <a:lnTo>
                    <a:pt x="3656861" y="0"/>
                  </a:lnTo>
                  <a:lnTo>
                    <a:pt x="3656861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600" dirty="0">
                  <a:solidFill>
                    <a:srgbClr val="586D77"/>
                  </a:solidFill>
                </a:rPr>
                <a:t>畢業學分審查前</a:t>
              </a:r>
            </a:p>
          </p:txBody>
        </p:sp>
      </p:grpSp>
      <p:sp>
        <p:nvSpPr>
          <p:cNvPr id="42" name="橢圓 41">
            <a:extLst>
              <a:ext uri="{FF2B5EF4-FFF2-40B4-BE49-F238E27FC236}">
                <a16:creationId xmlns:a16="http://schemas.microsoft.com/office/drawing/2014/main" id="{90588DF7-F81C-4D52-B957-C377277D11D2}"/>
              </a:ext>
            </a:extLst>
          </p:cNvPr>
          <p:cNvSpPr/>
          <p:nvPr/>
        </p:nvSpPr>
        <p:spPr>
          <a:xfrm>
            <a:off x="1447332" y="1519703"/>
            <a:ext cx="1008112" cy="100811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4500" b="1" dirty="0"/>
              <a:t>６</a:t>
            </a:r>
            <a:r>
              <a:rPr lang="zh-TW" altLang="en-US" sz="1600" b="1" dirty="0"/>
              <a:t>學分</a:t>
            </a: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E0141B33-3D27-4009-B614-176273A6295B}"/>
              </a:ext>
            </a:extLst>
          </p:cNvPr>
          <p:cNvSpPr/>
          <p:nvPr/>
        </p:nvSpPr>
        <p:spPr>
          <a:xfrm>
            <a:off x="1434791" y="2741669"/>
            <a:ext cx="1008112" cy="100811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4500" b="1" dirty="0"/>
              <a:t>４</a:t>
            </a:r>
            <a:r>
              <a:rPr lang="zh-TW" altLang="en-US" sz="1600" b="1" dirty="0"/>
              <a:t>學分</a:t>
            </a: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E53147A6-505E-4F35-915C-6980FCD43FA4}"/>
              </a:ext>
            </a:extLst>
          </p:cNvPr>
          <p:cNvSpPr/>
          <p:nvPr/>
        </p:nvSpPr>
        <p:spPr>
          <a:xfrm>
            <a:off x="1424437" y="4021819"/>
            <a:ext cx="1008112" cy="100811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sz="4500" b="1" dirty="0"/>
              <a:t>２</a:t>
            </a:r>
            <a:r>
              <a:rPr lang="zh-TW" altLang="en-US" sz="1600" b="1" dirty="0"/>
              <a:t>學分</a:t>
            </a:r>
          </a:p>
        </p:txBody>
      </p:sp>
      <p:sp>
        <p:nvSpPr>
          <p:cNvPr id="47" name="Google Shape;156;p4">
            <a:extLst>
              <a:ext uri="{FF2B5EF4-FFF2-40B4-BE49-F238E27FC236}">
                <a16:creationId xmlns:a16="http://schemas.microsoft.com/office/drawing/2014/main" id="{44A529B1-2FB6-4BC4-B302-E8D204B8346C}"/>
              </a:ext>
            </a:extLst>
          </p:cNvPr>
          <p:cNvSpPr/>
          <p:nvPr/>
        </p:nvSpPr>
        <p:spPr>
          <a:xfrm>
            <a:off x="-6567" y="6028356"/>
            <a:ext cx="9157133" cy="829644"/>
          </a:xfrm>
          <a:prstGeom prst="rect">
            <a:avLst/>
          </a:prstGeom>
          <a:solidFill>
            <a:srgbClr val="3C57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57;p4">
            <a:extLst>
              <a:ext uri="{FF2B5EF4-FFF2-40B4-BE49-F238E27FC236}">
                <a16:creationId xmlns:a16="http://schemas.microsoft.com/office/drawing/2014/main" id="{A4089D78-E265-437D-A41C-AC95EE89E596}"/>
              </a:ext>
            </a:extLst>
          </p:cNvPr>
          <p:cNvSpPr txBox="1"/>
          <p:nvPr/>
        </p:nvSpPr>
        <p:spPr>
          <a:xfrm>
            <a:off x="182588" y="6218141"/>
            <a:ext cx="8750390" cy="475846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A48"/>
              </a:buClr>
              <a:buSzPts val="2400"/>
              <a:buFont typeface="Arial"/>
              <a:buNone/>
            </a:pP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＞ </a:t>
            </a:r>
            <a:r>
              <a:rPr lang="zh-TW" altLang="en-US" sz="1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抵修後需自行完成</a:t>
            </a:r>
            <a:r>
              <a:rPr lang="zh-TW" altLang="en-US" sz="17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退選課程序</a:t>
            </a:r>
          </a:p>
        </p:txBody>
      </p:sp>
    </p:spTree>
    <p:extLst>
      <p:ext uri="{BB962C8B-B14F-4D97-AF65-F5344CB8AC3E}">
        <p14:creationId xmlns:p14="http://schemas.microsoft.com/office/powerpoint/2010/main" val="174962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CFF430-B045-43FF-819D-AC329497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9" name="Google Shape;373;p19">
            <a:extLst>
              <a:ext uri="{FF2B5EF4-FFF2-40B4-BE49-F238E27FC236}">
                <a16:creationId xmlns:a16="http://schemas.microsoft.com/office/drawing/2014/main" id="{8040E0D9-19FF-4262-B44D-3C67613587FB}"/>
              </a:ext>
            </a:extLst>
          </p:cNvPr>
          <p:cNvSpPr txBox="1"/>
          <p:nvPr/>
        </p:nvSpPr>
        <p:spPr>
          <a:xfrm>
            <a:off x="807539" y="2861444"/>
            <a:ext cx="350998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社會處方箋學分學程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438;p19">
            <a:extLst>
              <a:ext uri="{FF2B5EF4-FFF2-40B4-BE49-F238E27FC236}">
                <a16:creationId xmlns:a16="http://schemas.microsoft.com/office/drawing/2014/main" id="{E5572F7D-29C3-4726-9D9A-9DFF67E399A1}"/>
              </a:ext>
            </a:extLst>
          </p:cNvPr>
          <p:cNvSpPr/>
          <p:nvPr/>
        </p:nvSpPr>
        <p:spPr>
          <a:xfrm>
            <a:off x="807538" y="2862769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3;p19">
            <a:extLst>
              <a:ext uri="{FF2B5EF4-FFF2-40B4-BE49-F238E27FC236}">
                <a16:creationId xmlns:a16="http://schemas.microsoft.com/office/drawing/2014/main" id="{BA5F7BAD-93D6-4A37-B06E-1CA2CB123B17}"/>
              </a:ext>
            </a:extLst>
          </p:cNvPr>
          <p:cNvSpPr txBox="1"/>
          <p:nvPr/>
        </p:nvSpPr>
        <p:spPr>
          <a:xfrm>
            <a:off x="807539" y="3317351"/>
            <a:ext cx="350998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室內設計學分學程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438;p19">
            <a:extLst>
              <a:ext uri="{FF2B5EF4-FFF2-40B4-BE49-F238E27FC236}">
                <a16:creationId xmlns:a16="http://schemas.microsoft.com/office/drawing/2014/main" id="{70E70BFF-80AC-43D2-8C74-1D47316EDD32}"/>
              </a:ext>
            </a:extLst>
          </p:cNvPr>
          <p:cNvSpPr/>
          <p:nvPr/>
        </p:nvSpPr>
        <p:spPr>
          <a:xfrm>
            <a:off x="807538" y="3318676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373;p19">
            <a:extLst>
              <a:ext uri="{FF2B5EF4-FFF2-40B4-BE49-F238E27FC236}">
                <a16:creationId xmlns:a16="http://schemas.microsoft.com/office/drawing/2014/main" id="{8FF595CF-15BC-42F9-ABD3-25614956E650}"/>
              </a:ext>
            </a:extLst>
          </p:cNvPr>
          <p:cNvSpPr txBox="1"/>
          <p:nvPr/>
        </p:nvSpPr>
        <p:spPr>
          <a:xfrm>
            <a:off x="807539" y="3771148"/>
            <a:ext cx="350998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都市更新學分學程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" name="Google Shape;438;p19">
            <a:extLst>
              <a:ext uri="{FF2B5EF4-FFF2-40B4-BE49-F238E27FC236}">
                <a16:creationId xmlns:a16="http://schemas.microsoft.com/office/drawing/2014/main" id="{58DC3BF3-36F8-4D8F-8FF6-7C2A35844E7C}"/>
              </a:ext>
            </a:extLst>
          </p:cNvPr>
          <p:cNvSpPr/>
          <p:nvPr/>
        </p:nvSpPr>
        <p:spPr>
          <a:xfrm>
            <a:off x="807538" y="3772473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373;p19">
            <a:extLst>
              <a:ext uri="{FF2B5EF4-FFF2-40B4-BE49-F238E27FC236}">
                <a16:creationId xmlns:a16="http://schemas.microsoft.com/office/drawing/2014/main" id="{010F412B-8227-4780-B31C-A5955C7BD33E}"/>
              </a:ext>
            </a:extLst>
          </p:cNvPr>
          <p:cNvSpPr txBox="1"/>
          <p:nvPr/>
        </p:nvSpPr>
        <p:spPr>
          <a:xfrm>
            <a:off x="807539" y="4227055"/>
            <a:ext cx="350998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音樂素養英語學分學程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" name="Google Shape;438;p19">
            <a:extLst>
              <a:ext uri="{FF2B5EF4-FFF2-40B4-BE49-F238E27FC236}">
                <a16:creationId xmlns:a16="http://schemas.microsoft.com/office/drawing/2014/main" id="{7046FEFF-7A95-4952-B079-B03053D95A7D}"/>
              </a:ext>
            </a:extLst>
          </p:cNvPr>
          <p:cNvSpPr/>
          <p:nvPr/>
        </p:nvSpPr>
        <p:spPr>
          <a:xfrm>
            <a:off x="807538" y="4228380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Google Shape;373;p19">
            <a:extLst>
              <a:ext uri="{FF2B5EF4-FFF2-40B4-BE49-F238E27FC236}">
                <a16:creationId xmlns:a16="http://schemas.microsoft.com/office/drawing/2014/main" id="{1D51C2DC-1770-4A48-A00F-E4A438D2171E}"/>
              </a:ext>
            </a:extLst>
          </p:cNvPr>
          <p:cNvSpPr txBox="1"/>
          <p:nvPr/>
        </p:nvSpPr>
        <p:spPr>
          <a:xfrm>
            <a:off x="807538" y="4682962"/>
            <a:ext cx="350998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媒體與數位應用學分學程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" name="Google Shape;438;p19">
            <a:extLst>
              <a:ext uri="{FF2B5EF4-FFF2-40B4-BE49-F238E27FC236}">
                <a16:creationId xmlns:a16="http://schemas.microsoft.com/office/drawing/2014/main" id="{8BBB5BB9-D7D8-413A-90CF-D3CE0858C355}"/>
              </a:ext>
            </a:extLst>
          </p:cNvPr>
          <p:cNvSpPr/>
          <p:nvPr/>
        </p:nvSpPr>
        <p:spPr>
          <a:xfrm>
            <a:off x="807537" y="4684287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5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" name="Google Shape;373;p19">
            <a:extLst>
              <a:ext uri="{FF2B5EF4-FFF2-40B4-BE49-F238E27FC236}">
                <a16:creationId xmlns:a16="http://schemas.microsoft.com/office/drawing/2014/main" id="{0750A1EB-F8E0-486A-A117-317E026C0F9F}"/>
              </a:ext>
            </a:extLst>
          </p:cNvPr>
          <p:cNvSpPr txBox="1"/>
          <p:nvPr/>
        </p:nvSpPr>
        <p:spPr>
          <a:xfrm>
            <a:off x="807538" y="5138869"/>
            <a:ext cx="350998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旅遊觀光學分學程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" name="Google Shape;438;p19">
            <a:extLst>
              <a:ext uri="{FF2B5EF4-FFF2-40B4-BE49-F238E27FC236}">
                <a16:creationId xmlns:a16="http://schemas.microsoft.com/office/drawing/2014/main" id="{64919D6D-27E9-4F83-B67F-07854084FF69}"/>
              </a:ext>
            </a:extLst>
          </p:cNvPr>
          <p:cNvSpPr/>
          <p:nvPr/>
        </p:nvSpPr>
        <p:spPr>
          <a:xfrm>
            <a:off x="807537" y="5140194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5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" name="Google Shape;373;p19">
            <a:extLst>
              <a:ext uri="{FF2B5EF4-FFF2-40B4-BE49-F238E27FC236}">
                <a16:creationId xmlns:a16="http://schemas.microsoft.com/office/drawing/2014/main" id="{0EA5D921-C47B-4415-91A1-7D2BC914B1B7}"/>
              </a:ext>
            </a:extLst>
          </p:cNvPr>
          <p:cNvSpPr txBox="1"/>
          <p:nvPr/>
        </p:nvSpPr>
        <p:spPr>
          <a:xfrm>
            <a:off x="807538" y="5592666"/>
            <a:ext cx="350998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alt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SCOT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校園共享課程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" name="Google Shape;438;p19">
            <a:extLst>
              <a:ext uri="{FF2B5EF4-FFF2-40B4-BE49-F238E27FC236}">
                <a16:creationId xmlns:a16="http://schemas.microsoft.com/office/drawing/2014/main" id="{3B53AE0D-93D1-4713-8410-CAE15F6DDC40}"/>
              </a:ext>
            </a:extLst>
          </p:cNvPr>
          <p:cNvSpPr/>
          <p:nvPr/>
        </p:nvSpPr>
        <p:spPr>
          <a:xfrm>
            <a:off x="807537" y="5593991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5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F9ECE6B-24BB-4E2C-AD28-06BE535A3693}"/>
              </a:ext>
            </a:extLst>
          </p:cNvPr>
          <p:cNvSpPr/>
          <p:nvPr/>
        </p:nvSpPr>
        <p:spPr>
          <a:xfrm>
            <a:off x="161865" y="2861444"/>
            <a:ext cx="501658" cy="3521698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6CF0F02-3DD6-498E-A13E-40379D513C37}"/>
              </a:ext>
            </a:extLst>
          </p:cNvPr>
          <p:cNvSpPr txBox="1"/>
          <p:nvPr/>
        </p:nvSpPr>
        <p:spPr>
          <a:xfrm>
            <a:off x="159256" y="3578177"/>
            <a:ext cx="492443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都市研究院</a:t>
            </a:r>
          </a:p>
        </p:txBody>
      </p:sp>
      <p:sp>
        <p:nvSpPr>
          <p:cNvPr id="25" name="Google Shape;373;p19">
            <a:extLst>
              <a:ext uri="{FF2B5EF4-FFF2-40B4-BE49-F238E27FC236}">
                <a16:creationId xmlns:a16="http://schemas.microsoft.com/office/drawing/2014/main" id="{17ABD481-E193-41F5-AE0A-584187BA727D}"/>
              </a:ext>
            </a:extLst>
          </p:cNvPr>
          <p:cNvSpPr txBox="1"/>
          <p:nvPr/>
        </p:nvSpPr>
        <p:spPr>
          <a:xfrm>
            <a:off x="4704969" y="3341878"/>
            <a:ext cx="425039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大數據 </a:t>
            </a:r>
            <a:r>
              <a:rPr lang="en-US" alt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AI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" name="Google Shape;438;p19">
            <a:extLst>
              <a:ext uri="{FF2B5EF4-FFF2-40B4-BE49-F238E27FC236}">
                <a16:creationId xmlns:a16="http://schemas.microsoft.com/office/drawing/2014/main" id="{F055ED58-4948-4743-AADA-7BBC16B598D4}"/>
              </a:ext>
            </a:extLst>
          </p:cNvPr>
          <p:cNvSpPr/>
          <p:nvPr/>
        </p:nvSpPr>
        <p:spPr>
          <a:xfrm>
            <a:off x="4704969" y="3343203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" name="Google Shape;373;p19">
            <a:extLst>
              <a:ext uri="{FF2B5EF4-FFF2-40B4-BE49-F238E27FC236}">
                <a16:creationId xmlns:a16="http://schemas.microsoft.com/office/drawing/2014/main" id="{42B4D8C2-2204-4BEB-92B8-46AAD8192628}"/>
              </a:ext>
            </a:extLst>
          </p:cNvPr>
          <p:cNvSpPr txBox="1"/>
          <p:nvPr/>
        </p:nvSpPr>
        <p:spPr>
          <a:xfrm>
            <a:off x="4704969" y="3797785"/>
            <a:ext cx="4250398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公私合夥建設發展 </a:t>
            </a:r>
            <a:r>
              <a:rPr lang="en-US" alt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PPP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" name="Google Shape;438;p19">
            <a:extLst>
              <a:ext uri="{FF2B5EF4-FFF2-40B4-BE49-F238E27FC236}">
                <a16:creationId xmlns:a16="http://schemas.microsoft.com/office/drawing/2014/main" id="{6D6A728A-0D36-4AFE-A0E2-5F035C63AAEF}"/>
              </a:ext>
            </a:extLst>
          </p:cNvPr>
          <p:cNvSpPr/>
          <p:nvPr/>
        </p:nvSpPr>
        <p:spPr>
          <a:xfrm>
            <a:off x="4704969" y="3799110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" name="Google Shape;373;p19">
            <a:extLst>
              <a:ext uri="{FF2B5EF4-FFF2-40B4-BE49-F238E27FC236}">
                <a16:creationId xmlns:a16="http://schemas.microsoft.com/office/drawing/2014/main" id="{7401DAB4-B0E4-416A-A8A4-1E8A1627136C}"/>
              </a:ext>
            </a:extLst>
          </p:cNvPr>
          <p:cNvSpPr txBox="1"/>
          <p:nvPr/>
        </p:nvSpPr>
        <p:spPr>
          <a:xfrm>
            <a:off x="4704969" y="4251582"/>
            <a:ext cx="425039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未來生活設計學分學程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" name="Google Shape;438;p19">
            <a:extLst>
              <a:ext uri="{FF2B5EF4-FFF2-40B4-BE49-F238E27FC236}">
                <a16:creationId xmlns:a16="http://schemas.microsoft.com/office/drawing/2014/main" id="{B45680D6-0702-4F89-B635-D4A7FFD8B38A}"/>
              </a:ext>
            </a:extLst>
          </p:cNvPr>
          <p:cNvSpPr/>
          <p:nvPr/>
        </p:nvSpPr>
        <p:spPr>
          <a:xfrm>
            <a:off x="4704969" y="4252907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" name="Google Shape;373;p19">
            <a:extLst>
              <a:ext uri="{FF2B5EF4-FFF2-40B4-BE49-F238E27FC236}">
                <a16:creationId xmlns:a16="http://schemas.microsoft.com/office/drawing/2014/main" id="{1E45F379-E7BE-434F-9E8A-13C8D37B75D1}"/>
              </a:ext>
            </a:extLst>
          </p:cNvPr>
          <p:cNvSpPr txBox="1"/>
          <p:nvPr/>
        </p:nvSpPr>
        <p:spPr>
          <a:xfrm>
            <a:off x="4704969" y="4707489"/>
            <a:ext cx="425039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菁英運動選手學分學程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" name="Google Shape;438;p19">
            <a:extLst>
              <a:ext uri="{FF2B5EF4-FFF2-40B4-BE49-F238E27FC236}">
                <a16:creationId xmlns:a16="http://schemas.microsoft.com/office/drawing/2014/main" id="{405A5820-0292-40D0-A4F1-47CAB52489BC}"/>
              </a:ext>
            </a:extLst>
          </p:cNvPr>
          <p:cNvSpPr/>
          <p:nvPr/>
        </p:nvSpPr>
        <p:spPr>
          <a:xfrm>
            <a:off x="4704969" y="4708814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" name="Google Shape;373;p19">
            <a:extLst>
              <a:ext uri="{FF2B5EF4-FFF2-40B4-BE49-F238E27FC236}">
                <a16:creationId xmlns:a16="http://schemas.microsoft.com/office/drawing/2014/main" id="{A90302D3-9239-4DB4-8DF6-869D854BF0F1}"/>
              </a:ext>
            </a:extLst>
          </p:cNvPr>
          <p:cNvSpPr txBox="1"/>
          <p:nvPr/>
        </p:nvSpPr>
        <p:spPr>
          <a:xfrm>
            <a:off x="4704968" y="5163396"/>
            <a:ext cx="425039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全英文都市學分學程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" name="Google Shape;438;p19">
            <a:extLst>
              <a:ext uri="{FF2B5EF4-FFF2-40B4-BE49-F238E27FC236}">
                <a16:creationId xmlns:a16="http://schemas.microsoft.com/office/drawing/2014/main" id="{FFA28EE7-B3EF-4420-9A15-5C144AA5E2C7}"/>
              </a:ext>
            </a:extLst>
          </p:cNvPr>
          <p:cNvSpPr/>
          <p:nvPr/>
        </p:nvSpPr>
        <p:spPr>
          <a:xfrm>
            <a:off x="4704968" y="5164721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54A7979-6A12-444E-AA9B-BE26EEE8B08B}"/>
              </a:ext>
            </a:extLst>
          </p:cNvPr>
          <p:cNvSpPr txBox="1"/>
          <p:nvPr/>
        </p:nvSpPr>
        <p:spPr>
          <a:xfrm>
            <a:off x="4695089" y="4282319"/>
            <a:ext cx="40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9CE0986-B473-4D98-86EE-77D4E10A7F73}"/>
              </a:ext>
            </a:extLst>
          </p:cNvPr>
          <p:cNvSpPr txBox="1"/>
          <p:nvPr/>
        </p:nvSpPr>
        <p:spPr>
          <a:xfrm>
            <a:off x="4690750" y="4738226"/>
            <a:ext cx="40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B981CB0-2ED9-472B-99F2-AFA1EEDEB65A}"/>
              </a:ext>
            </a:extLst>
          </p:cNvPr>
          <p:cNvSpPr txBox="1"/>
          <p:nvPr/>
        </p:nvSpPr>
        <p:spPr>
          <a:xfrm>
            <a:off x="4691961" y="5194133"/>
            <a:ext cx="40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C377EE10-F0EC-4276-AB3E-6AD74DD4DC6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62820" y="4396975"/>
            <a:ext cx="144718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8C233A2A-4747-4931-88E2-A5DDEAB2406D}"/>
              </a:ext>
            </a:extLst>
          </p:cNvPr>
          <p:cNvCxnSpPr>
            <a:cxnSpLocks/>
          </p:cNvCxnSpPr>
          <p:nvPr/>
        </p:nvCxnSpPr>
        <p:spPr>
          <a:xfrm>
            <a:off x="4503247" y="2728535"/>
            <a:ext cx="36004" cy="3543078"/>
          </a:xfrm>
          <a:prstGeom prst="line">
            <a:avLst/>
          </a:prstGeom>
          <a:ln>
            <a:solidFill>
              <a:srgbClr val="3F3F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oogle Shape;666;p22">
            <a:extLst>
              <a:ext uri="{FF2B5EF4-FFF2-40B4-BE49-F238E27FC236}">
                <a16:creationId xmlns:a16="http://schemas.microsoft.com/office/drawing/2014/main" id="{EF7827BF-1F6B-4B90-A155-794C1B8369FF}"/>
              </a:ext>
            </a:extLst>
          </p:cNvPr>
          <p:cNvCxnSpPr>
            <a:cxnSpLocks/>
          </p:cNvCxnSpPr>
          <p:nvPr/>
        </p:nvCxnSpPr>
        <p:spPr>
          <a:xfrm>
            <a:off x="4521249" y="2491227"/>
            <a:ext cx="4434116" cy="4210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sp>
        <p:nvSpPr>
          <p:cNvPr id="41" name="Google Shape;667;p22">
            <a:extLst>
              <a:ext uri="{FF2B5EF4-FFF2-40B4-BE49-F238E27FC236}">
                <a16:creationId xmlns:a16="http://schemas.microsoft.com/office/drawing/2014/main" id="{011A486B-2408-41CA-A76F-CCEF6921AD04}"/>
              </a:ext>
            </a:extLst>
          </p:cNvPr>
          <p:cNvSpPr txBox="1"/>
          <p:nvPr/>
        </p:nvSpPr>
        <p:spPr>
          <a:xfrm>
            <a:off x="5638736" y="2348880"/>
            <a:ext cx="2088232" cy="276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113-2</a:t>
            </a:r>
            <a:r>
              <a:rPr lang="zh-TW" altLang="en-US" sz="12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學期新增之學分學程</a:t>
            </a:r>
            <a:endParaRPr sz="12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2" name="Google Shape;666;p22">
            <a:extLst>
              <a:ext uri="{FF2B5EF4-FFF2-40B4-BE49-F238E27FC236}">
                <a16:creationId xmlns:a16="http://schemas.microsoft.com/office/drawing/2014/main" id="{3525238C-7649-4D64-853E-C9B34A758796}"/>
              </a:ext>
            </a:extLst>
          </p:cNvPr>
          <p:cNvCxnSpPr>
            <a:cxnSpLocks/>
          </p:cNvCxnSpPr>
          <p:nvPr/>
        </p:nvCxnSpPr>
        <p:spPr>
          <a:xfrm flipV="1">
            <a:off x="807537" y="2491227"/>
            <a:ext cx="3655363" cy="3275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sp>
        <p:nvSpPr>
          <p:cNvPr id="43" name="Google Shape;667;p22">
            <a:extLst>
              <a:ext uri="{FF2B5EF4-FFF2-40B4-BE49-F238E27FC236}">
                <a16:creationId xmlns:a16="http://schemas.microsoft.com/office/drawing/2014/main" id="{4AEAD431-B17C-4E37-9A4A-DBA6DD257EE1}"/>
              </a:ext>
            </a:extLst>
          </p:cNvPr>
          <p:cNvSpPr txBox="1"/>
          <p:nvPr/>
        </p:nvSpPr>
        <p:spPr>
          <a:xfrm>
            <a:off x="1390264" y="2362179"/>
            <a:ext cx="2339112" cy="276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113-1</a:t>
            </a:r>
            <a:r>
              <a:rPr lang="zh-TW" altLang="en-US" sz="12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學期以前開辦之學分學程</a:t>
            </a:r>
            <a:endParaRPr sz="12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" name="Picture 2" descr="臺北市立大學都市研究院">
            <a:extLst>
              <a:ext uri="{FF2B5EF4-FFF2-40B4-BE49-F238E27FC236}">
                <a16:creationId xmlns:a16="http://schemas.microsoft.com/office/drawing/2014/main" id="{DAEED470-B3A4-4A3B-AB03-2B9672FA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2" y="1412776"/>
            <a:ext cx="4535188" cy="7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DF0EB4E8-DB90-43B5-B988-76CC64B05276}"/>
              </a:ext>
            </a:extLst>
          </p:cNvPr>
          <p:cNvSpPr txBox="1"/>
          <p:nvPr/>
        </p:nvSpPr>
        <p:spPr>
          <a:xfrm>
            <a:off x="5033073" y="1556956"/>
            <a:ext cx="32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549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https://utsus.utaipei.edu.tw/</a:t>
            </a:r>
            <a:endParaRPr lang="en-US" altLang="zh-TW" dirty="0">
              <a:solidFill>
                <a:srgbClr val="3549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3549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ED8450D-B3A3-4056-919B-3F00C3CB35B2}"/>
              </a:ext>
            </a:extLst>
          </p:cNvPr>
          <p:cNvSpPr txBox="1"/>
          <p:nvPr/>
        </p:nvSpPr>
        <p:spPr>
          <a:xfrm>
            <a:off x="749218" y="1061081"/>
            <a:ext cx="4368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綜理通識相關學分學程及課程 </a:t>
            </a:r>
          </a:p>
        </p:txBody>
      </p:sp>
      <p:pic>
        <p:nvPicPr>
          <p:cNvPr id="55" name="Picture 4" descr="SDGs-中華民國四健會協會">
            <a:extLst>
              <a:ext uri="{FF2B5EF4-FFF2-40B4-BE49-F238E27FC236}">
                <a16:creationId xmlns:a16="http://schemas.microsoft.com/office/drawing/2014/main" id="{368D9399-1783-40FE-9A96-1F9D3519E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4" t="36730" r="19288" b="36514"/>
          <a:stretch/>
        </p:blipFill>
        <p:spPr bwMode="auto">
          <a:xfrm>
            <a:off x="3979116" y="3307795"/>
            <a:ext cx="338648" cy="34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SDGs-中華民國四健會協會">
            <a:extLst>
              <a:ext uri="{FF2B5EF4-FFF2-40B4-BE49-F238E27FC236}">
                <a16:creationId xmlns:a16="http://schemas.microsoft.com/office/drawing/2014/main" id="{68D01789-40D6-4DEB-B7B5-73826464E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83" r="51440" b="68531"/>
          <a:stretch/>
        </p:blipFill>
        <p:spPr bwMode="auto">
          <a:xfrm>
            <a:off x="3975605" y="2852936"/>
            <a:ext cx="342159" cy="3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DGs-中華民國四健會協會">
            <a:extLst>
              <a:ext uri="{FF2B5EF4-FFF2-40B4-BE49-F238E27FC236}">
                <a16:creationId xmlns:a16="http://schemas.microsoft.com/office/drawing/2014/main" id="{149A7AC9-F2F7-482B-B96D-0AE907205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4" t="36730" r="19288" b="36514"/>
          <a:stretch/>
        </p:blipFill>
        <p:spPr bwMode="auto">
          <a:xfrm>
            <a:off x="3979116" y="3759679"/>
            <a:ext cx="338648" cy="34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SDGs-中華民國四健會協會">
            <a:extLst>
              <a:ext uri="{FF2B5EF4-FFF2-40B4-BE49-F238E27FC236}">
                <a16:creationId xmlns:a16="http://schemas.microsoft.com/office/drawing/2014/main" id="{29604D7C-0285-452B-A6BE-9DC269733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5" t="4705" r="35699" b="68656"/>
          <a:stretch/>
        </p:blipFill>
        <p:spPr bwMode="auto">
          <a:xfrm>
            <a:off x="3975605" y="4218073"/>
            <a:ext cx="342159" cy="3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SDGs-中華民國四健會協會">
            <a:extLst>
              <a:ext uri="{FF2B5EF4-FFF2-40B4-BE49-F238E27FC236}">
                <a16:creationId xmlns:a16="http://schemas.microsoft.com/office/drawing/2014/main" id="{8F5A3D9F-74C2-455E-B92D-2E191CEBA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6730" r="51513" b="36807"/>
          <a:stretch/>
        </p:blipFill>
        <p:spPr bwMode="auto">
          <a:xfrm>
            <a:off x="3973961" y="4678809"/>
            <a:ext cx="343804" cy="3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SDGs-中華民國四健會協會">
            <a:extLst>
              <a:ext uri="{FF2B5EF4-FFF2-40B4-BE49-F238E27FC236}">
                <a16:creationId xmlns:a16="http://schemas.microsoft.com/office/drawing/2014/main" id="{281E34EE-6622-43E4-86C0-AF04D5233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5" t="4705" r="35699" b="68656"/>
          <a:stretch/>
        </p:blipFill>
        <p:spPr bwMode="auto">
          <a:xfrm>
            <a:off x="3597445" y="4677543"/>
            <a:ext cx="342159" cy="3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DGs-中華民國四健會協會">
            <a:extLst>
              <a:ext uri="{FF2B5EF4-FFF2-40B4-BE49-F238E27FC236}">
                <a16:creationId xmlns:a16="http://schemas.microsoft.com/office/drawing/2014/main" id="{1B802581-4E36-4860-A7A4-AFC04D0B3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37354" r="68214" b="37692"/>
          <a:stretch/>
        </p:blipFill>
        <p:spPr bwMode="auto">
          <a:xfrm>
            <a:off x="3974980" y="5137093"/>
            <a:ext cx="342545" cy="3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SDGs-中華民國四健會協會">
            <a:extLst>
              <a:ext uri="{FF2B5EF4-FFF2-40B4-BE49-F238E27FC236}">
                <a16:creationId xmlns:a16="http://schemas.microsoft.com/office/drawing/2014/main" id="{B321F90B-F250-46CA-B69D-40AD5BA7C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5" t="4705" r="35699" b="68656"/>
          <a:stretch/>
        </p:blipFill>
        <p:spPr bwMode="auto">
          <a:xfrm>
            <a:off x="3973961" y="5589196"/>
            <a:ext cx="342159" cy="3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SDGs-中華民國四健會協會">
            <a:extLst>
              <a:ext uri="{FF2B5EF4-FFF2-40B4-BE49-F238E27FC236}">
                <a16:creationId xmlns:a16="http://schemas.microsoft.com/office/drawing/2014/main" id="{16886C2F-689C-4279-BF29-291A71149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6730" r="51513" b="36807"/>
          <a:stretch/>
        </p:blipFill>
        <p:spPr bwMode="auto">
          <a:xfrm>
            <a:off x="8611561" y="3348647"/>
            <a:ext cx="343804" cy="3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SDGs-中華民國四健會協會">
            <a:extLst>
              <a:ext uri="{FF2B5EF4-FFF2-40B4-BE49-F238E27FC236}">
                <a16:creationId xmlns:a16="http://schemas.microsoft.com/office/drawing/2014/main" id="{41563622-AD45-4CD3-B5B7-801697475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5" t="4705" r="35699" b="68656"/>
          <a:stretch/>
        </p:blipFill>
        <p:spPr bwMode="auto">
          <a:xfrm>
            <a:off x="8235045" y="3347381"/>
            <a:ext cx="342159" cy="3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SDGs-中華民國四健會協會">
            <a:extLst>
              <a:ext uri="{FF2B5EF4-FFF2-40B4-BE49-F238E27FC236}">
                <a16:creationId xmlns:a16="http://schemas.microsoft.com/office/drawing/2014/main" id="{BAE4AA7D-22D0-48A3-B0BF-FFD5264FB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6730" r="51513" b="36807"/>
          <a:stretch/>
        </p:blipFill>
        <p:spPr bwMode="auto">
          <a:xfrm>
            <a:off x="8241801" y="3793184"/>
            <a:ext cx="335403" cy="3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SDGs-中華民國四健會協會">
            <a:extLst>
              <a:ext uri="{FF2B5EF4-FFF2-40B4-BE49-F238E27FC236}">
                <a16:creationId xmlns:a16="http://schemas.microsoft.com/office/drawing/2014/main" id="{82CC27D2-1807-41A0-9EB2-963D118E8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36893" r="19654" b="37166"/>
          <a:stretch/>
        </p:blipFill>
        <p:spPr bwMode="auto">
          <a:xfrm>
            <a:off x="8613459" y="3793184"/>
            <a:ext cx="335403" cy="3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SDGs-中華民國四健會協會">
            <a:extLst>
              <a:ext uri="{FF2B5EF4-FFF2-40B4-BE49-F238E27FC236}">
                <a16:creationId xmlns:a16="http://schemas.microsoft.com/office/drawing/2014/main" id="{2305C790-B5E3-417B-8C9A-F3FFD0D9D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6730" r="51513" b="36807"/>
          <a:stretch/>
        </p:blipFill>
        <p:spPr bwMode="auto">
          <a:xfrm>
            <a:off x="8241801" y="4256608"/>
            <a:ext cx="335403" cy="3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SDGs-中華民國四健會協會">
            <a:extLst>
              <a:ext uri="{FF2B5EF4-FFF2-40B4-BE49-F238E27FC236}">
                <a16:creationId xmlns:a16="http://schemas.microsoft.com/office/drawing/2014/main" id="{175BD6C2-8D25-4418-9E9B-A91284F7A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36893" r="19654" b="37166"/>
          <a:stretch/>
        </p:blipFill>
        <p:spPr bwMode="auto">
          <a:xfrm>
            <a:off x="8613459" y="4256608"/>
            <a:ext cx="335403" cy="3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SDGs-中華民國四健會協會">
            <a:extLst>
              <a:ext uri="{FF2B5EF4-FFF2-40B4-BE49-F238E27FC236}">
                <a16:creationId xmlns:a16="http://schemas.microsoft.com/office/drawing/2014/main" id="{06EFD5C8-CD5E-47A8-A12C-4F5021E05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83" r="51440" b="68531"/>
          <a:stretch/>
        </p:blipFill>
        <p:spPr bwMode="auto">
          <a:xfrm>
            <a:off x="8613206" y="4703787"/>
            <a:ext cx="342159" cy="3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SDGs-中華民國四健會協會">
            <a:extLst>
              <a:ext uri="{FF2B5EF4-FFF2-40B4-BE49-F238E27FC236}">
                <a16:creationId xmlns:a16="http://schemas.microsoft.com/office/drawing/2014/main" id="{5E9A1C05-C24B-4A71-BF73-B9ACE57D4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5" t="4705" r="35699" b="68656"/>
          <a:stretch/>
        </p:blipFill>
        <p:spPr bwMode="auto">
          <a:xfrm>
            <a:off x="8235045" y="5165524"/>
            <a:ext cx="342159" cy="3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SDGs-中華民國四健會協會">
            <a:extLst>
              <a:ext uri="{FF2B5EF4-FFF2-40B4-BE49-F238E27FC236}">
                <a16:creationId xmlns:a16="http://schemas.microsoft.com/office/drawing/2014/main" id="{46471C35-26E7-4714-8576-F09845D18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36893" r="19654" b="37166"/>
          <a:stretch/>
        </p:blipFill>
        <p:spPr bwMode="auto">
          <a:xfrm>
            <a:off x="8615084" y="5164058"/>
            <a:ext cx="335403" cy="3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文字方塊 71">
            <a:extLst>
              <a:ext uri="{FF2B5EF4-FFF2-40B4-BE49-F238E27FC236}">
                <a16:creationId xmlns:a16="http://schemas.microsoft.com/office/drawing/2014/main" id="{E1F1F46F-56AA-47F8-8745-E16B5C975C18}"/>
              </a:ext>
            </a:extLst>
          </p:cNvPr>
          <p:cNvSpPr txBox="1"/>
          <p:nvPr/>
        </p:nvSpPr>
        <p:spPr>
          <a:xfrm>
            <a:off x="5854308" y="4020822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公私合夥建設發展理論與法規</a:t>
            </a: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8BFF6691-E5FC-4D51-B51D-C8A17C9BCA5A}"/>
              </a:ext>
            </a:extLst>
          </p:cNvPr>
          <p:cNvSpPr txBox="1"/>
          <p:nvPr/>
        </p:nvSpPr>
        <p:spPr>
          <a:xfrm>
            <a:off x="5854308" y="4452870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未來生活設計實作</a:t>
            </a:r>
            <a:r>
              <a:rPr lang="en-US" altLang="zh-TW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1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149E8949-DA09-4D50-809D-024315E6E0AA}"/>
              </a:ext>
            </a:extLst>
          </p:cNvPr>
          <p:cNvSpPr txBox="1"/>
          <p:nvPr/>
        </p:nvSpPr>
        <p:spPr>
          <a:xfrm>
            <a:off x="5854308" y="5388974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r>
              <a:rPr lang="en-US" altLang="zh-TW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(III)</a:t>
            </a:r>
            <a:r>
              <a:rPr lang="zh-TW" altLang="en-US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：普立茲克建築獎</a:t>
            </a: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7EB0A387-6676-4A05-9997-2D661CC6F84E}"/>
              </a:ext>
            </a:extLst>
          </p:cNvPr>
          <p:cNvSpPr txBox="1"/>
          <p:nvPr/>
        </p:nvSpPr>
        <p:spPr>
          <a:xfrm>
            <a:off x="5854308" y="3546963"/>
            <a:ext cx="24150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當機器人來上班</a:t>
            </a:r>
            <a:r>
              <a:rPr lang="en-US" altLang="zh-TW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未來職場的</a:t>
            </a:r>
            <a:r>
              <a:rPr lang="en-US" altLang="zh-TW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必修課</a:t>
            </a: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C0516DA5-1AAB-4414-934D-91B0E8E064B9}"/>
              </a:ext>
            </a:extLst>
          </p:cNvPr>
          <p:cNvSpPr txBox="1"/>
          <p:nvPr/>
        </p:nvSpPr>
        <p:spPr>
          <a:xfrm>
            <a:off x="5854308" y="4915115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運動傳播理論與實務</a:t>
            </a:r>
          </a:p>
        </p:txBody>
      </p:sp>
      <p:sp>
        <p:nvSpPr>
          <p:cNvPr id="78" name="Google Shape;373;p19">
            <a:extLst>
              <a:ext uri="{FF2B5EF4-FFF2-40B4-BE49-F238E27FC236}">
                <a16:creationId xmlns:a16="http://schemas.microsoft.com/office/drawing/2014/main" id="{A72AD33C-4F76-413B-BC7E-F66BE4439F2E}"/>
              </a:ext>
            </a:extLst>
          </p:cNvPr>
          <p:cNvSpPr txBox="1"/>
          <p:nvPr/>
        </p:nvSpPr>
        <p:spPr>
          <a:xfrm>
            <a:off x="806133" y="6044628"/>
            <a:ext cx="3509987" cy="33851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altLang="zh-TW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ESG</a:t>
            </a:r>
            <a:r>
              <a:rPr lang="zh-TW" altLang="en-US" sz="1600" b="1" dirty="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永續發展學分學程</a:t>
            </a:r>
            <a:endParaRPr sz="1600" b="1" dirty="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" name="Google Shape;438;p19">
            <a:extLst>
              <a:ext uri="{FF2B5EF4-FFF2-40B4-BE49-F238E27FC236}">
                <a16:creationId xmlns:a16="http://schemas.microsoft.com/office/drawing/2014/main" id="{EE2E5710-B239-4358-A4A9-44511CF85BCD}"/>
              </a:ext>
            </a:extLst>
          </p:cNvPr>
          <p:cNvSpPr/>
          <p:nvPr/>
        </p:nvSpPr>
        <p:spPr>
          <a:xfrm>
            <a:off x="806132" y="6045953"/>
            <a:ext cx="359990" cy="337189"/>
          </a:xfrm>
          <a:prstGeom prst="rect">
            <a:avLst/>
          </a:prstGeom>
          <a:solidFill>
            <a:srgbClr val="3A637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5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sz="15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5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2" name="Picture 2" descr="SDGs-中華民國四健會協會">
            <a:extLst>
              <a:ext uri="{FF2B5EF4-FFF2-40B4-BE49-F238E27FC236}">
                <a16:creationId xmlns:a16="http://schemas.microsoft.com/office/drawing/2014/main" id="{FA0D432A-7268-4476-8078-9C329A912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37354" r="68214" b="37692"/>
          <a:stretch/>
        </p:blipFill>
        <p:spPr bwMode="auto">
          <a:xfrm>
            <a:off x="3594524" y="6041159"/>
            <a:ext cx="343841" cy="3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DGs 懶人包》什麼是永續發展目標SDGs ？17項目標一次掌握- 未來城市＠天下- 進步城市的新想像">
            <a:extLst>
              <a:ext uri="{FF2B5EF4-FFF2-40B4-BE49-F238E27FC236}">
                <a16:creationId xmlns:a16="http://schemas.microsoft.com/office/drawing/2014/main" id="{8602CF04-E59D-4472-8E2A-49E17FBE1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8" t="36662" r="2948" b="37023"/>
          <a:stretch/>
        </p:blipFill>
        <p:spPr bwMode="auto">
          <a:xfrm>
            <a:off x="3973960" y="6037756"/>
            <a:ext cx="344096" cy="3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矩形 79">
            <a:extLst>
              <a:ext uri="{FF2B5EF4-FFF2-40B4-BE49-F238E27FC236}">
                <a16:creationId xmlns:a16="http://schemas.microsoft.com/office/drawing/2014/main" id="{556B095E-37CA-496E-8893-AC291C2A59EE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1" name="Google Shape;1035;p28">
            <a:extLst>
              <a:ext uri="{FF2B5EF4-FFF2-40B4-BE49-F238E27FC236}">
                <a16:creationId xmlns:a16="http://schemas.microsoft.com/office/drawing/2014/main" id="{9691E441-4F4B-4953-988E-E93BF7EDC2E9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2FB361B3-A8D9-4100-873F-2AB9084B8402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84" name="Google Shape;94;p2">
              <a:extLst>
                <a:ext uri="{FF2B5EF4-FFF2-40B4-BE49-F238E27FC236}">
                  <a16:creationId xmlns:a16="http://schemas.microsoft.com/office/drawing/2014/main" id="{8B082F6D-04B8-4EA0-A91E-E2C18800E0BE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i="0" u="none" strike="noStrike" cap="none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其   他</a:t>
              </a:r>
            </a:p>
          </p:txBody>
        </p:sp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906E53A8-25D5-4DDB-BEC1-AC9F0C848B98}"/>
                </a:ext>
              </a:extLst>
            </p:cNvPr>
            <p:cNvGrpSpPr/>
            <p:nvPr/>
          </p:nvGrpSpPr>
          <p:grpSpPr>
            <a:xfrm>
              <a:off x="-254338" y="3163331"/>
              <a:ext cx="458094" cy="457244"/>
              <a:chOff x="1136576" y="1798694"/>
              <a:chExt cx="458094" cy="457244"/>
            </a:xfrm>
          </p:grpSpPr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5B95D833-6966-4363-A29A-6C40F971B231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C7D12BFA-BC5B-4AAE-8E65-CD66E309E960}"/>
                  </a:ext>
                </a:extLst>
              </p:cNvPr>
              <p:cNvSpPr txBox="1"/>
              <p:nvPr/>
            </p:nvSpPr>
            <p:spPr>
              <a:xfrm>
                <a:off x="1153524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</a:p>
            </p:txBody>
          </p:sp>
        </p:grpSp>
      </p:grp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596FDD10-BE0E-45B6-B8F8-3408402DA9AB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都市研究院 </a:t>
            </a:r>
          </a:p>
        </p:txBody>
      </p:sp>
    </p:spTree>
    <p:extLst>
      <p:ext uri="{BB962C8B-B14F-4D97-AF65-F5344CB8AC3E}">
        <p14:creationId xmlns:p14="http://schemas.microsoft.com/office/powerpoint/2010/main" val="3006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81961" y="1787138"/>
            <a:ext cx="1409035" cy="1409035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388512" y="1680883"/>
            <a:ext cx="6196450" cy="1977008"/>
            <a:chOff x="2039255" y="585215"/>
            <a:chExt cx="4843404" cy="1633151"/>
          </a:xfrm>
        </p:grpSpPr>
        <p:sp>
          <p:nvSpPr>
            <p:cNvPr id="10" name="上彎箭號 9"/>
            <p:cNvSpPr/>
            <p:nvPr/>
          </p:nvSpPr>
          <p:spPr>
            <a:xfrm flipV="1">
              <a:off x="2060506" y="1173338"/>
              <a:ext cx="4822153" cy="1045028"/>
            </a:xfrm>
            <a:prstGeom prst="bent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2039255" y="585215"/>
              <a:ext cx="4426256" cy="1185419"/>
              <a:chOff x="1987001" y="637469"/>
              <a:chExt cx="4426256" cy="1185419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7001" y="637469"/>
                <a:ext cx="1185419" cy="1185419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7210" y="637469"/>
                <a:ext cx="1185419" cy="1185419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7419" y="637469"/>
                <a:ext cx="1185419" cy="1185419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7628" y="637469"/>
                <a:ext cx="1185419" cy="1185419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838" y="637469"/>
                <a:ext cx="1185419" cy="1185419"/>
              </a:xfrm>
              <a:prstGeom prst="rect">
                <a:avLst/>
              </a:prstGeom>
            </p:spPr>
          </p:pic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63997" y="4054600"/>
            <a:ext cx="65935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u"/>
            </a:pP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大學部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學生參加校內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活動可於【通識教育護照】集點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u"/>
            </a:pP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集滿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當學期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辦理之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或其他通識活動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次、</a:t>
            </a:r>
            <a:b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zh-TW" sz="1600" b="1" u="sng" kern="0" dirty="0">
                <a:solidFill>
                  <a:schemeClr val="accent2"/>
                </a:solidFill>
                <a:effectLst/>
                <a:latin typeface="+mn-ea"/>
                <a:cs typeface="Times New Roman" panose="02020603050405020304" pitchFamily="18" charset="0"/>
              </a:rPr>
              <a:t>每學期期末可向通識教育中心申請一次獎勵</a:t>
            </a:r>
            <a:r>
              <a:rPr lang="zh-TW" altLang="zh-TW" sz="1600" b="1" u="sng" dirty="0">
                <a:solidFill>
                  <a:schemeClr val="accent2"/>
                </a:solidFill>
                <a:latin typeface="+mn-ea"/>
                <a:cs typeface="Times New Roman" charset="0"/>
              </a:rPr>
              <a:t>。</a:t>
            </a:r>
            <a:endParaRPr lang="en-US" altLang="zh-TW" sz="1600" b="1" u="sng" dirty="0">
              <a:solidFill>
                <a:schemeClr val="accent2"/>
              </a:solidFill>
              <a:latin typeface="+mn-ea"/>
              <a:cs typeface="Times New Roman" charset="0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u"/>
            </a:pP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擔任通識課程班代，服務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小時也可採計為參加通識活動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次。</a:t>
            </a:r>
            <a:endParaRPr lang="en-US" altLang="zh-TW" sz="1600" b="1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u"/>
            </a:pP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最新法規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上網查詢，本校首頁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行政單位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通識教育中心</a:t>
            </a:r>
            <a:r>
              <a:rPr lang="en-US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法令規章</a:t>
            </a:r>
            <a:r>
              <a:rPr lang="zh-TW" altLang="zh-TW" sz="16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b="1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E8CB626-AC5A-484C-AE8A-070D16A3D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59" y="4054600"/>
            <a:ext cx="1790488" cy="179048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5344DC0-5AC8-43BA-AAD2-A0C9033685DD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Google Shape;1035;p28">
            <a:extLst>
              <a:ext uri="{FF2B5EF4-FFF2-40B4-BE49-F238E27FC236}">
                <a16:creationId xmlns:a16="http://schemas.microsoft.com/office/drawing/2014/main" id="{9163C86C-8C53-4214-89FF-BB8F0D4EFB27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830E577-D919-4BDC-981E-AF82785F74D2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21" name="Google Shape;94;p2">
              <a:extLst>
                <a:ext uri="{FF2B5EF4-FFF2-40B4-BE49-F238E27FC236}">
                  <a16:creationId xmlns:a16="http://schemas.microsoft.com/office/drawing/2014/main" id="{C216AC6A-4D99-4F04-ADDC-EDCA4F681B3D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i="0" u="none" strike="noStrike" cap="none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其   他</a:t>
              </a:r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96AFC688-D640-4ED8-9882-358812E2409B}"/>
                </a:ext>
              </a:extLst>
            </p:cNvPr>
            <p:cNvGrpSpPr/>
            <p:nvPr/>
          </p:nvGrpSpPr>
          <p:grpSpPr>
            <a:xfrm>
              <a:off x="-254338" y="3163331"/>
              <a:ext cx="458094" cy="457244"/>
              <a:chOff x="1136576" y="1798694"/>
              <a:chExt cx="458094" cy="45724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1DDE180-5372-4132-BE8E-F19CB99B6575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B21BC7C8-F2D5-4AF7-A715-11B44CF9FC4B}"/>
                  </a:ext>
                </a:extLst>
              </p:cNvPr>
              <p:cNvSpPr txBox="1"/>
              <p:nvPr/>
            </p:nvSpPr>
            <p:spPr>
              <a:xfrm>
                <a:off x="1153524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</a:p>
            </p:txBody>
          </p:sp>
        </p:grp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B80A1A8-8027-4DA2-A81F-447B2F3CDEFE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通識教育護照</a:t>
            </a:r>
          </a:p>
        </p:txBody>
      </p:sp>
    </p:spTree>
    <p:extLst>
      <p:ext uri="{BB962C8B-B14F-4D97-AF65-F5344CB8AC3E}">
        <p14:creationId xmlns:p14="http://schemas.microsoft.com/office/powerpoint/2010/main" val="141547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B15CEE-71B7-4D34-9C84-A453646E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0714FF-96AE-4B22-B5F1-B24EE02AB71B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Google Shape;1035;p28">
            <a:extLst>
              <a:ext uri="{FF2B5EF4-FFF2-40B4-BE49-F238E27FC236}">
                <a16:creationId xmlns:a16="http://schemas.microsoft.com/office/drawing/2014/main" id="{C9417AC1-5535-4E76-B56A-4B276ADA2212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72B60D3-7928-4DAA-98B9-E51C9C60C22D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9" name="Google Shape;94;p2">
              <a:extLst>
                <a:ext uri="{FF2B5EF4-FFF2-40B4-BE49-F238E27FC236}">
                  <a16:creationId xmlns:a16="http://schemas.microsoft.com/office/drawing/2014/main" id="{5CF67542-E82B-48C7-A86B-04FFF8282B8E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i="0" u="none" strike="noStrike" cap="none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其   他</a:t>
              </a:r>
            </a:p>
          </p:txBody>
        </p: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A1518B8B-64BF-4F11-88F1-043379717E7F}"/>
                </a:ext>
              </a:extLst>
            </p:cNvPr>
            <p:cNvGrpSpPr/>
            <p:nvPr/>
          </p:nvGrpSpPr>
          <p:grpSpPr>
            <a:xfrm>
              <a:off x="-254338" y="3163331"/>
              <a:ext cx="458094" cy="457244"/>
              <a:chOff x="1136576" y="1798694"/>
              <a:chExt cx="458094" cy="45724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EC69F9A-2384-4F56-926F-237DFC96D463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1E86077-E991-4117-8EFC-BD159B747189}"/>
                  </a:ext>
                </a:extLst>
              </p:cNvPr>
              <p:cNvSpPr txBox="1"/>
              <p:nvPr/>
            </p:nvSpPr>
            <p:spPr>
              <a:xfrm>
                <a:off x="1153524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</a:p>
            </p:txBody>
          </p:sp>
        </p:grp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4E2C3B7-5AEC-44C2-86E2-BEC23F8E5097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114-1 </a:t>
            </a:r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學期北市大講座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F8C1947-7A38-4BB4-9982-7F6D9353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38439"/>
              </p:ext>
            </p:extLst>
          </p:nvPr>
        </p:nvGraphicFramePr>
        <p:xfrm>
          <a:off x="225561" y="1418696"/>
          <a:ext cx="8640960" cy="434921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41430069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7240719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34991828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91739564"/>
                    </a:ext>
                  </a:extLst>
                </a:gridCol>
              </a:tblGrid>
              <a:tr h="395762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600" kern="1200" dirty="0"/>
                        <a:t>演講時間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600" kern="1200" dirty="0"/>
                        <a:t>講者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600" kern="1200" dirty="0"/>
                        <a:t>任職單位及職稱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主題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35871"/>
                  </a:ext>
                </a:extLst>
              </a:tr>
              <a:tr h="494181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10/0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1" u="none" strike="noStrike" kern="1200" cap="none" dirty="0">
                        <a:solidFill>
                          <a:srgbClr val="586D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市川美奈子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60"/>
                        </a:lnSpc>
                      </a:pPr>
                      <a:r>
                        <a:rPr lang="zh-TW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日本靜岡縣駐台辦事處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處</a:t>
                      </a:r>
                      <a:r>
                        <a:rPr lang="zh-TW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長</a:t>
                      </a:r>
                      <a:endParaRPr lang="zh-TW" altLang="en-US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靜岡人文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492793"/>
                  </a:ext>
                </a:extLst>
              </a:tr>
              <a:tr h="494181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10/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1" u="none" strike="noStrike" kern="1200" cap="none" dirty="0">
                        <a:solidFill>
                          <a:srgbClr val="586D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林從一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國家教育研究院院長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教育趨勢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29544"/>
                  </a:ext>
                </a:extLst>
              </a:tr>
              <a:tr h="494181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10/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五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1" u="none" strike="noStrike" kern="1200" cap="none" dirty="0">
                        <a:solidFill>
                          <a:srgbClr val="586D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胡元輝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公共電視基金會董事長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媒體素養</a:t>
                      </a:r>
                      <a:endParaRPr lang="en-US" altLang="zh-TW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148309"/>
                  </a:ext>
                </a:extLst>
              </a:tr>
              <a:tr h="494181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10/22 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1" u="none" strike="noStrike" kern="1200" cap="none" dirty="0">
                        <a:solidFill>
                          <a:srgbClr val="586D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陳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美伶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台灣地方創生基金會董事長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地方創生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770888"/>
                  </a:ext>
                </a:extLst>
              </a:tr>
              <a:tr h="494181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11/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1" u="none" strike="noStrike" kern="1200" cap="none" dirty="0">
                        <a:solidFill>
                          <a:srgbClr val="586D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陳亮恭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臺北市立關渡醫院院長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長壽城市</a:t>
                      </a:r>
                      <a:endParaRPr lang="en-US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74039"/>
                  </a:ext>
                </a:extLst>
              </a:tr>
              <a:tr h="494181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11/19 (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1" u="none" strike="noStrike" kern="1200" cap="none" dirty="0">
                        <a:solidFill>
                          <a:srgbClr val="586D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范俊逸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資訊工業策進會執行長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資訊安全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357694"/>
                  </a:ext>
                </a:extLst>
              </a:tr>
              <a:tr h="494181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11/26 (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1" u="none" strike="noStrike" kern="1200" cap="none" dirty="0">
                        <a:solidFill>
                          <a:srgbClr val="586D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司徒惠康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國家衛生研究院院長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醫學教育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129073"/>
                  </a:ext>
                </a:extLst>
              </a:tr>
              <a:tr h="494181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2/10 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1" u="none" strike="noStrike" kern="1200" cap="none" dirty="0">
                        <a:solidFill>
                          <a:srgbClr val="586D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林子倫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行政院能源及減碳辦公室副執行長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淨零減碳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29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19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979712" y="1307585"/>
            <a:ext cx="4947964" cy="3241770"/>
            <a:chOff x="1704676" y="1449948"/>
            <a:chExt cx="4927962" cy="3391928"/>
          </a:xfrm>
        </p:grpSpPr>
        <p:grpSp>
          <p:nvGrpSpPr>
            <p:cNvPr id="5" name="群組 4"/>
            <p:cNvGrpSpPr/>
            <p:nvPr/>
          </p:nvGrpSpPr>
          <p:grpSpPr>
            <a:xfrm>
              <a:off x="1704676" y="1602587"/>
              <a:ext cx="2279382" cy="2869957"/>
              <a:chOff x="312786" y="8390049"/>
              <a:chExt cx="1391073" cy="1725208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4737" y="8390049"/>
                <a:ext cx="1287170" cy="1478370"/>
              </a:xfrm>
              <a:prstGeom prst="rect">
                <a:avLst/>
              </a:prstGeom>
            </p:spPr>
          </p:pic>
          <p:sp>
            <p:nvSpPr>
              <p:cNvPr id="14" name="文字方塊 13"/>
              <p:cNvSpPr txBox="1"/>
              <p:nvPr/>
            </p:nvSpPr>
            <p:spPr>
              <a:xfrm>
                <a:off x="312786" y="9874740"/>
                <a:ext cx="1391073" cy="24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TW" altLang="en-US" sz="2000" dirty="0">
                    <a:solidFill>
                      <a:prstClr val="black"/>
                    </a:solidFill>
                    <a:latin typeface="Microsoft JhengHei" charset="-120"/>
                    <a:ea typeface="Microsoft JhengHei" charset="-120"/>
                    <a:cs typeface="Microsoft JhengHei" charset="-120"/>
                  </a:rPr>
                  <a:t>通識教育中心</a:t>
                </a: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4967206" y="1449948"/>
              <a:ext cx="1665432" cy="3391928"/>
              <a:chOff x="2428327" y="7874091"/>
              <a:chExt cx="1405775" cy="2820129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2428327" y="7874091"/>
                <a:ext cx="1391073" cy="1365024"/>
                <a:chOff x="547054" y="9292919"/>
                <a:chExt cx="1391073" cy="1365024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9698" y="9292919"/>
                  <a:ext cx="1145785" cy="1085420"/>
                </a:xfrm>
                <a:prstGeom prst="rect">
                  <a:avLst/>
                </a:prstGeom>
              </p:spPr>
            </p:pic>
            <p:sp>
              <p:nvSpPr>
                <p:cNvPr id="12" name="文字方塊 11"/>
                <p:cNvSpPr txBox="1"/>
                <p:nvPr/>
              </p:nvSpPr>
              <p:spPr>
                <a:xfrm>
                  <a:off x="547054" y="10350872"/>
                  <a:ext cx="1391073" cy="307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dirty="0">
                      <a:solidFill>
                        <a:prstClr val="black"/>
                      </a:solidFill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行政企劃組</a:t>
                  </a:r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2443029" y="9297552"/>
                <a:ext cx="1391073" cy="1396668"/>
                <a:chOff x="1939683" y="9304715"/>
                <a:chExt cx="1391073" cy="1396668"/>
              </a:xfrm>
            </p:grpSpPr>
            <p:pic>
              <p:nvPicPr>
                <p:cNvPr id="9" name="圖片 8"/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47625" y="9304715"/>
                  <a:ext cx="1145785" cy="1061829"/>
                </a:xfrm>
                <a:prstGeom prst="rect">
                  <a:avLst/>
                </a:prstGeom>
              </p:spPr>
            </p:pic>
            <p:sp>
              <p:nvSpPr>
                <p:cNvPr id="10" name="文字方塊 9"/>
                <p:cNvSpPr txBox="1"/>
                <p:nvPr/>
              </p:nvSpPr>
              <p:spPr>
                <a:xfrm>
                  <a:off x="1939683" y="10394312"/>
                  <a:ext cx="1391073" cy="307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dirty="0">
                      <a:solidFill>
                        <a:prstClr val="black"/>
                      </a:solidFill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課程教學組</a:t>
                  </a:r>
                </a:p>
              </p:txBody>
            </p:sp>
          </p:grpSp>
        </p:grpSp>
        <p:grpSp>
          <p:nvGrpSpPr>
            <p:cNvPr id="15" name="群組 14"/>
            <p:cNvGrpSpPr/>
            <p:nvPr/>
          </p:nvGrpSpPr>
          <p:grpSpPr>
            <a:xfrm>
              <a:off x="3898931" y="2102696"/>
              <a:ext cx="1213573" cy="1697890"/>
              <a:chOff x="3143970" y="7678473"/>
              <a:chExt cx="1213573" cy="1697890"/>
            </a:xfrm>
          </p:grpSpPr>
          <p:cxnSp>
            <p:nvCxnSpPr>
              <p:cNvPr id="16" name="直線接點 15"/>
              <p:cNvCxnSpPr>
                <a:stCxn id="13" idx="3"/>
                <a:endCxn id="11" idx="1"/>
              </p:cNvCxnSpPr>
              <p:nvPr/>
            </p:nvCxnSpPr>
            <p:spPr>
              <a:xfrm flipV="1">
                <a:off x="3143970" y="7678473"/>
                <a:ext cx="1213572" cy="7295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13" idx="3"/>
                <a:endCxn id="9" idx="1"/>
              </p:cNvCxnSpPr>
              <p:nvPr/>
            </p:nvCxnSpPr>
            <p:spPr>
              <a:xfrm>
                <a:off x="3143970" y="8408030"/>
                <a:ext cx="1213573" cy="9683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群組 18"/>
          <p:cNvGrpSpPr/>
          <p:nvPr/>
        </p:nvGrpSpPr>
        <p:grpSpPr>
          <a:xfrm>
            <a:off x="191591" y="4737705"/>
            <a:ext cx="4481915" cy="1338828"/>
            <a:chOff x="1643155" y="7605431"/>
            <a:chExt cx="3213844" cy="1338828"/>
          </a:xfrm>
        </p:grpSpPr>
        <p:sp>
          <p:nvSpPr>
            <p:cNvPr id="24" name="矩形 23"/>
            <p:cNvSpPr/>
            <p:nvPr/>
          </p:nvSpPr>
          <p:spPr>
            <a:xfrm>
              <a:off x="2260034" y="7605431"/>
              <a:ext cx="2596965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b="1" kern="100" dirty="0">
                  <a:solidFill>
                    <a:srgbClr val="3C577C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活動</a:t>
              </a:r>
              <a:r>
                <a:rPr lang="zh-TW" altLang="zh-TW" kern="100" dirty="0">
                  <a:solidFill>
                    <a:srgbClr val="3C577C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：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2311-3040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轉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1162</a:t>
              </a:r>
              <a:endParaRPr lang="zh-TW" altLang="zh-TW" kern="100" dirty="0">
                <a:solidFill>
                  <a:srgbClr val="586D77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536575" indent="-536575">
                <a:lnSpc>
                  <a:spcPct val="150000"/>
                </a:lnSpc>
              </a:pPr>
              <a:r>
                <a:rPr lang="zh-TW" altLang="zh-TW" b="1" kern="100" dirty="0">
                  <a:solidFill>
                    <a:srgbClr val="3C577C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課程</a:t>
              </a:r>
              <a:r>
                <a:rPr lang="zh-TW" altLang="zh-TW" kern="100" dirty="0">
                  <a:solidFill>
                    <a:srgbClr val="3C577C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：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2311-3040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轉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1163</a:t>
              </a:r>
              <a:r>
                <a:rPr lang="zh-TW" altLang="en-US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 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(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博愛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)</a:t>
              </a:r>
            </a:p>
            <a:p>
              <a:pPr marL="536575">
                <a:lnSpc>
                  <a:spcPct val="150000"/>
                </a:lnSpc>
              </a:pP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  </a:t>
              </a:r>
              <a:r>
                <a:rPr lang="zh-TW" altLang="en-US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 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2871-8288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轉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3204</a:t>
              </a:r>
              <a:r>
                <a:rPr lang="zh-TW" altLang="en-US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 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(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天母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)</a:t>
              </a:r>
              <a:endParaRPr lang="zh-TW" altLang="zh-TW" kern="100" dirty="0">
                <a:solidFill>
                  <a:srgbClr val="586D77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3155" y="7927204"/>
              <a:ext cx="567982" cy="69528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4823648" y="4972082"/>
            <a:ext cx="4168531" cy="872419"/>
            <a:chOff x="4478953" y="10405933"/>
            <a:chExt cx="3091244" cy="506440"/>
          </a:xfrm>
        </p:grpSpPr>
        <p:sp>
          <p:nvSpPr>
            <p:cNvPr id="22" name="矩形 21"/>
            <p:cNvSpPr/>
            <p:nvPr/>
          </p:nvSpPr>
          <p:spPr>
            <a:xfrm>
              <a:off x="5162615" y="10405933"/>
              <a:ext cx="2407582" cy="50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b="1" kern="100" dirty="0">
                  <a:solidFill>
                    <a:srgbClr val="3C577C"/>
                  </a:solidFill>
                  <a:latin typeface="Microsoft JhengHei" charset="-120"/>
                  <a:ea typeface="Microsoft JhengHei" charset="-120"/>
                </a:rPr>
                <a:t>博愛校區：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行政大樓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4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樓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T405</a:t>
              </a:r>
              <a:endParaRPr lang="zh-TW" altLang="zh-TW" kern="100" dirty="0">
                <a:solidFill>
                  <a:srgbClr val="586D77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zh-TW" b="1" kern="100" dirty="0">
                  <a:solidFill>
                    <a:srgbClr val="3C577C"/>
                  </a:solidFill>
                  <a:latin typeface="Microsoft JhengHei" charset="-120"/>
                  <a:ea typeface="Microsoft JhengHei" charset="-120"/>
                </a:rPr>
                <a:t>天母校區：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科資大樓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4</a:t>
              </a:r>
              <a:r>
                <a:rPr lang="zh-TW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樓</a:t>
              </a:r>
              <a:r>
                <a:rPr lang="en-US" altLang="zh-TW" kern="100" dirty="0">
                  <a:solidFill>
                    <a:srgbClr val="586D77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D408</a:t>
              </a:r>
              <a:endParaRPr lang="zh-TW" altLang="zh-TW" kern="100" dirty="0">
                <a:solidFill>
                  <a:srgbClr val="586D77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8953" y="10448855"/>
              <a:ext cx="624665" cy="438326"/>
            </a:xfrm>
            <a:prstGeom prst="rect">
              <a:avLst/>
            </a:prstGeom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6A22731-D532-4DFE-B041-9A425F1588EF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Google Shape;1035;p28">
            <a:extLst>
              <a:ext uri="{FF2B5EF4-FFF2-40B4-BE49-F238E27FC236}">
                <a16:creationId xmlns:a16="http://schemas.microsoft.com/office/drawing/2014/main" id="{EAD0E484-22B9-46B7-AE8A-E167CB784E2B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FF0E231D-D627-426C-B4CB-176A67E06481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38" name="Google Shape;94;p2">
              <a:extLst>
                <a:ext uri="{FF2B5EF4-FFF2-40B4-BE49-F238E27FC236}">
                  <a16:creationId xmlns:a16="http://schemas.microsoft.com/office/drawing/2014/main" id="{48D38A54-F1E8-4B33-AABF-33D6F280529A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i="0" u="none" strike="noStrike" cap="none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其   他</a:t>
              </a:r>
            </a:p>
          </p:txBody>
        </p: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6AF3CD3B-E49F-48AB-8A1E-DEDAA9154C1B}"/>
                </a:ext>
              </a:extLst>
            </p:cNvPr>
            <p:cNvGrpSpPr/>
            <p:nvPr/>
          </p:nvGrpSpPr>
          <p:grpSpPr>
            <a:xfrm>
              <a:off x="-254338" y="3163331"/>
              <a:ext cx="458094" cy="457244"/>
              <a:chOff x="1136576" y="1798694"/>
              <a:chExt cx="458094" cy="457244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269976B-17FB-496E-B2E4-59A46C576B30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34AC6BCF-12C0-4817-BA55-FD7EFBF5A4B1}"/>
                  </a:ext>
                </a:extLst>
              </p:cNvPr>
              <p:cNvSpPr txBox="1"/>
              <p:nvPr/>
            </p:nvSpPr>
            <p:spPr>
              <a:xfrm>
                <a:off x="1153524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</a:p>
            </p:txBody>
          </p:sp>
        </p:grp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32C6A28-2750-4093-8E87-1D25797A3B0B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本中心聯絡方式</a:t>
            </a:r>
          </a:p>
        </p:txBody>
      </p:sp>
    </p:spTree>
    <p:extLst>
      <p:ext uri="{BB962C8B-B14F-4D97-AF65-F5344CB8AC3E}">
        <p14:creationId xmlns:p14="http://schemas.microsoft.com/office/powerpoint/2010/main" val="171077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4C5F7BF-47E0-7812-AF58-CF56BA7644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3C57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9D016E3-F8DE-300D-7834-E71E61697BB2}"/>
              </a:ext>
            </a:extLst>
          </p:cNvPr>
          <p:cNvGrpSpPr/>
          <p:nvPr/>
        </p:nvGrpSpPr>
        <p:grpSpPr>
          <a:xfrm>
            <a:off x="3591154" y="5262667"/>
            <a:ext cx="1995597" cy="573666"/>
            <a:chOff x="1279451" y="1196752"/>
            <a:chExt cx="2426067" cy="697411"/>
          </a:xfrm>
        </p:grpSpPr>
        <p:pic>
          <p:nvPicPr>
            <p:cNvPr id="4" name="Picture 2" descr="臺北市立大學UNIVERSITY OF TAIPEI - 亞太永續行動博覽會">
              <a:extLst>
                <a:ext uri="{FF2B5EF4-FFF2-40B4-BE49-F238E27FC236}">
                  <a16:creationId xmlns:a16="http://schemas.microsoft.com/office/drawing/2014/main" id="{F4326471-106D-2490-F13E-FC47BD9AE7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33518" y="1196752"/>
              <a:ext cx="1872000" cy="697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臺北市立大學UNIVERSITY OF TAIPEI - 亞太永續行動博覽會">
              <a:extLst>
                <a:ext uri="{FF2B5EF4-FFF2-40B4-BE49-F238E27FC236}">
                  <a16:creationId xmlns:a16="http://schemas.microsoft.com/office/drawing/2014/main" id="{4B80B35F-1439-6A5C-247E-1CBF0939A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9451" y="1207170"/>
              <a:ext cx="487392" cy="650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C7B47216-AB69-416C-90D7-56AE06BF78EC}"/>
              </a:ext>
            </a:extLst>
          </p:cNvPr>
          <p:cNvSpPr txBox="1"/>
          <p:nvPr/>
        </p:nvSpPr>
        <p:spPr>
          <a:xfrm>
            <a:off x="3707904" y="5836333"/>
            <a:ext cx="199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23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23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通識教育中心 </a:t>
            </a:r>
            <a:r>
              <a:rPr lang="en-US" altLang="zh-TW" b="1" dirty="0">
                <a:solidFill>
                  <a:srgbClr val="023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669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7002F4-1FC7-449D-A235-02E93608FB0C}"/>
              </a:ext>
            </a:extLst>
          </p:cNvPr>
          <p:cNvSpPr/>
          <p:nvPr/>
        </p:nvSpPr>
        <p:spPr>
          <a:xfrm>
            <a:off x="-3020" y="1"/>
            <a:ext cx="9144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C89BDB79-4532-4037-B30A-BE329C5EBB58}"/>
              </a:ext>
            </a:extLst>
          </p:cNvPr>
          <p:cNvSpPr/>
          <p:nvPr/>
        </p:nvSpPr>
        <p:spPr>
          <a:xfrm rot="5400000">
            <a:off x="3217542" y="-3217540"/>
            <a:ext cx="2708916" cy="9144003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8D09AB2-74D5-4FDD-BA70-088BA486D230}"/>
              </a:ext>
            </a:extLst>
          </p:cNvPr>
          <p:cNvSpPr txBox="1"/>
          <p:nvPr/>
        </p:nvSpPr>
        <p:spPr>
          <a:xfrm>
            <a:off x="3832654" y="939768"/>
            <a:ext cx="1488001" cy="686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4463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         錄</a:t>
            </a:r>
            <a:endParaRPr lang="en-US" altLang="zh-TW" sz="2000" b="1" dirty="0">
              <a:solidFill>
                <a:srgbClr val="4463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en-US" altLang="zh-TW" sz="1100" spc="300" dirty="0">
                <a:solidFill>
                  <a:srgbClr val="4463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</a:t>
            </a:r>
            <a:endParaRPr lang="zh-TW" altLang="en-US" sz="1100" spc="300" dirty="0">
              <a:solidFill>
                <a:srgbClr val="4463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F99D30D-7749-450B-B39F-B52BFC5E2C14}"/>
              </a:ext>
            </a:extLst>
          </p:cNvPr>
          <p:cNvSpPr/>
          <p:nvPr/>
        </p:nvSpPr>
        <p:spPr>
          <a:xfrm>
            <a:off x="-2433751" y="4896542"/>
            <a:ext cx="1972569" cy="10958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51BE1CCF-5D36-4B84-BB23-1BB9D009F3C4}"/>
              </a:ext>
            </a:extLst>
          </p:cNvPr>
          <p:cNvGrpSpPr/>
          <p:nvPr/>
        </p:nvGrpSpPr>
        <p:grpSpPr>
          <a:xfrm>
            <a:off x="937336" y="3212083"/>
            <a:ext cx="1868729" cy="1047189"/>
            <a:chOff x="-904223" y="3163331"/>
            <a:chExt cx="1868729" cy="1047189"/>
          </a:xfrm>
        </p:grpSpPr>
        <p:sp>
          <p:nvSpPr>
            <p:cNvPr id="23" name="Google Shape;94;p2">
              <a:extLst>
                <a:ext uri="{FF2B5EF4-FFF2-40B4-BE49-F238E27FC236}">
                  <a16:creationId xmlns:a16="http://schemas.microsoft.com/office/drawing/2014/main" id="{55EB7CD1-FB6E-421D-ACD7-191A4CF057D9}"/>
                </a:ext>
              </a:extLst>
            </p:cNvPr>
            <p:cNvSpPr txBox="1"/>
            <p:nvPr/>
          </p:nvSpPr>
          <p:spPr>
            <a:xfrm>
              <a:off x="-904223" y="3804291"/>
              <a:ext cx="1868729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i="0" u="none" strike="noStrike" cap="none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通識課程</a:t>
              </a:r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9097ADE7-78AD-43C6-A53E-C989E9E9E340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93038DF-4848-4694-B8F4-7687A0A6A17B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2FA92C0-6397-4381-8CF5-4B84D1DB6C57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</a:p>
            </p:txBody>
          </p:sp>
        </p:grp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0082CAF-812F-4CBF-B5E8-35D1F7347F7C}"/>
              </a:ext>
            </a:extLst>
          </p:cNvPr>
          <p:cNvSpPr txBox="1"/>
          <p:nvPr/>
        </p:nvSpPr>
        <p:spPr>
          <a:xfrm>
            <a:off x="611560" y="4693930"/>
            <a:ext cx="252027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學年度通識課程架構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開排課時間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選課注意事項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8D2EB13B-C77D-4CC8-AA66-8B59CB80DAD9}"/>
              </a:ext>
            </a:extLst>
          </p:cNvPr>
          <p:cNvCxnSpPr>
            <a:cxnSpLocks/>
          </p:cNvCxnSpPr>
          <p:nvPr/>
        </p:nvCxnSpPr>
        <p:spPr>
          <a:xfrm flipH="1">
            <a:off x="770821" y="4471556"/>
            <a:ext cx="2201761" cy="10090"/>
          </a:xfrm>
          <a:prstGeom prst="line">
            <a:avLst/>
          </a:prstGeom>
          <a:ln>
            <a:solidFill>
              <a:srgbClr val="446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78D55792-3B0B-41E9-AC9B-91FDB64CAD66}"/>
              </a:ext>
            </a:extLst>
          </p:cNvPr>
          <p:cNvGrpSpPr/>
          <p:nvPr/>
        </p:nvGrpSpPr>
        <p:grpSpPr>
          <a:xfrm>
            <a:off x="3745648" y="3212083"/>
            <a:ext cx="1868729" cy="1047189"/>
            <a:chOff x="-904223" y="3163331"/>
            <a:chExt cx="1868729" cy="1047189"/>
          </a:xfrm>
        </p:grpSpPr>
        <p:sp>
          <p:nvSpPr>
            <p:cNvPr id="30" name="Google Shape;94;p2">
              <a:extLst>
                <a:ext uri="{FF2B5EF4-FFF2-40B4-BE49-F238E27FC236}">
                  <a16:creationId xmlns:a16="http://schemas.microsoft.com/office/drawing/2014/main" id="{34FF2FB7-D977-4632-AA7D-C2ED67A2C73D}"/>
                </a:ext>
              </a:extLst>
            </p:cNvPr>
            <p:cNvSpPr txBox="1"/>
            <p:nvPr/>
          </p:nvSpPr>
          <p:spPr>
            <a:xfrm>
              <a:off x="-904223" y="3804291"/>
              <a:ext cx="1868729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i="0" u="none" strike="noStrike" cap="none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英語能力檢定</a:t>
              </a:r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B341C664-A1AD-4901-92CF-1253675E43AF}"/>
                </a:ext>
              </a:extLst>
            </p:cNvPr>
            <p:cNvGrpSpPr/>
            <p:nvPr/>
          </p:nvGrpSpPr>
          <p:grpSpPr>
            <a:xfrm>
              <a:off x="-254338" y="3163331"/>
              <a:ext cx="458093" cy="457244"/>
              <a:chOff x="1136576" y="1798694"/>
              <a:chExt cx="458093" cy="457244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7C645FB-C836-48CF-86D3-B19485BE1D51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A48D3365-486C-4856-A06A-2D6AA8CC4059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</a:p>
            </p:txBody>
          </p:sp>
        </p:grp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33F06FE-4C38-4E7D-9A5F-939972AAA529}"/>
              </a:ext>
            </a:extLst>
          </p:cNvPr>
          <p:cNvSpPr txBox="1"/>
          <p:nvPr/>
        </p:nvSpPr>
        <p:spPr>
          <a:xfrm>
            <a:off x="3419872" y="4693930"/>
            <a:ext cx="2520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英語能力檢定抵免修學分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英語能力檢定對照表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英語能力檢定抵免修學分申請流程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英語能力檢定抵免修學分建議申請時間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EBE51B1C-E873-4707-ABB3-A93C5D3204BD}"/>
              </a:ext>
            </a:extLst>
          </p:cNvPr>
          <p:cNvCxnSpPr>
            <a:cxnSpLocks/>
          </p:cNvCxnSpPr>
          <p:nvPr/>
        </p:nvCxnSpPr>
        <p:spPr>
          <a:xfrm flipH="1">
            <a:off x="3579133" y="4471556"/>
            <a:ext cx="2201761" cy="10090"/>
          </a:xfrm>
          <a:prstGeom prst="line">
            <a:avLst/>
          </a:prstGeom>
          <a:ln>
            <a:solidFill>
              <a:srgbClr val="446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733B12B2-BBDA-4D73-9DA7-007E3628258E}"/>
              </a:ext>
            </a:extLst>
          </p:cNvPr>
          <p:cNvGrpSpPr/>
          <p:nvPr/>
        </p:nvGrpSpPr>
        <p:grpSpPr>
          <a:xfrm>
            <a:off x="6553961" y="3212083"/>
            <a:ext cx="1868729" cy="1047189"/>
            <a:chOff x="-904223" y="3163331"/>
            <a:chExt cx="1868729" cy="1047189"/>
          </a:xfrm>
        </p:grpSpPr>
        <p:sp>
          <p:nvSpPr>
            <p:cNvPr id="37" name="Google Shape;94;p2">
              <a:extLst>
                <a:ext uri="{FF2B5EF4-FFF2-40B4-BE49-F238E27FC236}">
                  <a16:creationId xmlns:a16="http://schemas.microsoft.com/office/drawing/2014/main" id="{2A649CD9-4E36-4BE6-87A3-B9DE58D814F2}"/>
                </a:ext>
              </a:extLst>
            </p:cNvPr>
            <p:cNvSpPr txBox="1"/>
            <p:nvPr/>
          </p:nvSpPr>
          <p:spPr>
            <a:xfrm>
              <a:off x="-904223" y="3804291"/>
              <a:ext cx="1868729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i="0" u="none" strike="noStrike" cap="none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其他</a:t>
              </a:r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415D248F-3DFE-48AC-8647-966D7ABF3754}"/>
                </a:ext>
              </a:extLst>
            </p:cNvPr>
            <p:cNvGrpSpPr/>
            <p:nvPr/>
          </p:nvGrpSpPr>
          <p:grpSpPr>
            <a:xfrm>
              <a:off x="-254338" y="3163331"/>
              <a:ext cx="458093" cy="457244"/>
              <a:chOff x="1136576" y="1798694"/>
              <a:chExt cx="458093" cy="457244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B7939D1-6BF4-4D7C-B8E2-8D5AE25BD911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74CA85EF-CA1B-437D-8B41-84D139E4EE80}"/>
                  </a:ext>
                </a:extLst>
              </p:cNvPr>
              <p:cNvSpPr txBox="1"/>
              <p:nvPr/>
            </p:nvSpPr>
            <p:spPr>
              <a:xfrm>
                <a:off x="1153523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</a:p>
            </p:txBody>
          </p:sp>
        </p:grp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9D3EF6F-F8BA-4373-BCE2-684A48FC7547}"/>
              </a:ext>
            </a:extLst>
          </p:cNvPr>
          <p:cNvSpPr txBox="1"/>
          <p:nvPr/>
        </p:nvSpPr>
        <p:spPr>
          <a:xfrm>
            <a:off x="6228185" y="4693930"/>
            <a:ext cx="252027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都市研究院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通識教育護照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114-1 </a:t>
            </a: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學期北市大講座</a:t>
            </a:r>
            <a:endParaRPr lang="en-US" altLang="zh-TW" sz="1400" b="1" dirty="0">
              <a:solidFill>
                <a:srgbClr val="21406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本中心聯絡方式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B6002888-338E-471C-859E-8485D8F58A19}"/>
              </a:ext>
            </a:extLst>
          </p:cNvPr>
          <p:cNvCxnSpPr>
            <a:cxnSpLocks/>
          </p:cNvCxnSpPr>
          <p:nvPr/>
        </p:nvCxnSpPr>
        <p:spPr>
          <a:xfrm flipH="1">
            <a:off x="6387446" y="4471556"/>
            <a:ext cx="2201761" cy="10090"/>
          </a:xfrm>
          <a:prstGeom prst="line">
            <a:avLst/>
          </a:prstGeom>
          <a:ln>
            <a:solidFill>
              <a:srgbClr val="446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2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FC652A-52CA-4A6B-8A8B-7CEC2E4FD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" y="1186447"/>
            <a:ext cx="9092501" cy="4710151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21BCFFF7-307F-440E-9E70-683813693F85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Google Shape;1035;p28">
            <a:extLst>
              <a:ext uri="{FF2B5EF4-FFF2-40B4-BE49-F238E27FC236}">
                <a16:creationId xmlns:a16="http://schemas.microsoft.com/office/drawing/2014/main" id="{6221996E-EB59-4F25-98A2-5C88EF09D66A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D2E4004D-6E09-4969-9712-1ECCC2604569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57" name="Google Shape;94;p2">
              <a:extLst>
                <a:ext uri="{FF2B5EF4-FFF2-40B4-BE49-F238E27FC236}">
                  <a16:creationId xmlns:a16="http://schemas.microsoft.com/office/drawing/2014/main" id="{D48D563F-06AA-481C-A077-3580C58ADD57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通識課程</a:t>
              </a:r>
              <a:endParaRPr lang="zh-TW" altLang="en-US" sz="2000" b="1" i="0" u="none" strike="noStrike" cap="none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0CCDCBEE-532F-4B21-90EB-A2339C00D03A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667DAEEB-4C7A-43C5-8612-62F7E3672629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B49CAFD2-013E-4855-8C5A-FEFE60644E1C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</a:p>
            </p:txBody>
          </p:sp>
        </p:grpSp>
      </p:grp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9983AB60-32D8-468B-AD85-AD7524A00D8C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 </a:t>
            </a:r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學年度臺北市立大學通識教育課程架構</a:t>
            </a:r>
          </a:p>
        </p:txBody>
      </p:sp>
      <p:sp>
        <p:nvSpPr>
          <p:cNvPr id="62" name="Google Shape;156;p4">
            <a:extLst>
              <a:ext uri="{FF2B5EF4-FFF2-40B4-BE49-F238E27FC236}">
                <a16:creationId xmlns:a16="http://schemas.microsoft.com/office/drawing/2014/main" id="{00A51232-BDC6-40D8-91F7-CD4621607961}"/>
              </a:ext>
            </a:extLst>
          </p:cNvPr>
          <p:cNvSpPr/>
          <p:nvPr/>
        </p:nvSpPr>
        <p:spPr>
          <a:xfrm>
            <a:off x="-13133" y="5866538"/>
            <a:ext cx="9157133" cy="1025107"/>
          </a:xfrm>
          <a:prstGeom prst="rect">
            <a:avLst/>
          </a:prstGeom>
          <a:solidFill>
            <a:srgbClr val="3C57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157;p4">
            <a:extLst>
              <a:ext uri="{FF2B5EF4-FFF2-40B4-BE49-F238E27FC236}">
                <a16:creationId xmlns:a16="http://schemas.microsoft.com/office/drawing/2014/main" id="{3AA26EDC-7D95-4963-B471-DB2A59A779CE}"/>
              </a:ext>
            </a:extLst>
          </p:cNvPr>
          <p:cNvSpPr txBox="1"/>
          <p:nvPr/>
        </p:nvSpPr>
        <p:spPr>
          <a:xfrm>
            <a:off x="179512" y="6025696"/>
            <a:ext cx="8750390" cy="75308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A48"/>
              </a:buClr>
              <a:buSzPts val="2400"/>
              <a:buFont typeface="Arial"/>
              <a:buNone/>
            </a:pP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＞ </a:t>
            </a:r>
            <a:r>
              <a:rPr lang="en-US" altLang="zh-TW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108</a:t>
            </a: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學年度起入學生畢業前須修畢通識選修「資訊應用與設計類課群」課程至少</a:t>
            </a:r>
            <a:r>
              <a:rPr lang="zh-TW" altLang="en-US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</a:t>
            </a:r>
            <a:r>
              <a:rPr lang="zh-TW" altLang="en-US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學分。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A48"/>
              </a:buClr>
              <a:buSzPts val="2400"/>
              <a:buFont typeface="Arial"/>
              <a:buNone/>
            </a:pP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＞ </a:t>
            </a:r>
            <a:r>
              <a:rPr lang="en-US" altLang="zh-TW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112</a:t>
            </a: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學年度起入學學生英文必修</a:t>
            </a:r>
            <a:r>
              <a:rPr lang="zh-TW" altLang="en-US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6</a:t>
            </a:r>
            <a:r>
              <a:rPr lang="zh-TW" altLang="en-US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學分。</a:t>
            </a:r>
            <a:endParaRPr sz="1700" b="1" i="0" u="none" strike="noStrike" cap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20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4FEAA2D-8E3D-4511-A002-F0FB5D273C78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Google Shape;1035;p28">
            <a:extLst>
              <a:ext uri="{FF2B5EF4-FFF2-40B4-BE49-F238E27FC236}">
                <a16:creationId xmlns:a16="http://schemas.microsoft.com/office/drawing/2014/main" id="{E9B47508-A72F-4197-AE40-AA5D8852C12C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421" y="1186506"/>
            <a:ext cx="8229600" cy="618164"/>
          </a:xfrm>
        </p:spPr>
        <p:txBody>
          <a:bodyPr>
            <a:normAutofit/>
          </a:bodyPr>
          <a:lstStyle/>
          <a:p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分類選修、共同選修</a:t>
            </a:r>
            <a:r>
              <a:rPr kumimoji="1" lang="zh-TW" altLang="en-US" sz="24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 </a:t>
            </a:r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課程均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可跨校區</a:t>
            </a:r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修課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233650" y="2020233"/>
            <a:ext cx="1458030" cy="48292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rgbClr val="586D77"/>
                </a:solidFill>
              </a:rPr>
              <a:t>博愛校區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>
          <a:xfrm>
            <a:off x="4600279" y="2421095"/>
            <a:ext cx="4041775" cy="3951288"/>
          </a:xfrm>
        </p:spPr>
        <p:txBody>
          <a:bodyPr/>
          <a:lstStyle/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4</a:t>
            </a:fld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D1BB7B0F-9E7C-4C40-99B5-62E6E460CD33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15" name="Google Shape;94;p2">
              <a:extLst>
                <a:ext uri="{FF2B5EF4-FFF2-40B4-BE49-F238E27FC236}">
                  <a16:creationId xmlns:a16="http://schemas.microsoft.com/office/drawing/2014/main" id="{719091B4-EF5F-4F63-BA8A-D6B5A8217BA9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通識課程</a:t>
              </a:r>
              <a:endParaRPr lang="zh-TW" altLang="en-US" sz="2000" b="1" i="0" u="none" strike="noStrike" cap="none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2F7509D0-4EEE-4CA9-8936-84E80D2FB2E6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16BFE3F-FD09-4A96-91B9-26A8E154A680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D98D77D-6C39-49C0-AAB0-A04E9F7F81C8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</a:p>
            </p:txBody>
          </p:sp>
        </p:grp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4689C6B-35F7-42E3-AE5F-70CAB71AAE27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通識課程開排課時間 </a:t>
            </a:r>
            <a:r>
              <a:rPr lang="en-US" altLang="zh-TW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分類選修、共同選修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EFEFB1C-9991-4AC2-8C2D-779ACD6BA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24721"/>
              </p:ext>
            </p:extLst>
          </p:nvPr>
        </p:nvGraphicFramePr>
        <p:xfrm>
          <a:off x="261650" y="2503309"/>
          <a:ext cx="4012188" cy="178234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43837">
                  <a:extLst>
                    <a:ext uri="{9D8B030D-6E8A-4147-A177-3AD203B41FA5}">
                      <a16:colId xmlns:a16="http://schemas.microsoft.com/office/drawing/2014/main" val="629337526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1166787603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115354223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147703902"/>
                    </a:ext>
                  </a:extLst>
                </a:gridCol>
              </a:tblGrid>
              <a:tr h="319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230" marR="6723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</a:p>
                  </a:txBody>
                  <a:tcPr marL="67230" marR="6723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67230" marR="6723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星期五</a:t>
                      </a:r>
                    </a:p>
                  </a:txBody>
                  <a:tcPr marL="67230" marR="6723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90239"/>
                  </a:ext>
                </a:extLst>
              </a:tr>
              <a:tr h="630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08:10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10:00</a:t>
                      </a:r>
                      <a:endParaRPr lang="zh-TW" altLang="en-US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國文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英文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分類選修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共選選修</a:t>
                      </a:r>
                      <a:endParaRPr lang="zh-TW" altLang="en-US" sz="1400" b="1" u="none" strike="noStrike" kern="1200" cap="none" noProof="0" dirty="0">
                        <a:solidFill>
                          <a:srgbClr val="59595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國文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英文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分類選修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共選選修</a:t>
                      </a:r>
                      <a:endParaRPr lang="zh-TW" altLang="en-US" sz="1400" b="1" u="none" strike="noStrike" kern="1200" cap="none" noProof="0" dirty="0">
                        <a:solidFill>
                          <a:srgbClr val="59595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國文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英文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分類選修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</a:rPr>
                        <a:t>共選選修</a:t>
                      </a:r>
                      <a:endParaRPr lang="zh-TW" altLang="en-US" sz="1400" b="1" u="none" strike="noStrike" kern="1200" cap="none" noProof="0" dirty="0">
                        <a:solidFill>
                          <a:srgbClr val="59595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935495"/>
                  </a:ext>
                </a:extLst>
              </a:tr>
              <a:tr h="5724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10:10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12:00</a:t>
                      </a:r>
                      <a:endParaRPr lang="zh-TW" altLang="en-US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079584"/>
                  </a:ext>
                </a:extLst>
              </a:tr>
            </a:tbl>
          </a:graphicData>
        </a:graphic>
      </p:graphicFrame>
      <p:sp>
        <p:nvSpPr>
          <p:cNvPr id="25" name="文字版面配置區 7">
            <a:extLst>
              <a:ext uri="{FF2B5EF4-FFF2-40B4-BE49-F238E27FC236}">
                <a16:creationId xmlns:a16="http://schemas.microsoft.com/office/drawing/2014/main" id="{EB75D6A3-EA98-47D1-B51E-E06D553ED299}"/>
              </a:ext>
            </a:extLst>
          </p:cNvPr>
          <p:cNvSpPr txBox="1">
            <a:spLocks/>
          </p:cNvSpPr>
          <p:nvPr/>
        </p:nvSpPr>
        <p:spPr>
          <a:xfrm>
            <a:off x="4510833" y="2004817"/>
            <a:ext cx="1458030" cy="482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rgbClr val="586D77"/>
                </a:solidFill>
              </a:rPr>
              <a:t>天母校區</a:t>
            </a:r>
          </a:p>
        </p:txBody>
      </p:sp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7150009A-C5C0-4517-9F2D-DF931C6E8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5993"/>
              </p:ext>
            </p:extLst>
          </p:nvPr>
        </p:nvGraphicFramePr>
        <p:xfrm>
          <a:off x="4538833" y="2487893"/>
          <a:ext cx="4012188" cy="367741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43837">
                  <a:extLst>
                    <a:ext uri="{9D8B030D-6E8A-4147-A177-3AD203B41FA5}">
                      <a16:colId xmlns:a16="http://schemas.microsoft.com/office/drawing/2014/main" val="629337526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1166787603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115354223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147703902"/>
                    </a:ext>
                  </a:extLst>
                </a:gridCol>
              </a:tblGrid>
              <a:tr h="319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230" marR="6723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</a:p>
                  </a:txBody>
                  <a:tcPr marL="67230" marR="6723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星期二</a:t>
                      </a:r>
                    </a:p>
                  </a:txBody>
                  <a:tcPr marL="67230" marR="6723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67230" marR="67230" marT="0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90239"/>
                  </a:ext>
                </a:extLst>
              </a:tr>
              <a:tr h="8395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08:10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10:00</a:t>
                      </a:r>
                      <a:endParaRPr lang="zh-TW" altLang="en-US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英文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分類選修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共選選修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英文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分類選修</a:t>
                      </a:r>
                      <a:br>
                        <a:rPr lang="en-US" altLang="zh-TW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共選選修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╳</a:t>
                      </a:r>
                      <a:endParaRPr lang="zh-TW" altLang="en-US" sz="1400" b="1" u="none" strike="noStrike" kern="1200" cap="none" dirty="0">
                        <a:solidFill>
                          <a:srgbClr val="595959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935495"/>
                  </a:ext>
                </a:extLst>
              </a:tr>
              <a:tr h="8395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10:10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12:00</a:t>
                      </a:r>
                      <a:endParaRPr lang="zh-TW" altLang="en-US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49061"/>
                  </a:ext>
                </a:extLst>
              </a:tr>
              <a:tr h="8395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13:10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15:00</a:t>
                      </a:r>
                      <a:endParaRPr lang="zh-TW" altLang="en-US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╳</a:t>
                      </a:r>
                      <a:endParaRPr lang="zh-TW" altLang="en-US" sz="1400" b="1" u="none" strike="noStrike" kern="1200" cap="none" dirty="0">
                        <a:solidFill>
                          <a:srgbClr val="595959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595959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╳</a:t>
                      </a:r>
                      <a:endParaRPr lang="zh-TW" altLang="en-US" sz="1400" b="1" u="none" strike="noStrike" kern="1200" cap="none" dirty="0">
                        <a:solidFill>
                          <a:srgbClr val="595959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分類選修</a:t>
                      </a:r>
                      <a:br>
                        <a:rPr lang="en-US" altLang="zh-TW" sz="1400" b="1" u="none" strike="noStrike" kern="1200" cap="none" noProof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noProof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共選選修</a:t>
                      </a:r>
                      <a:endParaRPr lang="zh-TW" altLang="en-US" sz="1400" b="1" u="none" strike="noStrike" kern="1200" cap="none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079584"/>
                  </a:ext>
                </a:extLst>
              </a:tr>
              <a:tr h="8395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15:10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altLang="zh-TW" sz="1400" b="1" i="0" u="none" strike="noStrike" kern="1200" cap="none" dirty="0">
                          <a:solidFill>
                            <a:srgbClr val="3C577C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17:00</a:t>
                      </a:r>
                      <a:endParaRPr lang="zh-TW" altLang="en-US" sz="1400" b="1" i="0" u="none" strike="noStrike" kern="1200" cap="none" dirty="0">
                        <a:solidFill>
                          <a:srgbClr val="3C577C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3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9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AEAF75A-BD33-4017-895B-0238598F000A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Google Shape;1035;p28">
            <a:extLst>
              <a:ext uri="{FF2B5EF4-FFF2-40B4-BE49-F238E27FC236}">
                <a16:creationId xmlns:a16="http://schemas.microsoft.com/office/drawing/2014/main" id="{E43DED6B-A072-4B02-AC76-92D5E7548E59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330AA7C-C419-4025-8744-6EBCA283D417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21" name="Google Shape;94;p2">
              <a:extLst>
                <a:ext uri="{FF2B5EF4-FFF2-40B4-BE49-F238E27FC236}">
                  <a16:creationId xmlns:a16="http://schemas.microsoft.com/office/drawing/2014/main" id="{9BE89F61-BB10-4645-B89C-AD8181C5B200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通識課程</a:t>
              </a:r>
              <a:endParaRPr lang="zh-TW" altLang="en-US" sz="2000" b="1" i="0" u="none" strike="noStrike" cap="none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F76603A3-C85F-4D39-8818-2E45CF3A7CB6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5E8D548-7EE7-4C28-A091-0B50AAA91364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4D1FF83-F953-4E6F-B5AB-25D7EEE9EF06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</a:p>
            </p:txBody>
          </p:sp>
        </p:grp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19C156F-583C-41B3-BA0E-F72D4E08F2FE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通識課程開排課時間 </a:t>
            </a:r>
            <a:r>
              <a:rPr lang="en-US" altLang="zh-TW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國文、英文</a:t>
            </a: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47EF09F4-338E-4C27-BCD8-0071158B1FE8}"/>
              </a:ext>
            </a:extLst>
          </p:cNvPr>
          <p:cNvSpPr txBox="1">
            <a:spLocks/>
          </p:cNvSpPr>
          <p:nvPr/>
        </p:nvSpPr>
        <p:spPr>
          <a:xfrm>
            <a:off x="382499" y="1027404"/>
            <a:ext cx="8229600" cy="618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博愛校區</a:t>
            </a:r>
            <a:r>
              <a:rPr kumimoji="1" lang="en-US" altLang="zh-TW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分級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分班及帶入選課記錄</a:t>
            </a:r>
            <a:endParaRPr kumimoji="1" lang="zh-TW" altLang="en-US" sz="2400" b="1" u="sng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C462E3A-0C96-413B-B3C7-2635ADA17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47491"/>
              </p:ext>
            </p:extLst>
          </p:nvPr>
        </p:nvGraphicFramePr>
        <p:xfrm>
          <a:off x="382499" y="1742321"/>
          <a:ext cx="8327084" cy="42479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90376">
                  <a:extLst>
                    <a:ext uri="{9D8B030D-6E8A-4147-A177-3AD203B41FA5}">
                      <a16:colId xmlns:a16="http://schemas.microsoft.com/office/drawing/2014/main" val="4143006987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372407191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3349918281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191739564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492719513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4294706064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3326664703"/>
                    </a:ext>
                  </a:extLst>
                </a:gridCol>
              </a:tblGrid>
              <a:tr h="294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星期三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星期三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星期五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星期五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35871"/>
                  </a:ext>
                </a:extLst>
              </a:tr>
              <a:tr h="988362">
                <a:tc>
                  <a:txBody>
                    <a:bodyPr/>
                    <a:lstStyle/>
                    <a:p>
                      <a:pPr algn="r" fontAlgn="ctr">
                        <a:tabLst>
                          <a:tab pos="1706563" algn="l"/>
                        </a:tabLst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教育學系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音樂學系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應用物理暨化學系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地球環境暨生物資源學系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kumimoji="1" lang="en-US" altLang="zh-TW" sz="1400" b="1" i="0" u="none" strike="noStrike" kern="1200" cap="none" dirty="0">
                        <a:solidFill>
                          <a:srgbClr val="59595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kumimoji="1" lang="en-US" altLang="zh-TW" sz="1400" b="1" i="0" u="none" strike="noStrike" kern="1200" cap="none" dirty="0">
                        <a:solidFill>
                          <a:srgbClr val="59595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  <a:br>
                        <a:rPr lang="en-US" altLang="zh-TW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基礎級</a:t>
                      </a:r>
                      <a:br>
                        <a:rPr lang="en-US" altLang="zh-TW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altLang="zh-TW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  <a:br>
                        <a:rPr lang="en-US" altLang="zh-TW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基礎級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  <a:br>
                        <a:rPr lang="en-US" altLang="zh-TW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基礎級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492793"/>
                  </a:ext>
                </a:extLst>
              </a:tr>
              <a:tr h="98836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特殊教育學系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幼兒教育學系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學習與媒材設計學系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體育學系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148309"/>
                  </a:ext>
                </a:extLst>
              </a:tr>
              <a:tr h="98836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心理與諮商學系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中國語文學系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視覺與藝術學系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英語教學系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74039"/>
                  </a:ext>
                </a:extLst>
              </a:tr>
              <a:tr h="98836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歷史與地理學系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社會暨公共事務學系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數學系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資訊科學系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kern="1200" cap="none" noProof="0" dirty="0">
                        <a:solidFill>
                          <a:srgbClr val="59595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129073"/>
                  </a:ext>
                </a:extLst>
              </a:tr>
            </a:tbl>
          </a:graphicData>
        </a:graphic>
      </p:graphicFrame>
      <p:sp>
        <p:nvSpPr>
          <p:cNvPr id="34" name="Google Shape;156;p4">
            <a:extLst>
              <a:ext uri="{FF2B5EF4-FFF2-40B4-BE49-F238E27FC236}">
                <a16:creationId xmlns:a16="http://schemas.microsoft.com/office/drawing/2014/main" id="{0D52884B-EA8E-4499-A0BF-1E314248AB20}"/>
              </a:ext>
            </a:extLst>
          </p:cNvPr>
          <p:cNvSpPr/>
          <p:nvPr/>
        </p:nvSpPr>
        <p:spPr>
          <a:xfrm>
            <a:off x="-6567" y="6236342"/>
            <a:ext cx="9157133" cy="621658"/>
          </a:xfrm>
          <a:prstGeom prst="rect">
            <a:avLst/>
          </a:prstGeom>
          <a:solidFill>
            <a:srgbClr val="3C57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57;p4">
            <a:extLst>
              <a:ext uri="{FF2B5EF4-FFF2-40B4-BE49-F238E27FC236}">
                <a16:creationId xmlns:a16="http://schemas.microsoft.com/office/drawing/2014/main" id="{8AE64516-72B3-455C-96BF-8AF1683FA819}"/>
              </a:ext>
            </a:extLst>
          </p:cNvPr>
          <p:cNvSpPr txBox="1"/>
          <p:nvPr/>
        </p:nvSpPr>
        <p:spPr>
          <a:xfrm>
            <a:off x="186078" y="6385644"/>
            <a:ext cx="8750390" cy="355998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A48"/>
              </a:buClr>
              <a:buSzPts val="2400"/>
              <a:buFont typeface="Arial"/>
              <a:buNone/>
            </a:pP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＞ 英文由行政面先行</a:t>
            </a:r>
            <a:r>
              <a:rPr lang="zh-TW" altLang="en-US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分班及帶入選課記錄</a:t>
            </a: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：進階級、中級、基礎級</a:t>
            </a:r>
          </a:p>
        </p:txBody>
      </p:sp>
    </p:spTree>
    <p:extLst>
      <p:ext uri="{BB962C8B-B14F-4D97-AF65-F5344CB8AC3E}">
        <p14:creationId xmlns:p14="http://schemas.microsoft.com/office/powerpoint/2010/main" val="412103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486DBC-462C-48EA-A742-C070EBBD202F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Google Shape;1035;p28">
            <a:extLst>
              <a:ext uri="{FF2B5EF4-FFF2-40B4-BE49-F238E27FC236}">
                <a16:creationId xmlns:a16="http://schemas.microsoft.com/office/drawing/2014/main" id="{B0C071C7-A2C4-4083-B45E-BE9FDD114D35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FB17CBA-7E49-4B6B-9AEE-CBB862E3E019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11" name="Google Shape;94;p2">
              <a:extLst>
                <a:ext uri="{FF2B5EF4-FFF2-40B4-BE49-F238E27FC236}">
                  <a16:creationId xmlns:a16="http://schemas.microsoft.com/office/drawing/2014/main" id="{2475E2BB-D05A-497A-96CC-4125E5A45CD0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通識課程</a:t>
              </a:r>
              <a:endParaRPr lang="zh-TW" altLang="en-US" sz="2000" b="1" i="0" u="none" strike="noStrike" cap="none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65FA1F4B-9B93-47B9-9AB2-B754AB6072D4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15BF093-25D3-479C-868E-4631AEA8148C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69F953C-0CFA-4553-A502-9FB47F507C35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</a:p>
            </p:txBody>
          </p:sp>
        </p:grp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EE69B08-DEFB-4ED5-8FA9-91993F3726DF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通識課程開排課時間 </a:t>
            </a:r>
            <a:r>
              <a:rPr lang="en-US" altLang="zh-TW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國文、英文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9192D8AE-CCDD-4917-8F89-322EF70197A3}"/>
              </a:ext>
            </a:extLst>
          </p:cNvPr>
          <p:cNvSpPr txBox="1">
            <a:spLocks/>
          </p:cNvSpPr>
          <p:nvPr/>
        </p:nvSpPr>
        <p:spPr>
          <a:xfrm>
            <a:off x="382499" y="1027404"/>
            <a:ext cx="8229600" cy="618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天母校區</a:t>
            </a:r>
            <a:r>
              <a:rPr kumimoji="1" lang="en-US" altLang="zh-TW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分級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分班及帶入選課記錄</a:t>
            </a:r>
            <a:endParaRPr kumimoji="1" lang="zh-TW" altLang="en-US" sz="2400" b="1" u="sng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Google Shape;156;p4">
            <a:extLst>
              <a:ext uri="{FF2B5EF4-FFF2-40B4-BE49-F238E27FC236}">
                <a16:creationId xmlns:a16="http://schemas.microsoft.com/office/drawing/2014/main" id="{A6CC268E-D825-4515-A29A-076BF03201A6}"/>
              </a:ext>
            </a:extLst>
          </p:cNvPr>
          <p:cNvSpPr/>
          <p:nvPr/>
        </p:nvSpPr>
        <p:spPr>
          <a:xfrm>
            <a:off x="-6567" y="6237312"/>
            <a:ext cx="9157133" cy="620688"/>
          </a:xfrm>
          <a:prstGeom prst="rect">
            <a:avLst/>
          </a:prstGeom>
          <a:solidFill>
            <a:srgbClr val="3C57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57;p4">
            <a:extLst>
              <a:ext uri="{FF2B5EF4-FFF2-40B4-BE49-F238E27FC236}">
                <a16:creationId xmlns:a16="http://schemas.microsoft.com/office/drawing/2014/main" id="{3AE807C0-231F-4E06-98B8-108B02DBFC94}"/>
              </a:ext>
            </a:extLst>
          </p:cNvPr>
          <p:cNvSpPr txBox="1"/>
          <p:nvPr/>
        </p:nvSpPr>
        <p:spPr>
          <a:xfrm>
            <a:off x="186078" y="6385644"/>
            <a:ext cx="8750390" cy="355998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A48"/>
              </a:buClr>
              <a:buSzPts val="2400"/>
              <a:buFont typeface="Arial"/>
              <a:buNone/>
            </a:pP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＞ 英文由行政面先行</a:t>
            </a:r>
            <a:r>
              <a:rPr lang="zh-TW" altLang="en-US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分班及帶入選課記錄</a:t>
            </a: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：進階級</a:t>
            </a:r>
            <a:r>
              <a:rPr lang="zh-TW" altLang="en-US" sz="1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、專班</a:t>
            </a:r>
            <a:endParaRPr lang="zh-TW" altLang="en-US" sz="1700" b="1" i="0" u="none" strike="noStrike" cap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CFA74AF0-A626-43F2-9E71-428E4EEAA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97837"/>
              </p:ext>
            </p:extLst>
          </p:nvPr>
        </p:nvGraphicFramePr>
        <p:xfrm>
          <a:off x="314316" y="1680050"/>
          <a:ext cx="8365964" cy="439717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81420">
                  <a:extLst>
                    <a:ext uri="{9D8B030D-6E8A-4147-A177-3AD203B41FA5}">
                      <a16:colId xmlns:a16="http://schemas.microsoft.com/office/drawing/2014/main" val="4143006987"/>
                    </a:ext>
                  </a:extLst>
                </a:gridCol>
                <a:gridCol w="1621136">
                  <a:extLst>
                    <a:ext uri="{9D8B030D-6E8A-4147-A177-3AD203B41FA5}">
                      <a16:colId xmlns:a16="http://schemas.microsoft.com/office/drawing/2014/main" val="372407191"/>
                    </a:ext>
                  </a:extLst>
                </a:gridCol>
                <a:gridCol w="1621136">
                  <a:extLst>
                    <a:ext uri="{9D8B030D-6E8A-4147-A177-3AD203B41FA5}">
                      <a16:colId xmlns:a16="http://schemas.microsoft.com/office/drawing/2014/main" val="3349918281"/>
                    </a:ext>
                  </a:extLst>
                </a:gridCol>
                <a:gridCol w="1621136">
                  <a:extLst>
                    <a:ext uri="{9D8B030D-6E8A-4147-A177-3AD203B41FA5}">
                      <a16:colId xmlns:a16="http://schemas.microsoft.com/office/drawing/2014/main" val="191739564"/>
                    </a:ext>
                  </a:extLst>
                </a:gridCol>
                <a:gridCol w="1621136">
                  <a:extLst>
                    <a:ext uri="{9D8B030D-6E8A-4147-A177-3AD203B41FA5}">
                      <a16:colId xmlns:a16="http://schemas.microsoft.com/office/drawing/2014/main" val="492719513"/>
                    </a:ext>
                  </a:extLst>
                </a:gridCol>
              </a:tblGrid>
              <a:tr h="3014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星期二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星期二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35871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球類運動學系忠班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492793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球類運動學系誠班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272129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陸上運動學系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000668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水上運動學系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637762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技擊運動學系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98900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運動藝術學系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509916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休閒運動管理學系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148309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運動健康科學系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74039"/>
                  </a:ext>
                </a:extLst>
              </a:tr>
              <a:tr h="38244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舞蹈學系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129073"/>
                  </a:ext>
                </a:extLst>
              </a:tr>
              <a:tr h="653723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城市發展學系</a:t>
                      </a:r>
                      <a:b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行銷與管理學系</a:t>
                      </a:r>
                      <a:b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衛生福利學系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noProof="0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816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32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607B106B-14CD-4210-A7E4-1D2C5EC22AE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A0C58B-0CF0-4AC9-A298-B697F46E839F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BC9646-CC95-427F-B07A-8FD9941DBE67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Google Shape;1035;p28">
            <a:extLst>
              <a:ext uri="{FF2B5EF4-FFF2-40B4-BE49-F238E27FC236}">
                <a16:creationId xmlns:a16="http://schemas.microsoft.com/office/drawing/2014/main" id="{6AD0B2E4-BFCF-42B1-9C80-BB382E6B5221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29FC173-9CE0-4672-B629-C0A99E178712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12" name="Google Shape;94;p2">
              <a:extLst>
                <a:ext uri="{FF2B5EF4-FFF2-40B4-BE49-F238E27FC236}">
                  <a16:creationId xmlns:a16="http://schemas.microsoft.com/office/drawing/2014/main" id="{09D35634-EE15-4380-AE5C-8C51A9975438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通識課程</a:t>
              </a:r>
              <a:endParaRPr lang="zh-TW" altLang="en-US" sz="2000" b="1" i="0" u="none" strike="noStrike" cap="none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63DFECDA-756D-4AC8-98A2-DFB6ECABCB55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6CA2D62-B2FE-4CD8-B347-CB81A715F81A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5D88D9C-0538-442A-BE78-D963F2A036A4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</a:p>
            </p:txBody>
          </p:sp>
        </p:grp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3D6F3D5-20AC-4E84-AE7A-9253E45E62BA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通識課程開排課時間 </a:t>
            </a:r>
            <a:r>
              <a:rPr lang="en-US" altLang="zh-TW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大一體育課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F38CF07C-40E3-489E-83EF-EFDF8DCE592F}"/>
              </a:ext>
            </a:extLst>
          </p:cNvPr>
          <p:cNvSpPr txBox="1">
            <a:spLocks/>
          </p:cNvSpPr>
          <p:nvPr/>
        </p:nvSpPr>
        <p:spPr>
          <a:xfrm>
            <a:off x="457200" y="1028847"/>
            <a:ext cx="8229600" cy="618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同學自行選課　每學期</a:t>
            </a:r>
            <a:r>
              <a:rPr kumimoji="1" lang="en-US" altLang="zh-TW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種</a:t>
            </a:r>
            <a:r>
              <a:rPr kumimoji="1"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類別</a:t>
            </a:r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1" lang="en-US" altLang="zh-TW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學期 </a:t>
            </a:r>
            <a:r>
              <a:rPr kumimoji="1" lang="en-US" altLang="zh-TW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每學期不同</a:t>
            </a:r>
            <a:r>
              <a:rPr kumimoji="1" lang="en-US" altLang="zh-TW" sz="2400" b="1" u="sng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1" lang="zh-TW" altLang="en-US" sz="2400" b="1" u="sng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Google Shape;157;p4">
            <a:extLst>
              <a:ext uri="{FF2B5EF4-FFF2-40B4-BE49-F238E27FC236}">
                <a16:creationId xmlns:a16="http://schemas.microsoft.com/office/drawing/2014/main" id="{77E336DE-BE73-4D3E-8E17-27D730C7ECC9}"/>
              </a:ext>
            </a:extLst>
          </p:cNvPr>
          <p:cNvSpPr txBox="1"/>
          <p:nvPr/>
        </p:nvSpPr>
        <p:spPr>
          <a:xfrm>
            <a:off x="186078" y="6385644"/>
            <a:ext cx="8750390" cy="355998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A48"/>
              </a:buClr>
              <a:buSzPts val="2400"/>
              <a:buFont typeface="Arial"/>
              <a:buNone/>
            </a:pP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＞ 英文由行政面先行</a:t>
            </a:r>
            <a:r>
              <a:rPr lang="zh-TW" altLang="en-US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分班及帶入選課記錄</a:t>
            </a: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：進階級</a:t>
            </a:r>
            <a:r>
              <a:rPr lang="zh-TW" altLang="en-US" sz="1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、專班</a:t>
            </a:r>
            <a:endParaRPr lang="zh-TW" altLang="en-US" sz="1700" b="1" i="0" u="none" strike="noStrike" cap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D39742A7-549A-41FD-B0E2-752AB189F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52147"/>
              </p:ext>
            </p:extLst>
          </p:nvPr>
        </p:nvGraphicFramePr>
        <p:xfrm>
          <a:off x="143508" y="1677050"/>
          <a:ext cx="8856984" cy="481340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143006987"/>
                    </a:ext>
                  </a:extLst>
                </a:gridCol>
                <a:gridCol w="996111">
                  <a:extLst>
                    <a:ext uri="{9D8B030D-6E8A-4147-A177-3AD203B41FA5}">
                      <a16:colId xmlns:a16="http://schemas.microsoft.com/office/drawing/2014/main" val="372407191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3349918281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191739564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492719513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4294706064"/>
                    </a:ext>
                  </a:extLst>
                </a:gridCol>
                <a:gridCol w="1284141">
                  <a:extLst>
                    <a:ext uri="{9D8B030D-6E8A-4147-A177-3AD203B41FA5}">
                      <a16:colId xmlns:a16="http://schemas.microsoft.com/office/drawing/2014/main" val="3326664703"/>
                    </a:ext>
                  </a:extLst>
                </a:gridCol>
              </a:tblGrid>
              <a:tr h="294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星期三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星期三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星期五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10.11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D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35871"/>
                  </a:ext>
                </a:extLst>
              </a:tr>
              <a:tr h="97312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教育學系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音樂學系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應用物理暨化學系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地球環境暨生物資源學系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體育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kern="1200" dirty="0">
                          <a:solidFill>
                            <a:srgbClr val="668A9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適應體育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492793"/>
                  </a:ext>
                </a:extLst>
              </a:tr>
              <a:tr h="922969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特殊教育學系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幼兒教育學系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學習與媒材設計學系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體育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u="none" strike="noStrike" kern="1200" cap="none" noProof="0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u="none" strike="noStrike" kern="1200" cap="none" noProof="0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148309"/>
                  </a:ext>
                </a:extLst>
              </a:tr>
              <a:tr h="988362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心理與諮商學系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中國語文學系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視覺與藝術學系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英語教學系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體育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74039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歷史與地理學系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社會暨公共事務學系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數學系</a:t>
                      </a:r>
                    </a:p>
                    <a:p>
                      <a:pPr algn="r" fontAlgn="ctr"/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資訊科學系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體育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129073"/>
                  </a:ext>
                </a:extLst>
              </a:tr>
              <a:tr h="60781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城市發展學系</a:t>
                      </a:r>
                      <a:b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行銷與管理學系</a:t>
                      </a:r>
                      <a:br>
                        <a:rPr lang="en-US" altLang="zh-TW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400" b="1" u="none" strike="noStrike" kern="1200" cap="none" dirty="0">
                          <a:solidFill>
                            <a:srgbClr val="586D77"/>
                          </a:solidFill>
                          <a:latin typeface="+mn-lt"/>
                          <a:ea typeface="+mn-ea"/>
                          <a:cs typeface="+mn-cs"/>
                        </a:rPr>
                        <a:t>衛生福利學系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u="none" strike="noStrike" kern="1200" cap="none" dirty="0">
                        <a:solidFill>
                          <a:srgbClr val="3C57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1200" cap="none" dirty="0">
                          <a:solidFill>
                            <a:srgbClr val="3C577C"/>
                          </a:solidFill>
                          <a:latin typeface="+mn-lt"/>
                          <a:ea typeface="+mn-ea"/>
                          <a:cs typeface="+mn-cs"/>
                        </a:rPr>
                        <a:t>體育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635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86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684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56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7B6065-D725-45DF-8C18-71AA7BED9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5"/>
          <a:stretch/>
        </p:blipFill>
        <p:spPr>
          <a:xfrm>
            <a:off x="173521" y="1103243"/>
            <a:ext cx="4476475" cy="4627653"/>
          </a:xfrm>
          <a:prstGeom prst="rect">
            <a:avLst/>
          </a:prstGeom>
        </p:spPr>
      </p:pic>
      <p:sp>
        <p:nvSpPr>
          <p:cNvPr id="9" name="流程圖: 程序 8">
            <a:extLst>
              <a:ext uri="{FF2B5EF4-FFF2-40B4-BE49-F238E27FC236}">
                <a16:creationId xmlns:a16="http://schemas.microsoft.com/office/drawing/2014/main" id="{5DB90DCD-CA78-436B-A873-A1BEB2338BA0}"/>
              </a:ext>
            </a:extLst>
          </p:cNvPr>
          <p:cNvSpPr/>
          <p:nvPr/>
        </p:nvSpPr>
        <p:spPr>
          <a:xfrm>
            <a:off x="411991" y="3652758"/>
            <a:ext cx="4067211" cy="2012484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137A467-B7C1-42D2-9353-C9FB17D9DCD2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Google Shape;1035;p28">
            <a:extLst>
              <a:ext uri="{FF2B5EF4-FFF2-40B4-BE49-F238E27FC236}">
                <a16:creationId xmlns:a16="http://schemas.microsoft.com/office/drawing/2014/main" id="{6276AA52-06AD-4313-A871-1DF5AD219003}"/>
              </a:ext>
            </a:extLst>
          </p:cNvPr>
          <p:cNvSpPr/>
          <p:nvPr/>
        </p:nvSpPr>
        <p:spPr>
          <a:xfrm>
            <a:off x="-134480" y="211027"/>
            <a:ext cx="254623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51A2F62-8080-4A0F-AA19-50D6A18B3094}"/>
              </a:ext>
            </a:extLst>
          </p:cNvPr>
          <p:cNvGrpSpPr/>
          <p:nvPr/>
        </p:nvGrpSpPr>
        <p:grpSpPr>
          <a:xfrm>
            <a:off x="432781" y="338909"/>
            <a:ext cx="1834963" cy="457244"/>
            <a:chOff x="-254338" y="3163331"/>
            <a:chExt cx="1834963" cy="457244"/>
          </a:xfrm>
        </p:grpSpPr>
        <p:sp>
          <p:nvSpPr>
            <p:cNvPr id="12" name="Google Shape;94;p2">
              <a:extLst>
                <a:ext uri="{FF2B5EF4-FFF2-40B4-BE49-F238E27FC236}">
                  <a16:creationId xmlns:a16="http://schemas.microsoft.com/office/drawing/2014/main" id="{8CD38296-0EB9-42D4-97A1-549F58A9F1B5}"/>
                </a:ext>
              </a:extLst>
            </p:cNvPr>
            <p:cNvSpPr txBox="1"/>
            <p:nvPr/>
          </p:nvSpPr>
          <p:spPr>
            <a:xfrm>
              <a:off x="219852" y="3191963"/>
              <a:ext cx="136077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通識課程</a:t>
              </a:r>
              <a:endParaRPr lang="zh-TW" altLang="en-US" sz="2000" b="1" i="0" u="none" strike="noStrike" cap="none" dirty="0">
                <a:solidFill>
                  <a:srgbClr val="2140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92846872-48E1-4D40-B2E1-CD716BD97303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9B1D490-4E18-4808-AB5E-D20201459CE0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3B94E9-294A-4B81-B6F2-451676CB0020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</a:p>
            </p:txBody>
          </p:sp>
        </p:grp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751DB15-AFBE-4ADB-A829-40527A32818A}"/>
              </a:ext>
            </a:extLst>
          </p:cNvPr>
          <p:cNvSpPr txBox="1"/>
          <p:nvPr/>
        </p:nvSpPr>
        <p:spPr>
          <a:xfrm>
            <a:off x="2432549" y="337708"/>
            <a:ext cx="6497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選課注意事項</a:t>
            </a:r>
          </a:p>
        </p:txBody>
      </p:sp>
      <p:sp>
        <p:nvSpPr>
          <p:cNvPr id="17" name="Google Shape;156;p4">
            <a:extLst>
              <a:ext uri="{FF2B5EF4-FFF2-40B4-BE49-F238E27FC236}">
                <a16:creationId xmlns:a16="http://schemas.microsoft.com/office/drawing/2014/main" id="{EAB225AE-91E9-493A-9995-1D2F8024E530}"/>
              </a:ext>
            </a:extLst>
          </p:cNvPr>
          <p:cNvSpPr/>
          <p:nvPr/>
        </p:nvSpPr>
        <p:spPr>
          <a:xfrm>
            <a:off x="380283" y="5832647"/>
            <a:ext cx="4098919" cy="908720"/>
          </a:xfrm>
          <a:prstGeom prst="rect">
            <a:avLst/>
          </a:prstGeom>
          <a:solidFill>
            <a:srgbClr val="3C57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57;p4">
            <a:extLst>
              <a:ext uri="{FF2B5EF4-FFF2-40B4-BE49-F238E27FC236}">
                <a16:creationId xmlns:a16="http://schemas.microsoft.com/office/drawing/2014/main" id="{E48656AD-E2C1-4865-818A-1FB1B506794E}"/>
              </a:ext>
            </a:extLst>
          </p:cNvPr>
          <p:cNvSpPr txBox="1"/>
          <p:nvPr/>
        </p:nvSpPr>
        <p:spPr>
          <a:xfrm>
            <a:off x="793021" y="6026813"/>
            <a:ext cx="3273441" cy="520387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A48"/>
              </a:buClr>
              <a:buSzPts val="2400"/>
              <a:buFont typeface="Arial"/>
              <a:buNone/>
            </a:pPr>
            <a:r>
              <a:rPr lang="zh-TW" altLang="en-US" sz="1700" b="1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＞大一新生第一階段志願序選課</a:t>
            </a:r>
            <a:endParaRPr lang="en-US" altLang="zh-TW" sz="1700" b="1" i="0" u="none" strike="noStrike" cap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A48"/>
              </a:buClr>
              <a:buSzPts val="2400"/>
              <a:buFont typeface="Arial"/>
              <a:buNone/>
            </a:pPr>
            <a:r>
              <a:rPr lang="zh-TW" altLang="en-US" sz="1700" b="1" i="0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</a:t>
            </a:r>
            <a:r>
              <a:rPr lang="zh-TW" altLang="en-US" sz="1700" b="1" i="0" u="sng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不具加簽身分、不可人工加簽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7279A02-DB6F-4EED-89CF-456EDB4D9529}"/>
              </a:ext>
            </a:extLst>
          </p:cNvPr>
          <p:cNvSpPr txBox="1"/>
          <p:nvPr/>
        </p:nvSpPr>
        <p:spPr>
          <a:xfrm>
            <a:off x="4836209" y="2711822"/>
            <a:ext cx="38958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選修課程有門數限制</a:t>
            </a:r>
          </a:p>
          <a:p>
            <a:pPr>
              <a:spcAft>
                <a:spcPts val="60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中籤數通識分類領域課程至多</a:t>
            </a:r>
            <a:r>
              <a:rPr lang="zh-TW" altLang="en-US" b="1" u="sng" dirty="0">
                <a:solidFill>
                  <a:srgbClr val="3C55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２門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及共同選修課程至多</a:t>
            </a:r>
            <a:r>
              <a:rPr lang="zh-TW" altLang="en-US" b="1" u="sng" dirty="0">
                <a:solidFill>
                  <a:srgbClr val="3C55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１門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9EC4159-300F-485A-BB80-0A797910E76D}"/>
              </a:ext>
            </a:extLst>
          </p:cNvPr>
          <p:cNvSpPr txBox="1"/>
          <p:nvPr/>
        </p:nvSpPr>
        <p:spPr>
          <a:xfrm>
            <a:off x="4847871" y="2284913"/>
            <a:ext cx="3579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9/2(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9:00 - 9/3(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9C0A4EB4-DD18-4952-9E29-8B2AF2C79662}"/>
              </a:ext>
            </a:extLst>
          </p:cNvPr>
          <p:cNvSpPr/>
          <p:nvPr/>
        </p:nvSpPr>
        <p:spPr>
          <a:xfrm>
            <a:off x="4864370" y="1628800"/>
            <a:ext cx="3867639" cy="516325"/>
          </a:xfrm>
          <a:prstGeom prst="roundRect">
            <a:avLst>
              <a:gd name="adj" fmla="val 0"/>
            </a:avLst>
          </a:prstGeom>
          <a:solidFill>
            <a:srgbClr val="586D7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 </a:t>
            </a:r>
            <a: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大一新生</a:t>
            </a:r>
            <a:r>
              <a:rPr lang="zh-TW" altLang="en-US" b="1" u="sng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5B3E274-9C07-4224-A1C0-44DFB4D2502A}"/>
              </a:ext>
            </a:extLst>
          </p:cNvPr>
          <p:cNvSpPr txBox="1"/>
          <p:nvPr/>
        </p:nvSpPr>
        <p:spPr>
          <a:xfrm>
            <a:off x="4849932" y="5383852"/>
            <a:ext cx="21336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無選課門數限制</a:t>
            </a:r>
          </a:p>
          <a:p>
            <a:pPr>
              <a:spcAft>
                <a:spcPts val="60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無限制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2B286BD-0EFD-48CE-8F45-0CE3FFAB2D1F}"/>
              </a:ext>
            </a:extLst>
          </p:cNvPr>
          <p:cNvSpPr txBox="1"/>
          <p:nvPr/>
        </p:nvSpPr>
        <p:spPr>
          <a:xfrm>
            <a:off x="4861593" y="4956943"/>
            <a:ext cx="3579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9/4(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)10:00 - 9/14(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0DA258F7-3B82-45EB-9484-A93C50E05D30}"/>
              </a:ext>
            </a:extLst>
          </p:cNvPr>
          <p:cNvSpPr/>
          <p:nvPr/>
        </p:nvSpPr>
        <p:spPr>
          <a:xfrm>
            <a:off x="4878093" y="4300830"/>
            <a:ext cx="3853916" cy="516325"/>
          </a:xfrm>
          <a:prstGeom prst="roundRect">
            <a:avLst>
              <a:gd name="adj" fmla="val 0"/>
            </a:avLst>
          </a:prstGeom>
          <a:solidFill>
            <a:srgbClr val="586D7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 </a:t>
            </a:r>
            <a: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全校網路加退選</a:t>
            </a:r>
          </a:p>
        </p:txBody>
      </p:sp>
    </p:spTree>
    <p:extLst>
      <p:ext uri="{BB962C8B-B14F-4D97-AF65-F5344CB8AC3E}">
        <p14:creationId xmlns:p14="http://schemas.microsoft.com/office/powerpoint/2010/main" val="3668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A655A287-77F7-9734-F49B-2EDD2C7C3404}"/>
              </a:ext>
            </a:extLst>
          </p:cNvPr>
          <p:cNvGrpSpPr/>
          <p:nvPr/>
        </p:nvGrpSpPr>
        <p:grpSpPr>
          <a:xfrm>
            <a:off x="429225" y="1484784"/>
            <a:ext cx="8535263" cy="4277072"/>
            <a:chOff x="304368" y="1600200"/>
            <a:chExt cx="8535263" cy="4277072"/>
          </a:xfrm>
        </p:grpSpPr>
        <p:sp>
          <p:nvSpPr>
            <p:cNvPr id="4" name="局部圓 3">
              <a:extLst>
                <a:ext uri="{FF2B5EF4-FFF2-40B4-BE49-F238E27FC236}">
                  <a16:creationId xmlns:a16="http://schemas.microsoft.com/office/drawing/2014/main" id="{A8A8DD64-DD98-82FC-FDE3-5854852B8239}"/>
                </a:ext>
              </a:extLst>
            </p:cNvPr>
            <p:cNvSpPr/>
            <p:nvPr/>
          </p:nvSpPr>
          <p:spPr>
            <a:xfrm>
              <a:off x="304368" y="1600200"/>
              <a:ext cx="4277072" cy="427707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86D77"/>
            </a:solidFill>
            <a:ln>
              <a:solidFill>
                <a:srgbClr val="586D7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7" name="手繪多邊形: 圖案 6">
              <a:extLst>
                <a:ext uri="{FF2B5EF4-FFF2-40B4-BE49-F238E27FC236}">
                  <a16:creationId xmlns:a16="http://schemas.microsoft.com/office/drawing/2014/main" id="{2A53427F-E12F-62C4-411A-4D74AD1DD572}"/>
                </a:ext>
              </a:extLst>
            </p:cNvPr>
            <p:cNvSpPr/>
            <p:nvPr/>
          </p:nvSpPr>
          <p:spPr>
            <a:xfrm>
              <a:off x="2442903" y="1600200"/>
              <a:ext cx="6091064" cy="4277072"/>
            </a:xfrm>
            <a:custGeom>
              <a:avLst/>
              <a:gdLst>
                <a:gd name="connsiteX0" fmla="*/ 0 w 6091064"/>
                <a:gd name="connsiteY0" fmla="*/ 0 h 4277072"/>
                <a:gd name="connsiteX1" fmla="*/ 6091064 w 6091064"/>
                <a:gd name="connsiteY1" fmla="*/ 0 h 4277072"/>
                <a:gd name="connsiteX2" fmla="*/ 6091064 w 6091064"/>
                <a:gd name="connsiteY2" fmla="*/ 4277072 h 4277072"/>
                <a:gd name="connsiteX3" fmla="*/ 0 w 6091064"/>
                <a:gd name="connsiteY3" fmla="*/ 4277072 h 4277072"/>
                <a:gd name="connsiteX4" fmla="*/ 0 w 6091064"/>
                <a:gd name="connsiteY4" fmla="*/ 0 h 42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4277072">
                  <a:moveTo>
                    <a:pt x="0" y="0"/>
                  </a:moveTo>
                  <a:lnTo>
                    <a:pt x="6091064" y="0"/>
                  </a:lnTo>
                  <a:lnTo>
                    <a:pt x="6091064" y="4277072"/>
                  </a:lnTo>
                  <a:lnTo>
                    <a:pt x="0" y="427707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86D77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314634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高級複試</a:t>
              </a:r>
              <a:endParaRPr lang="zh-TW" altLang="en-US" sz="3200" b="1" kern="1200" dirty="0">
                <a:solidFill>
                  <a:srgbClr val="586D77"/>
                </a:solidFill>
              </a:endParaRPr>
            </a:p>
          </p:txBody>
        </p:sp>
        <p:sp>
          <p:nvSpPr>
            <p:cNvPr id="8" name="局部圓 7">
              <a:extLst>
                <a:ext uri="{FF2B5EF4-FFF2-40B4-BE49-F238E27FC236}">
                  <a16:creationId xmlns:a16="http://schemas.microsoft.com/office/drawing/2014/main" id="{3DAF28AA-3F1D-A6ED-BCA7-130C70446321}"/>
                </a:ext>
              </a:extLst>
            </p:cNvPr>
            <p:cNvSpPr/>
            <p:nvPr/>
          </p:nvSpPr>
          <p:spPr>
            <a:xfrm>
              <a:off x="1052856" y="2883324"/>
              <a:ext cx="2780094" cy="278009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98EA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6E1A1DE3-2237-E455-46BE-1BA903EBDA8E}"/>
                </a:ext>
              </a:extLst>
            </p:cNvPr>
            <p:cNvSpPr/>
            <p:nvPr/>
          </p:nvSpPr>
          <p:spPr>
            <a:xfrm>
              <a:off x="2442903" y="2883324"/>
              <a:ext cx="6091064" cy="2780094"/>
            </a:xfrm>
            <a:custGeom>
              <a:avLst/>
              <a:gdLst>
                <a:gd name="connsiteX0" fmla="*/ 0 w 6091064"/>
                <a:gd name="connsiteY0" fmla="*/ 0 h 2780094"/>
                <a:gd name="connsiteX1" fmla="*/ 6091064 w 6091064"/>
                <a:gd name="connsiteY1" fmla="*/ 0 h 2780094"/>
                <a:gd name="connsiteX2" fmla="*/ 6091064 w 6091064"/>
                <a:gd name="connsiteY2" fmla="*/ 2780094 h 2780094"/>
                <a:gd name="connsiteX3" fmla="*/ 0 w 6091064"/>
                <a:gd name="connsiteY3" fmla="*/ 2780094 h 2780094"/>
                <a:gd name="connsiteX4" fmla="*/ 0 w 6091064"/>
                <a:gd name="connsiteY4" fmla="*/ 0 h 278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2780094">
                  <a:moveTo>
                    <a:pt x="0" y="0"/>
                  </a:moveTo>
                  <a:lnTo>
                    <a:pt x="6091064" y="0"/>
                  </a:lnTo>
                  <a:lnTo>
                    <a:pt x="6091064" y="2780094"/>
                  </a:lnTo>
                  <a:lnTo>
                    <a:pt x="0" y="278009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798EA1"/>
              </a:solidFill>
            </a:ln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1649374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solidFill>
                    <a:srgbClr val="798EA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中高級複試</a:t>
              </a:r>
              <a:endParaRPr lang="zh-TW" altLang="en-US" sz="3200" b="1" kern="1200" dirty="0">
                <a:solidFill>
                  <a:srgbClr val="798EA1"/>
                </a:solidFill>
              </a:endParaRPr>
            </a:p>
          </p:txBody>
        </p:sp>
        <p:sp>
          <p:nvSpPr>
            <p:cNvPr id="13" name="局部圓 12">
              <a:extLst>
                <a:ext uri="{FF2B5EF4-FFF2-40B4-BE49-F238E27FC236}">
                  <a16:creationId xmlns:a16="http://schemas.microsoft.com/office/drawing/2014/main" id="{A6F69213-7333-A734-D3B0-B6C5065578B6}"/>
                </a:ext>
              </a:extLst>
            </p:cNvPr>
            <p:cNvSpPr/>
            <p:nvPr/>
          </p:nvSpPr>
          <p:spPr>
            <a:xfrm>
              <a:off x="1801343" y="4166444"/>
              <a:ext cx="1283120" cy="128312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86D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062D4E97-7B18-A16C-EB2B-246C7CCE5C8B}"/>
                </a:ext>
              </a:extLst>
            </p:cNvPr>
            <p:cNvSpPr/>
            <p:nvPr/>
          </p:nvSpPr>
          <p:spPr>
            <a:xfrm>
              <a:off x="2442903" y="4166444"/>
              <a:ext cx="6091064" cy="1283120"/>
            </a:xfrm>
            <a:custGeom>
              <a:avLst/>
              <a:gdLst>
                <a:gd name="connsiteX0" fmla="*/ 0 w 6091064"/>
                <a:gd name="connsiteY0" fmla="*/ 0 h 1283120"/>
                <a:gd name="connsiteX1" fmla="*/ 6091064 w 6091064"/>
                <a:gd name="connsiteY1" fmla="*/ 0 h 1283120"/>
                <a:gd name="connsiteX2" fmla="*/ 6091064 w 6091064"/>
                <a:gd name="connsiteY2" fmla="*/ 1283120 h 1283120"/>
                <a:gd name="connsiteX3" fmla="*/ 0 w 6091064"/>
                <a:gd name="connsiteY3" fmla="*/ 1283120 h 1283120"/>
                <a:gd name="connsiteX4" fmla="*/ 0 w 6091064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1283120">
                  <a:moveTo>
                    <a:pt x="0" y="0"/>
                  </a:moveTo>
                  <a:lnTo>
                    <a:pt x="6091064" y="0"/>
                  </a:lnTo>
                  <a:lnTo>
                    <a:pt x="6091064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86D77"/>
              </a:solidFill>
            </a:ln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solidFill>
                    <a:srgbClr val="586D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中級複試</a:t>
              </a:r>
              <a:endParaRPr lang="zh-TW" altLang="en-US" sz="3200" b="1" kern="1200" dirty="0">
                <a:solidFill>
                  <a:srgbClr val="586D77"/>
                </a:solidFill>
              </a:endParaRPr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F4BCC0BD-7FC6-8CEF-5A4A-2EA5C121DCFB}"/>
                </a:ext>
              </a:extLst>
            </p:cNvPr>
            <p:cNvSpPr/>
            <p:nvPr/>
          </p:nvSpPr>
          <p:spPr>
            <a:xfrm>
              <a:off x="5182770" y="1600200"/>
              <a:ext cx="3656861" cy="1283124"/>
            </a:xfrm>
            <a:custGeom>
              <a:avLst/>
              <a:gdLst>
                <a:gd name="connsiteX0" fmla="*/ 0 w 3656861"/>
                <a:gd name="connsiteY0" fmla="*/ 0 h 1283124"/>
                <a:gd name="connsiteX1" fmla="*/ 3656861 w 3656861"/>
                <a:gd name="connsiteY1" fmla="*/ 0 h 1283124"/>
                <a:gd name="connsiteX2" fmla="*/ 3656861 w 3656861"/>
                <a:gd name="connsiteY2" fmla="*/ 1283124 h 1283124"/>
                <a:gd name="connsiteX3" fmla="*/ 0 w 3656861"/>
                <a:gd name="connsiteY3" fmla="*/ 1283124 h 1283124"/>
                <a:gd name="connsiteX4" fmla="*/ 0 w 3656861"/>
                <a:gd name="connsiteY4" fmla="*/ 0 h 12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4">
                  <a:moveTo>
                    <a:pt x="0" y="0"/>
                  </a:moveTo>
                  <a:lnTo>
                    <a:pt x="3656861" y="0"/>
                  </a:lnTo>
                  <a:lnTo>
                    <a:pt x="3656861" y="1283124"/>
                  </a:lnTo>
                  <a:lnTo>
                    <a:pt x="0" y="12831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600" b="1" dirty="0">
                  <a:solidFill>
                    <a:srgbClr val="586D77"/>
                  </a:solidFill>
                </a:rPr>
                <a:t>英：</a:t>
              </a:r>
              <a:r>
                <a:rPr lang="zh-TW" altLang="en-US" sz="1600" dirty="0">
                  <a:solidFill>
                    <a:srgbClr val="586D77"/>
                  </a:solidFill>
                </a:rPr>
                <a:t>大一英文 </a:t>
              </a:r>
              <a:r>
                <a:rPr lang="en-US" altLang="en-US" sz="1600" dirty="0">
                  <a:solidFill>
                    <a:srgbClr val="586D77"/>
                  </a:solidFill>
                </a:rPr>
                <a:t>4</a:t>
              </a:r>
              <a:r>
                <a:rPr lang="zh-TW" altLang="en-US" sz="1600" dirty="0">
                  <a:solidFill>
                    <a:srgbClr val="586D77"/>
                  </a:solidFill>
                </a:rPr>
                <a:t> 學分＋</a:t>
              </a:r>
              <a:br>
                <a:rPr lang="en-US" altLang="zh-TW" sz="1600" dirty="0">
                  <a:solidFill>
                    <a:srgbClr val="586D77"/>
                  </a:solidFill>
                </a:rPr>
              </a:br>
              <a:r>
                <a:rPr lang="zh-TW" altLang="en-US" sz="1600" dirty="0">
                  <a:solidFill>
                    <a:srgbClr val="586D77"/>
                  </a:solidFill>
                </a:rPr>
                <a:t>　　英語能力檢定課程 </a:t>
              </a:r>
              <a:r>
                <a:rPr lang="en-US" altLang="en-US" sz="1600" dirty="0">
                  <a:solidFill>
                    <a:srgbClr val="586D77"/>
                  </a:solidFill>
                </a:rPr>
                <a:t>2</a:t>
              </a:r>
              <a:r>
                <a:rPr lang="zh-TW" altLang="en-US" sz="1600" dirty="0">
                  <a:solidFill>
                    <a:srgbClr val="586D77"/>
                  </a:solidFill>
                </a:rPr>
                <a:t> 學分</a:t>
              </a:r>
            </a:p>
          </p:txBody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23A79397-EF7D-D28A-AB88-2EB94C63C512}"/>
                </a:ext>
              </a:extLst>
            </p:cNvPr>
            <p:cNvSpPr/>
            <p:nvPr/>
          </p:nvSpPr>
          <p:spPr>
            <a:xfrm>
              <a:off x="5182770" y="2883324"/>
              <a:ext cx="3656861" cy="1283120"/>
            </a:xfrm>
            <a:custGeom>
              <a:avLst/>
              <a:gdLst>
                <a:gd name="connsiteX0" fmla="*/ 0 w 3656861"/>
                <a:gd name="connsiteY0" fmla="*/ 0 h 1283120"/>
                <a:gd name="connsiteX1" fmla="*/ 3656861 w 3656861"/>
                <a:gd name="connsiteY1" fmla="*/ 0 h 1283120"/>
                <a:gd name="connsiteX2" fmla="*/ 3656861 w 3656861"/>
                <a:gd name="connsiteY2" fmla="*/ 1283120 h 1283120"/>
                <a:gd name="connsiteX3" fmla="*/ 0 w 3656861"/>
                <a:gd name="connsiteY3" fmla="*/ 1283120 h 1283120"/>
                <a:gd name="connsiteX4" fmla="*/ 0 w 3656861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0">
                  <a:moveTo>
                    <a:pt x="0" y="0"/>
                  </a:moveTo>
                  <a:lnTo>
                    <a:pt x="3656861" y="0"/>
                  </a:lnTo>
                  <a:lnTo>
                    <a:pt x="3656861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600" b="1" dirty="0">
                  <a:solidFill>
                    <a:srgbClr val="586D77"/>
                  </a:solidFill>
                </a:rPr>
                <a:t>英：</a:t>
              </a:r>
              <a:r>
                <a:rPr lang="zh-TW" altLang="en-US" sz="1600" dirty="0">
                  <a:solidFill>
                    <a:srgbClr val="586D77"/>
                  </a:solidFill>
                </a:rPr>
                <a:t>英語能力檢定課程 </a:t>
              </a:r>
              <a:r>
                <a:rPr lang="en-US" altLang="en-US" sz="1600" dirty="0">
                  <a:solidFill>
                    <a:srgbClr val="586D77"/>
                  </a:solidFill>
                </a:rPr>
                <a:t>2</a:t>
              </a:r>
              <a:r>
                <a:rPr lang="zh-TW" altLang="en-US" sz="1600" dirty="0">
                  <a:solidFill>
                    <a:srgbClr val="586D77"/>
                  </a:solidFill>
                </a:rPr>
                <a:t> 學分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600" b="1" dirty="0">
                  <a:solidFill>
                    <a:srgbClr val="586D77"/>
                  </a:solidFill>
                </a:rPr>
                <a:t>非：</a:t>
              </a:r>
              <a:r>
                <a:rPr lang="zh-TW" altLang="en-US" sz="1600" dirty="0">
                  <a:solidFill>
                    <a:srgbClr val="586D77"/>
                  </a:solidFill>
                </a:rPr>
                <a:t>大一英文 </a:t>
              </a:r>
              <a:r>
                <a:rPr lang="en-US" altLang="en-US" sz="1600" dirty="0">
                  <a:solidFill>
                    <a:srgbClr val="586D77"/>
                  </a:solidFill>
                </a:rPr>
                <a:t>4</a:t>
              </a:r>
              <a:r>
                <a:rPr lang="zh-TW" altLang="en-US" sz="1600" dirty="0">
                  <a:solidFill>
                    <a:srgbClr val="586D77"/>
                  </a:solidFill>
                </a:rPr>
                <a:t> 學分＋</a:t>
              </a:r>
              <a:br>
                <a:rPr lang="en-US" altLang="zh-TW" sz="1600" dirty="0">
                  <a:solidFill>
                    <a:srgbClr val="586D77"/>
                  </a:solidFill>
                </a:rPr>
              </a:br>
              <a:r>
                <a:rPr lang="zh-TW" altLang="en-US" sz="1600" dirty="0">
                  <a:solidFill>
                    <a:srgbClr val="586D77"/>
                  </a:solidFill>
                </a:rPr>
                <a:t>　　英語能力檢定課程 </a:t>
              </a:r>
              <a:r>
                <a:rPr lang="en-US" altLang="en-US" sz="1600" dirty="0">
                  <a:solidFill>
                    <a:srgbClr val="586D77"/>
                  </a:solidFill>
                </a:rPr>
                <a:t>2</a:t>
              </a:r>
              <a:r>
                <a:rPr lang="zh-TW" altLang="en-US" sz="1600" dirty="0">
                  <a:solidFill>
                    <a:srgbClr val="586D77"/>
                  </a:solidFill>
                </a:rPr>
                <a:t> 學分</a:t>
              </a:r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id="{A4A7A983-191D-042A-CE04-9A0E9AC45EC7}"/>
                </a:ext>
              </a:extLst>
            </p:cNvPr>
            <p:cNvSpPr/>
            <p:nvPr/>
          </p:nvSpPr>
          <p:spPr>
            <a:xfrm>
              <a:off x="5182770" y="4166444"/>
              <a:ext cx="3656861" cy="1283120"/>
            </a:xfrm>
            <a:custGeom>
              <a:avLst/>
              <a:gdLst>
                <a:gd name="connsiteX0" fmla="*/ 0 w 3656861"/>
                <a:gd name="connsiteY0" fmla="*/ 0 h 1283120"/>
                <a:gd name="connsiteX1" fmla="*/ 3656861 w 3656861"/>
                <a:gd name="connsiteY1" fmla="*/ 0 h 1283120"/>
                <a:gd name="connsiteX2" fmla="*/ 3656861 w 3656861"/>
                <a:gd name="connsiteY2" fmla="*/ 1283120 h 1283120"/>
                <a:gd name="connsiteX3" fmla="*/ 0 w 3656861"/>
                <a:gd name="connsiteY3" fmla="*/ 1283120 h 1283120"/>
                <a:gd name="connsiteX4" fmla="*/ 0 w 3656861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0">
                  <a:moveTo>
                    <a:pt x="0" y="0"/>
                  </a:moveTo>
                  <a:lnTo>
                    <a:pt x="3656861" y="0"/>
                  </a:lnTo>
                  <a:lnTo>
                    <a:pt x="3656861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600" b="1" dirty="0">
                  <a:solidFill>
                    <a:srgbClr val="586D77"/>
                  </a:solidFill>
                </a:rPr>
                <a:t>非：</a:t>
              </a:r>
              <a:r>
                <a:rPr lang="zh-TW" altLang="en-US" sz="1600" dirty="0">
                  <a:solidFill>
                    <a:srgbClr val="586D77"/>
                  </a:solidFill>
                </a:rPr>
                <a:t>英語能力檢定課程 </a:t>
              </a:r>
              <a:r>
                <a:rPr lang="en-US" altLang="en-US" sz="1600" dirty="0">
                  <a:solidFill>
                    <a:srgbClr val="586D77"/>
                  </a:solidFill>
                </a:rPr>
                <a:t>2</a:t>
              </a:r>
              <a:r>
                <a:rPr lang="zh-TW" altLang="en-US" sz="1600" dirty="0">
                  <a:solidFill>
                    <a:srgbClr val="586D77"/>
                  </a:solidFill>
                </a:rPr>
                <a:t> 學分</a:t>
              </a: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970C101-91DF-45E2-80A9-3C9F99458920}"/>
              </a:ext>
            </a:extLst>
          </p:cNvPr>
          <p:cNvSpPr txBox="1"/>
          <p:nvPr/>
        </p:nvSpPr>
        <p:spPr>
          <a:xfrm>
            <a:off x="1263409" y="1981917"/>
            <a:ext cx="1304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</a:rPr>
              <a:t>全民英文</a:t>
            </a:r>
            <a:br>
              <a:rPr lang="en-US" altLang="zh-TW" sz="20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zh-TW" altLang="en-US" sz="2000" b="1" dirty="0">
                <a:solidFill>
                  <a:schemeClr val="bg1"/>
                </a:solidFill>
                <a:latin typeface="+mj-ea"/>
                <a:ea typeface="+mj-ea"/>
              </a:rPr>
              <a:t>能力檢定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41BD257-8D9A-41EC-ACDA-11DEC42EB4D6}"/>
              </a:ext>
            </a:extLst>
          </p:cNvPr>
          <p:cNvSpPr/>
          <p:nvPr/>
        </p:nvSpPr>
        <p:spPr>
          <a:xfrm>
            <a:off x="-134479" y="218059"/>
            <a:ext cx="9361040" cy="666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Google Shape;1035;p28">
            <a:extLst>
              <a:ext uri="{FF2B5EF4-FFF2-40B4-BE49-F238E27FC236}">
                <a16:creationId xmlns:a16="http://schemas.microsoft.com/office/drawing/2014/main" id="{9080CC5F-4E0A-417E-A694-C751331B685C}"/>
              </a:ext>
            </a:extLst>
          </p:cNvPr>
          <p:cNvSpPr/>
          <p:nvPr/>
        </p:nvSpPr>
        <p:spPr>
          <a:xfrm>
            <a:off x="-134480" y="211027"/>
            <a:ext cx="3343799" cy="673833"/>
          </a:xfrm>
          <a:custGeom>
            <a:avLst/>
            <a:gdLst/>
            <a:ahLst/>
            <a:cxnLst/>
            <a:rect l="l" t="t" r="r" b="b"/>
            <a:pathLst>
              <a:path w="142748" h="20828" extrusionOk="0">
                <a:moveTo>
                  <a:pt x="0" y="0"/>
                </a:moveTo>
                <a:lnTo>
                  <a:pt x="0" y="20828"/>
                </a:lnTo>
                <a:lnTo>
                  <a:pt x="136144" y="20828"/>
                </a:lnTo>
                <a:lnTo>
                  <a:pt x="142748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E0416E76-D3FB-4537-806C-82BB62BD7449}"/>
              </a:ext>
            </a:extLst>
          </p:cNvPr>
          <p:cNvGrpSpPr/>
          <p:nvPr/>
        </p:nvGrpSpPr>
        <p:grpSpPr>
          <a:xfrm>
            <a:off x="432781" y="338909"/>
            <a:ext cx="2555043" cy="457244"/>
            <a:chOff x="-254338" y="3163331"/>
            <a:chExt cx="2555043" cy="457244"/>
          </a:xfrm>
        </p:grpSpPr>
        <p:sp>
          <p:nvSpPr>
            <p:cNvPr id="26" name="Google Shape;94;p2">
              <a:extLst>
                <a:ext uri="{FF2B5EF4-FFF2-40B4-BE49-F238E27FC236}">
                  <a16:creationId xmlns:a16="http://schemas.microsoft.com/office/drawing/2014/main" id="{7BD692F4-A933-4300-9E5A-0477AE5D1E0B}"/>
                </a:ext>
              </a:extLst>
            </p:cNvPr>
            <p:cNvSpPr txBox="1"/>
            <p:nvPr/>
          </p:nvSpPr>
          <p:spPr>
            <a:xfrm>
              <a:off x="219852" y="3191963"/>
              <a:ext cx="2080853" cy="40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50" tIns="48750" rIns="48750" bIns="487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zh-TW" altLang="en-US" sz="2000" b="1" dirty="0">
                  <a:solidFill>
                    <a:srgbClr val="21406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英語能力檢定</a:t>
              </a: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CCA74010-8D67-4967-A730-C7AD1DD6AD4A}"/>
                </a:ext>
              </a:extLst>
            </p:cNvPr>
            <p:cNvGrpSpPr/>
            <p:nvPr/>
          </p:nvGrpSpPr>
          <p:grpSpPr>
            <a:xfrm>
              <a:off x="-254338" y="3163331"/>
              <a:ext cx="458092" cy="457244"/>
              <a:chOff x="1136576" y="1798694"/>
              <a:chExt cx="458092" cy="457244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36B7C0A-8D59-4363-81F4-47BEEEE797C5}"/>
                  </a:ext>
                </a:extLst>
              </p:cNvPr>
              <p:cNvSpPr/>
              <p:nvPr/>
            </p:nvSpPr>
            <p:spPr>
              <a:xfrm>
                <a:off x="1136576" y="1798694"/>
                <a:ext cx="457244" cy="457244"/>
              </a:xfrm>
              <a:prstGeom prst="rect">
                <a:avLst/>
              </a:prstGeom>
              <a:solidFill>
                <a:srgbClr val="21406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710498B-1C0D-4846-AFD0-02305AAD9FD4}"/>
                  </a:ext>
                </a:extLst>
              </p:cNvPr>
              <p:cNvSpPr txBox="1"/>
              <p:nvPr/>
            </p:nvSpPr>
            <p:spPr>
              <a:xfrm>
                <a:off x="1153522" y="182726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</a:p>
            </p:txBody>
          </p:sp>
        </p:grp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5B6AB34-56B0-4D44-BC79-1694EFC9D9EC}"/>
              </a:ext>
            </a:extLst>
          </p:cNvPr>
          <p:cNvSpPr txBox="1"/>
          <p:nvPr/>
        </p:nvSpPr>
        <p:spPr>
          <a:xfrm>
            <a:off x="3325287" y="337708"/>
            <a:ext cx="3694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B2E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英語能力檢定抵免修學分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2588956" y="5073230"/>
            <a:ext cx="6048672" cy="864096"/>
            <a:chOff x="611560" y="5680613"/>
            <a:chExt cx="6120680" cy="864096"/>
          </a:xfrm>
        </p:grpSpPr>
        <p:grpSp>
          <p:nvGrpSpPr>
            <p:cNvPr id="10" name="群組 9"/>
            <p:cNvGrpSpPr/>
            <p:nvPr/>
          </p:nvGrpSpPr>
          <p:grpSpPr>
            <a:xfrm>
              <a:off x="611560" y="5680613"/>
              <a:ext cx="2952328" cy="864096"/>
              <a:chOff x="611560" y="5669632"/>
              <a:chExt cx="2952328" cy="86409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11560" y="5669632"/>
                <a:ext cx="864096" cy="8640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000" b="1" dirty="0"/>
                  <a:t>英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475656" y="5669632"/>
                <a:ext cx="2088232" cy="864096"/>
              </a:xfrm>
              <a:prstGeom prst="rect">
                <a:avLst/>
              </a:prstGeom>
              <a:solidFill>
                <a:srgbClr val="C00000">
                  <a:alpha val="69804"/>
                </a:srgb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/>
                  <a:t>英語教學系學生</a:t>
                </a: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3779912" y="5680613"/>
              <a:ext cx="2952328" cy="864096"/>
              <a:chOff x="611560" y="5669632"/>
              <a:chExt cx="2952328" cy="86409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611560" y="5669632"/>
                <a:ext cx="864096" cy="8640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000" b="1" dirty="0"/>
                  <a:t>非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475656" y="5669632"/>
                <a:ext cx="2088232" cy="864096"/>
              </a:xfrm>
              <a:prstGeom prst="rect">
                <a:avLst/>
              </a:prstGeom>
              <a:solidFill>
                <a:srgbClr val="C00000">
                  <a:alpha val="69804"/>
                </a:srgb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/>
                  <a:t>非英語教學系學生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04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新歡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1579</Words>
  <Application>Microsoft Macintosh PowerPoint</Application>
  <PresentationFormat>如螢幕大小 (4:3)</PresentationFormat>
  <Paragraphs>374</Paragraphs>
  <Slides>17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微軟正黑體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分類選修、共同選修　 課程均可跨校區修課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iso</dc:creator>
  <cp:lastModifiedBy>Microsoft Office User</cp:lastModifiedBy>
  <cp:revision>262</cp:revision>
  <cp:lastPrinted>2022-08-25T04:22:00Z</cp:lastPrinted>
  <dcterms:created xsi:type="dcterms:W3CDTF">2017-07-19T04:00:17Z</dcterms:created>
  <dcterms:modified xsi:type="dcterms:W3CDTF">2025-08-21T08:41:38Z</dcterms:modified>
</cp:coreProperties>
</file>