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linjan" initials="l" lastIdx="1" clrIdx="0">
    <p:extLst>
      <p:ext uri="{19B8F6BF-5375-455C-9EA6-DF929625EA0E}">
        <p15:presenceInfo xmlns:p15="http://schemas.microsoft.com/office/powerpoint/2012/main" userId="linlin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E1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22B968D-0260-4D59-9194-093EFF60FC13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C741AB1-A7A4-4CF9-8641-10AB4F37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5B0E-AE4A-4193-8537-6128FC09A8F2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9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5CB-1BC6-4EA7-8C1C-27C90A7CA987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7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03A0-EEEA-45CA-8A6E-F575FBD4D3A5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3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AAD9-B839-48BF-AF8F-35B42142071E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2755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AC7A-1B4B-40BA-BDF2-3B4AC0035E8D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67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AAD9-B839-48BF-AF8F-35B42142071E}" type="datetime1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7959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AAD9-B839-48BF-AF8F-35B42142071E}" type="datetime1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2958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EA1C-68BC-420D-925A-1B306C245B06}" type="datetime1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1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29FE-71A6-4701-B9F6-AD77BFC851A0}" type="datetime1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7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09F687-E4C7-4BF5-B8F7-ED56615BC714}" type="datetime1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7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EFF7E1"/>
          </a:solidFill>
        </p:spPr>
        <p:txBody>
          <a:bodyPr lIns="457200" tIns="457200" anchor="t"/>
          <a:lstStyle>
            <a:lvl1pPr marL="0" indent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6386-3B59-4714-AF7A-3E5A514834C1}" type="datetime1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3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28AAD9-B839-48BF-AF8F-35B42142071E}" type="datetime1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05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0715" y="1641969"/>
            <a:ext cx="9029837" cy="239848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2060"/>
                </a:solidFill>
              </a:rPr>
              <a:t>學生事務處</a:t>
            </a:r>
            <a:r>
              <a:rPr lang="en-US" altLang="zh-TW" sz="6000" b="1" dirty="0">
                <a:solidFill>
                  <a:srgbClr val="002060"/>
                </a:solidFill>
              </a:rPr>
              <a:t>-</a:t>
            </a:r>
            <a:r>
              <a:rPr lang="zh-TW" altLang="en-US" sz="6000" b="1" dirty="0">
                <a:solidFill>
                  <a:srgbClr val="002060"/>
                </a:solidFill>
              </a:rPr>
              <a:t>健康促進中心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41564" y="4522478"/>
            <a:ext cx="4983528" cy="1086237"/>
          </a:xfrm>
        </p:spPr>
        <p:txBody>
          <a:bodyPr>
            <a:noAutofit/>
          </a:bodyPr>
          <a:lstStyle/>
          <a:p>
            <a:pPr algn="r"/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報告人：江宛霖主任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.9.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23071" y="2166805"/>
            <a:ext cx="434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學年度新生始業式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E053206-9850-11F7-86BD-5556D6226A42}"/>
              </a:ext>
            </a:extLst>
          </p:cNvPr>
          <p:cNvSpPr/>
          <p:nvPr/>
        </p:nvSpPr>
        <p:spPr>
          <a:xfrm>
            <a:off x="0" y="-1"/>
            <a:ext cx="12192000" cy="1159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 descr="一張含有 文字, 字型, 標誌, 符號 的圖片&#10;&#10;自動產生的描述">
            <a:extLst>
              <a:ext uri="{FF2B5EF4-FFF2-40B4-BE49-F238E27FC236}">
                <a16:creationId xmlns:a16="http://schemas.microsoft.com/office/drawing/2014/main" id="{614AABB1-A13A-8A33-8E68-2F82681B59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9" y="4343220"/>
            <a:ext cx="3398520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086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境外生傷病醫療保險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3A9757B-0A25-4523-9432-AA4101399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82366"/>
              </p:ext>
            </p:extLst>
          </p:nvPr>
        </p:nvGraphicFramePr>
        <p:xfrm>
          <a:off x="1229529" y="1127464"/>
          <a:ext cx="10043339" cy="504887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112096">
                  <a:extLst>
                    <a:ext uri="{9D8B030D-6E8A-4147-A177-3AD203B41FA5}">
                      <a16:colId xmlns:a16="http://schemas.microsoft.com/office/drawing/2014/main" val="1916710000"/>
                    </a:ext>
                  </a:extLst>
                </a:gridCol>
                <a:gridCol w="1839047">
                  <a:extLst>
                    <a:ext uri="{9D8B030D-6E8A-4147-A177-3AD203B41FA5}">
                      <a16:colId xmlns:a16="http://schemas.microsoft.com/office/drawing/2014/main" val="1432568850"/>
                    </a:ext>
                  </a:extLst>
                </a:gridCol>
                <a:gridCol w="2653664">
                  <a:extLst>
                    <a:ext uri="{9D8B030D-6E8A-4147-A177-3AD203B41FA5}">
                      <a16:colId xmlns:a16="http://schemas.microsoft.com/office/drawing/2014/main" val="4176819591"/>
                    </a:ext>
                  </a:extLst>
                </a:gridCol>
                <a:gridCol w="2653664">
                  <a:extLst>
                    <a:ext uri="{9D8B030D-6E8A-4147-A177-3AD203B41FA5}">
                      <a16:colId xmlns:a16="http://schemas.microsoft.com/office/drawing/2014/main" val="3196967129"/>
                    </a:ext>
                  </a:extLst>
                </a:gridCol>
                <a:gridCol w="1784868">
                  <a:extLst>
                    <a:ext uri="{9D8B030D-6E8A-4147-A177-3AD203B41FA5}">
                      <a16:colId xmlns:a16="http://schemas.microsoft.com/office/drawing/2014/main" val="701532990"/>
                    </a:ext>
                  </a:extLst>
                </a:gridCol>
              </a:tblGrid>
              <a:tr h="46922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居留時間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外國學生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僑生、港澳學生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陸生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7785627"/>
                  </a:ext>
                </a:extLst>
              </a:tr>
              <a:tr h="9068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入境當日起六個月內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現行規定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應檢附已於國外投保自入境當日起至少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個月有效期限之醫療傷害保險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需檢附投保證明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370584"/>
                  </a:ext>
                </a:extLst>
              </a:tr>
              <a:tr h="23028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未依規定投保相關保險者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至健促中心投保外籍生傷病醫療保險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首次來台就學：至健促中心投保僑生醫療傷病保險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非首次來台就學：至健促中心投保外籍生傷病醫療保險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至健促中心投保外籍生傷病醫療保險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6363582"/>
                  </a:ext>
                </a:extLst>
              </a:tr>
              <a:tr h="90860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在台居留滿六個月以上</a:t>
                      </a:r>
                      <a:endParaRPr lang="zh-TW" sz="2000" b="1" i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投保全民健康保險</a:t>
                      </a:r>
                      <a:endParaRPr lang="zh-TW" altLang="en-US" sz="2400" b="1" i="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851833"/>
                  </a:ext>
                </a:extLst>
              </a:tr>
              <a:tr h="461331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註：如有境外學生醫療保險相關問題，請洽國際處或學務處健促中心。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5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1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39323" y="776480"/>
            <a:ext cx="10058400" cy="3566160"/>
          </a:xfrm>
        </p:spPr>
        <p:txBody>
          <a:bodyPr>
            <a:normAutofit/>
          </a:bodyPr>
          <a:lstStyle/>
          <a:p>
            <a:r>
              <a:rPr lang="zh-TW" altLang="en-US" sz="6600" dirty="0"/>
              <a:t>重要衛教資訊宣導</a:t>
            </a:r>
            <a:r>
              <a:rPr lang="en-US" altLang="zh-TW" sz="6600" dirty="0"/>
              <a:t>~</a:t>
            </a:r>
            <a:endParaRPr lang="en-US" sz="66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11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2" y="4512572"/>
            <a:ext cx="1759753" cy="17597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493">
            <a:off x="9090669" y="2673918"/>
            <a:ext cx="1510163" cy="15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586932"/>
            <a:ext cx="10058400" cy="111592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愛滋防治宣導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2" y="2054795"/>
            <a:ext cx="4859636" cy="4451265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博愛校區保險套自動販賣機位置：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勤樸樓一樓健促中心門外</a:t>
            </a:r>
          </a:p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天母校區保險套自動販賣機位置：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鴻坦樓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樓男廁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b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其他愛滋防治資源：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i="0" dirty="0">
                <a:solidFill>
                  <a:schemeClr val="tx1"/>
                </a:solidFill>
                <a:cs typeface="Times New Roman" panose="02020603050405020304" pitchFamily="18" charset="0"/>
              </a:rPr>
              <a:t>各縣市衛生局</a:t>
            </a:r>
            <a:r>
              <a:rPr lang="en-US" altLang="zh-TW" sz="2000" i="0" dirty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zh-TW" altLang="en-US" sz="2000" i="0" dirty="0">
                <a:solidFill>
                  <a:schemeClr val="tx1"/>
                </a:solidFill>
                <a:cs typeface="Times New Roman" panose="02020603050405020304" pitchFamily="18" charset="0"/>
              </a:rPr>
              <a:t>所、民間團體、多元性別健康服務中心</a:t>
            </a:r>
            <a:endParaRPr lang="en-US" altLang="zh-TW" sz="20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/>
            <a:r>
              <a:rPr lang="zh-TW" altLang="en-US" sz="2000" i="0" dirty="0">
                <a:solidFill>
                  <a:schemeClr val="tx1"/>
                </a:solidFill>
                <a:cs typeface="Times New Roman" panose="02020603050405020304" pitchFamily="18" charset="0"/>
              </a:rPr>
              <a:t>疾病管制署全球資訊網、疾管署</a:t>
            </a:r>
            <a:r>
              <a:rPr lang="en-US" altLang="zh-TW" sz="2000" i="0" dirty="0">
                <a:solidFill>
                  <a:schemeClr val="tx1"/>
                </a:solidFill>
                <a:cs typeface="Times New Roman" panose="02020603050405020304" pitchFamily="18" charset="0"/>
              </a:rPr>
              <a:t>LINE@</a:t>
            </a:r>
            <a:r>
              <a:rPr lang="zh-TW" altLang="en-US" sz="2000" i="0" dirty="0">
                <a:solidFill>
                  <a:schemeClr val="tx1"/>
                </a:solidFill>
                <a:cs typeface="Times New Roman" panose="02020603050405020304" pitchFamily="18" charset="0"/>
              </a:rPr>
              <a:t>疾管家、</a:t>
            </a:r>
            <a:r>
              <a:rPr lang="en-US" altLang="zh-TW" sz="2000" i="0" dirty="0">
                <a:solidFill>
                  <a:schemeClr val="tx1"/>
                </a:solidFill>
                <a:cs typeface="Times New Roman" panose="02020603050405020304" pitchFamily="18" charset="0"/>
              </a:rPr>
              <a:t>1922</a:t>
            </a:r>
            <a:r>
              <a:rPr lang="zh-TW" altLang="en-US" sz="2000" i="0" dirty="0">
                <a:solidFill>
                  <a:schemeClr val="tx1"/>
                </a:solidFill>
                <a:cs typeface="Times New Roman" panose="02020603050405020304" pitchFamily="18" charset="0"/>
              </a:rPr>
              <a:t>防疫專線</a:t>
            </a:r>
          </a:p>
          <a:p>
            <a:endParaRPr 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270177" y="6368325"/>
            <a:ext cx="1596292" cy="404614"/>
          </a:xfrm>
        </p:spPr>
        <p:txBody>
          <a:bodyPr/>
          <a:lstStyle/>
          <a:p>
            <a:fld id="{6DEA18C9-CA25-4325-93BE-08D392007706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013638" y="1857270"/>
            <a:ext cx="4943280" cy="215543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圖片 7" descr="一張含有 文字, 卡通, 螢幕擷取畫面 的圖片&#10;&#10;自動產生的描述">
            <a:extLst>
              <a:ext uri="{FF2B5EF4-FFF2-40B4-BE49-F238E27FC236}">
                <a16:creationId xmlns:a16="http://schemas.microsoft.com/office/drawing/2014/main" id="{C3BC82D8-030F-78F5-9F3B-66AB39174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5393"/>
            <a:ext cx="5829748" cy="58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02166" y="286603"/>
            <a:ext cx="9353513" cy="1450757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菸害防制宣導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13</a:t>
            </a:fld>
            <a:endParaRPr 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" t="9169" r="6151" b="5015"/>
          <a:stretch/>
        </p:blipFill>
        <p:spPr>
          <a:xfrm>
            <a:off x="7496694" y="0"/>
            <a:ext cx="4651662" cy="624741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EE694E8-01FE-49DE-BDC8-80E044101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1" y="852256"/>
            <a:ext cx="803628" cy="803628"/>
          </a:xfrm>
          <a:prstGeom prst="rect">
            <a:avLst/>
          </a:prstGeom>
        </p:spPr>
      </p:pic>
      <p:sp>
        <p:nvSpPr>
          <p:cNvPr id="18" name="內容版面配置區 17"/>
          <p:cNvSpPr>
            <a:spLocks noGrp="1"/>
          </p:cNvSpPr>
          <p:nvPr>
            <p:ph idx="1"/>
          </p:nvPr>
        </p:nvSpPr>
        <p:spPr>
          <a:xfrm>
            <a:off x="1036321" y="1867304"/>
            <a:ext cx="6460373" cy="4990696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根據行政院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22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日起修正的菸害防制法：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b="1" i="0" dirty="0">
                <a:solidFill>
                  <a:srgbClr val="FF6600"/>
                </a:solidFill>
                <a:cs typeface="Times New Roman" panose="02020603050405020304" pitchFamily="18" charset="0"/>
              </a:rPr>
              <a:t>提高禁菸年齡至</a:t>
            </a:r>
            <a:r>
              <a:rPr lang="en-US" altLang="zh-TW" sz="2000" b="1" i="0" dirty="0">
                <a:solidFill>
                  <a:srgbClr val="FF6600"/>
                </a:solidFill>
                <a:cs typeface="Times New Roman" panose="02020603050405020304" pitchFamily="18" charset="0"/>
              </a:rPr>
              <a:t>20</a:t>
            </a:r>
            <a:r>
              <a:rPr lang="zh-TW" altLang="en-US" sz="2000" b="1" i="0" dirty="0">
                <a:solidFill>
                  <a:srgbClr val="FF6600"/>
                </a:solidFill>
                <a:cs typeface="Times New Roman" panose="02020603050405020304" pitchFamily="18" charset="0"/>
              </a:rPr>
              <a:t>歲</a:t>
            </a:r>
            <a:endParaRPr lang="en-US" altLang="zh-TW" sz="2000" b="1" i="0" dirty="0">
              <a:solidFill>
                <a:srgbClr val="FF6600"/>
              </a:solidFill>
              <a:cs typeface="Times New Roman" panose="02020603050405020304" pitchFamily="18" charset="0"/>
            </a:endParaRPr>
          </a:p>
          <a:p>
            <a:pPr lvl="1"/>
            <a:r>
              <a:rPr lang="zh-TW" altLang="en-US" sz="2000" b="1" i="0" dirty="0">
                <a:solidFill>
                  <a:srgbClr val="FF6600"/>
                </a:solidFill>
                <a:cs typeface="Times New Roman" panose="02020603050405020304" pitchFamily="18" charset="0"/>
              </a:rPr>
              <a:t>大專院校全面禁菸</a:t>
            </a:r>
            <a:r>
              <a:rPr lang="en-US" altLang="zh-TW" sz="2000" b="1" i="0" dirty="0">
                <a:solidFill>
                  <a:srgbClr val="FF6600"/>
                </a:solidFill>
                <a:cs typeface="Times New Roman" panose="02020603050405020304" pitchFamily="18" charset="0"/>
              </a:rPr>
              <a:t>(</a:t>
            </a:r>
            <a:r>
              <a:rPr lang="zh-TW" altLang="en-US" sz="2000" b="1" i="0" dirty="0">
                <a:solidFill>
                  <a:srgbClr val="FF6600"/>
                </a:solidFill>
                <a:cs typeface="Times New Roman" panose="02020603050405020304" pitchFamily="18" charset="0"/>
              </a:rPr>
              <a:t>包含電子煙、加熱菸等各式菸品</a:t>
            </a:r>
            <a:r>
              <a:rPr lang="en-US" altLang="zh-TW" sz="2000" b="1" i="0" dirty="0">
                <a:solidFill>
                  <a:srgbClr val="FF6600"/>
                </a:solidFill>
                <a:cs typeface="Times New Roman" panose="02020603050405020304" pitchFamily="18" charset="0"/>
              </a:rPr>
              <a:t>)</a:t>
            </a:r>
            <a:endParaRPr lang="en-US" altLang="zh-TW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本校兩校區皆是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無菸校園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4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校園內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4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校園外圍之人行道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皆為禁菸區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請同學禁止在上述禁菸區吸菸，若有需要戒菸相關諮詢或是服務，歡迎聯絡健促中心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若發現吸菸者，可逕行撥打檢舉服務免付費專線（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0800-531-531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）予以檢舉，或向學生事務處師長報告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登革熱防治宣導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idx="1"/>
          </p:nvPr>
        </p:nvSpPr>
        <p:spPr>
          <a:xfrm>
            <a:off x="1199071" y="1899267"/>
            <a:ext cx="6437257" cy="5292727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本年度境外移入登革熱疫情持續升溫，感染國家以南美洲、東南亞國家為主，如前往登革熱流行國家時應留意防蚊措施，穿著淺色長袖衣褲、使用政府核可之防蚊藥劑。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近期降雨頻繁，為免疫情蔓延，防範登革熱，請落實「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巡、倒、清、刷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」，大家一起動手清除室內外積水容器，以避免孳生病媒蚊。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如出現發燒、頭痛、後眼窩痛、肌肉關節痛、出疹等登革熱疑似症狀，請儘速就醫，主動告知活動史及接觸史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特別是東南亞、南美洲等旅遊史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！</a:t>
            </a:r>
            <a:endParaRPr 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14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BA34C55-C7BB-47B6-881A-08047D102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12" y="3169792"/>
            <a:ext cx="3481651" cy="298681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161EE41-4403-428E-A96E-58605355C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912" y="286604"/>
            <a:ext cx="3481651" cy="282884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834CF4C-285A-4C56-B763-744FA8EBC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236" y="5557348"/>
            <a:ext cx="736847" cy="59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>
            <a:extLst>
              <a:ext uri="{FF2B5EF4-FFF2-40B4-BE49-F238E27FC236}">
                <a16:creationId xmlns:a16="http://schemas.microsoft.com/office/drawing/2014/main" id="{5446AFB5-5B56-404F-9013-F86D7E934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" y="0"/>
            <a:ext cx="12191985" cy="6858000"/>
          </a:xfrm>
        </p:spPr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82" y="2396527"/>
            <a:ext cx="2741810" cy="274181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873792" y="3839535"/>
            <a:ext cx="6367756" cy="8229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53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謝謝聆聽，</a:t>
            </a:r>
            <a:br>
              <a:rPr lang="en-US" altLang="zh-TW" sz="53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歡迎加入北市大！</a:t>
            </a:r>
            <a:endParaRPr lang="en-US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54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77164" y="3809192"/>
            <a:ext cx="49087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28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8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天母校區：行政大樓</a:t>
            </a:r>
            <a:r>
              <a:rPr lang="en-US" altLang="zh-TW" sz="28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8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</a:t>
            </a:r>
          </a:p>
          <a:p>
            <a:pPr indent="152400" algn="r"/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電話：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02-28718288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分機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1201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1202</a:t>
            </a:r>
            <a:endParaRPr lang="zh-TW" altLang="zh-TW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 algn="r"/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網址：分區學務組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(utaipei.edu.tw)</a:t>
            </a:r>
            <a:endParaRPr lang="zh-TW" altLang="zh-TW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 algn="r"/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服務時間：週一至週五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8:00</a:t>
            </a:r>
            <a:r>
              <a:rPr lang="zh-TW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17:00</a:t>
            </a:r>
            <a:endParaRPr lang="zh-TW" altLang="zh-TW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624330" indent="-1447800" algn="r"/>
            <a:r>
              <a:rPr lang="zh-TW" altLang="zh-TW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自動體外電擊器（</a:t>
            </a:r>
            <a:r>
              <a:rPr lang="en-US" altLang="zh-TW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AED</a:t>
            </a:r>
            <a:r>
              <a:rPr lang="zh-TW" altLang="zh-TW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）位置：</a:t>
            </a:r>
            <a:endParaRPr lang="zh-TW" altLang="zh-TW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624330" indent="-1447800" algn="r"/>
            <a:r>
              <a:rPr lang="en-US" altLang="zh-TW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行政大樓</a:t>
            </a:r>
            <a:r>
              <a:rPr lang="en-US" altLang="zh-TW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樓警衛室</a:t>
            </a:r>
            <a:endParaRPr lang="zh-TW" altLang="zh-TW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624330" indent="-1447800" algn="r"/>
            <a:r>
              <a:rPr lang="en-US" altLang="zh-TW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體育館</a:t>
            </a:r>
            <a:r>
              <a:rPr lang="en-US" altLang="zh-TW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樓入口</a:t>
            </a:r>
            <a:endParaRPr lang="zh-TW" altLang="zh-TW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624330" indent="-1447800" algn="r"/>
            <a:r>
              <a:rPr lang="en-US" altLang="zh-TW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zh-TW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詩欣館</a:t>
            </a:r>
            <a:r>
              <a:rPr lang="en-US" altLang="zh-TW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樓入口</a:t>
            </a:r>
            <a:endParaRPr lang="zh-TW" altLang="zh-TW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295400" y="331242"/>
            <a:ext cx="9601200" cy="757054"/>
          </a:xfrm>
        </p:spPr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如何找到健促中心？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2</a:t>
            </a:fld>
            <a:endParaRPr 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20" y="3849992"/>
            <a:ext cx="5133862" cy="2421413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 flipH="1">
            <a:off x="8488333" y="4041889"/>
            <a:ext cx="0" cy="216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1">
            <a:extLst>
              <a:ext uri="{FF2B5EF4-FFF2-40B4-BE49-F238E27FC236}">
                <a16:creationId xmlns:a16="http://schemas.microsoft.com/office/drawing/2014/main" id="{889E3888-F9FA-4844-AE5E-EE63F1B3D7AD}"/>
              </a:ext>
            </a:extLst>
          </p:cNvPr>
          <p:cNvGrpSpPr/>
          <p:nvPr/>
        </p:nvGrpSpPr>
        <p:grpSpPr>
          <a:xfrm>
            <a:off x="1012054" y="1353481"/>
            <a:ext cx="4560067" cy="2462213"/>
            <a:chOff x="2545670" y="1490995"/>
            <a:chExt cx="4340346" cy="230694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60" b="22190"/>
            <a:stretch/>
          </p:blipFill>
          <p:spPr>
            <a:xfrm>
              <a:off x="2545670" y="1490995"/>
              <a:ext cx="4340346" cy="2306944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 rot="666997">
              <a:off x="5359615" y="1569910"/>
              <a:ext cx="1364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公誠樓</a:t>
              </a:r>
              <a:endParaRPr lang="en-US" b="1" dirty="0"/>
            </a:p>
          </p:txBody>
        </p:sp>
        <p:sp>
          <p:nvSpPr>
            <p:cNvPr id="9" name="文字方塊 8"/>
            <p:cNvSpPr txBox="1"/>
            <p:nvPr/>
          </p:nvSpPr>
          <p:spPr>
            <a:xfrm rot="19638636">
              <a:off x="5223836" y="2357343"/>
              <a:ext cx="1364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校門</a:t>
              </a:r>
              <a:endParaRPr lang="en-US" b="1" dirty="0"/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H="1">
              <a:off x="3689498" y="2007522"/>
              <a:ext cx="0" cy="216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 rot="20972739">
              <a:off x="3272022" y="1628690"/>
              <a:ext cx="1364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勤樸樓</a:t>
              </a:r>
              <a:endParaRPr lang="en-US" b="1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5537550" y="1296715"/>
            <a:ext cx="48222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8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博愛校區：勤樸樓</a:t>
            </a:r>
            <a:r>
              <a:rPr lang="en-US" altLang="zh-TW" sz="28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8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</a:t>
            </a:r>
            <a:endParaRPr lang="zh-TW" altLang="zh-TW" sz="2800" b="1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電話：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02-23113040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分機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4171~4174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網址：</a:t>
            </a:r>
            <a:r>
              <a:rPr lang="en-US" altLang="zh-TW" kern="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http://health.uTaipei.edu.tw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服務時間：週一至週五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8:00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17:00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zh-TW" altLang="zh-TW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自動體外電擊器（</a:t>
            </a:r>
            <a:r>
              <a:rPr lang="en-US" altLang="zh-TW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AED</a:t>
            </a:r>
            <a:r>
              <a:rPr lang="zh-TW" altLang="zh-TW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）位置：</a:t>
            </a:r>
            <a:endParaRPr lang="zh-TW" altLang="zh-TW" b="1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勤樸樓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樓健促中心門外</a:t>
            </a:r>
            <a:endParaRPr lang="zh-TW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公誠樓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B2</a:t>
            </a:r>
            <a:r>
              <a:rPr lang="zh-TW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泳池櫃台前方</a:t>
            </a:r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152400"/>
            <a:endParaRPr lang="en-US" altLang="zh-TW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2380" y="261472"/>
            <a:ext cx="10064748" cy="812726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zh-TW" altLang="en-US" b="1" dirty="0">
                <a:solidFill>
                  <a:srgbClr val="002060"/>
                </a:solidFill>
              </a:rPr>
              <a:t>健促中心提供什麼服務？</a:t>
            </a:r>
            <a:endParaRPr lang="en-US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2380" y="1859992"/>
            <a:ext cx="10820400" cy="42192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個案管理：健檢報告異常、心臟病、糖尿病、高血壓、膽固醇等個案管理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依醫囑外傷處理、換藥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自助式血壓、體重、身高、體溫、體脂率測量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辦理「營養教育」、「預防保健」及「健康促進」等健康活動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衛教宣導、健康問題及營養諮詢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提供拐杖、輪椅、醫護箱外借服務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提供戒菸相關服務，不定期與醫院合作辦理戒菸班及比賽獎勵活動，搭配本校中醫師看診及中藥、針灸、飲食諮詢，輔助成功戒菸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提供哺集乳室（獲得臺北市政府衛生局最優等認證）</a:t>
            </a:r>
            <a:endParaRPr 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3</a:t>
            </a:fld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162380" y="1193113"/>
            <a:ext cx="9242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博愛校區健促中心有護理師、營養師常駐，提供下列服務：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85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健康服務時間</a:t>
            </a:r>
            <a:br>
              <a:rPr lang="en-US" altLang="zh-TW" b="1" dirty="0">
                <a:solidFill>
                  <a:srgbClr val="002060"/>
                </a:solidFill>
              </a:rPr>
            </a:br>
            <a:r>
              <a:rPr lang="zh-TW" altLang="en-US" sz="3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博愛校區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F412D6C-315F-83C3-49AA-0E4F37AC6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55375"/>
              </p:ext>
            </p:extLst>
          </p:nvPr>
        </p:nvGraphicFramePr>
        <p:xfrm>
          <a:off x="1202242" y="1755954"/>
          <a:ext cx="9848476" cy="442048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00901">
                  <a:extLst>
                    <a:ext uri="{9D8B030D-6E8A-4147-A177-3AD203B41FA5}">
                      <a16:colId xmlns:a16="http://schemas.microsoft.com/office/drawing/2014/main" val="3081603053"/>
                    </a:ext>
                  </a:extLst>
                </a:gridCol>
                <a:gridCol w="1619454">
                  <a:extLst>
                    <a:ext uri="{9D8B030D-6E8A-4147-A177-3AD203B41FA5}">
                      <a16:colId xmlns:a16="http://schemas.microsoft.com/office/drawing/2014/main" val="2972066524"/>
                    </a:ext>
                  </a:extLst>
                </a:gridCol>
                <a:gridCol w="2509284">
                  <a:extLst>
                    <a:ext uri="{9D8B030D-6E8A-4147-A177-3AD203B41FA5}">
                      <a16:colId xmlns:a16="http://schemas.microsoft.com/office/drawing/2014/main" val="728565283"/>
                    </a:ext>
                  </a:extLst>
                </a:gridCol>
                <a:gridCol w="4518837">
                  <a:extLst>
                    <a:ext uri="{9D8B030D-6E8A-4147-A177-3AD203B41FA5}">
                      <a16:colId xmlns:a16="http://schemas.microsoft.com/office/drawing/2014/main" val="3401884019"/>
                    </a:ext>
                  </a:extLst>
                </a:gridCol>
              </a:tblGrid>
              <a:tr h="64980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醫師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服務時間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</a:t>
                      </a:r>
                      <a:r>
                        <a:rPr lang="zh-TW" altLang="en-US" sz="24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24542"/>
                  </a:ext>
                </a:extLst>
              </a:tr>
              <a:tr h="95005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營養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諮詢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陳子玲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營養師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星期二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(14:00-16:00)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營養諮詢、飲食指導、疾病營養</a:t>
                      </a:r>
                      <a:endParaRPr lang="en-US" altLang="zh-TW" sz="24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1800" kern="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(需事先預約，每次諮詢時間約30分鐘)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13741501"/>
                  </a:ext>
                </a:extLst>
              </a:tr>
              <a:tr h="11081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中醫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張乃祐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r>
                        <a:rPr lang="zh-TW" altLang="en-US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(09:00-11:00)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中醫內科、中醫婦科、針灸科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018999314"/>
                  </a:ext>
                </a:extLst>
              </a:tr>
              <a:tr h="11081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中醫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鄧雲立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星期五</a:t>
                      </a:r>
                      <a:endParaRPr lang="en-US" altLang="zh-TW" sz="24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(14:00-16:00)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中醫內科、中醫針灸科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567314888"/>
                  </a:ext>
                </a:extLst>
              </a:tr>
              <a:tr h="604420">
                <a:tc gridSpan="4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備註：校醫除個人專科項目之外，同時負責校內緊急傷病處理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305550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11" y="4348717"/>
            <a:ext cx="1544378" cy="15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健康服務時間</a:t>
            </a:r>
            <a:br>
              <a:rPr lang="en-US" altLang="zh-TW" b="1" dirty="0">
                <a:solidFill>
                  <a:srgbClr val="002060"/>
                </a:solidFill>
              </a:rPr>
            </a:br>
            <a:r>
              <a:rPr lang="zh-TW" altLang="en-US" sz="3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天母校區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F412D6C-315F-83C3-49AA-0E4F37AC6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988139"/>
              </p:ext>
            </p:extLst>
          </p:nvPr>
        </p:nvGraphicFramePr>
        <p:xfrm>
          <a:off x="1171762" y="1780491"/>
          <a:ext cx="9848476" cy="442048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00901">
                  <a:extLst>
                    <a:ext uri="{9D8B030D-6E8A-4147-A177-3AD203B41FA5}">
                      <a16:colId xmlns:a16="http://schemas.microsoft.com/office/drawing/2014/main" val="3081603053"/>
                    </a:ext>
                  </a:extLst>
                </a:gridCol>
                <a:gridCol w="1619454">
                  <a:extLst>
                    <a:ext uri="{9D8B030D-6E8A-4147-A177-3AD203B41FA5}">
                      <a16:colId xmlns:a16="http://schemas.microsoft.com/office/drawing/2014/main" val="2972066524"/>
                    </a:ext>
                  </a:extLst>
                </a:gridCol>
                <a:gridCol w="2509284">
                  <a:extLst>
                    <a:ext uri="{9D8B030D-6E8A-4147-A177-3AD203B41FA5}">
                      <a16:colId xmlns:a16="http://schemas.microsoft.com/office/drawing/2014/main" val="728565283"/>
                    </a:ext>
                  </a:extLst>
                </a:gridCol>
                <a:gridCol w="4518837">
                  <a:extLst>
                    <a:ext uri="{9D8B030D-6E8A-4147-A177-3AD203B41FA5}">
                      <a16:colId xmlns:a16="http://schemas.microsoft.com/office/drawing/2014/main" val="3401884019"/>
                    </a:ext>
                  </a:extLst>
                </a:gridCol>
              </a:tblGrid>
              <a:tr h="64980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醫師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服務時間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</a:t>
                      </a:r>
                      <a:r>
                        <a:rPr lang="zh-TW" altLang="en-US" sz="24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24542"/>
                  </a:ext>
                </a:extLst>
              </a:tr>
              <a:tr h="9500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復健科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林瀛洲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星期一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(14:30-16:30)</a:t>
                      </a:r>
                      <a:endParaRPr lang="zh-TW" sz="24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運動傷害、復健指導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13741501"/>
                  </a:ext>
                </a:extLst>
              </a:tr>
              <a:tr h="11081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復健科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凃俐雯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星期三</a:t>
                      </a:r>
                      <a:endParaRPr lang="en-US" altLang="zh-TW" sz="24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(14:30-16:30)</a:t>
                      </a:r>
                      <a:endParaRPr lang="zh-TW" sz="24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運動傷害、復健指導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018999314"/>
                  </a:ext>
                </a:extLst>
              </a:tr>
              <a:tr h="11081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中醫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陳朝龍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星期四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(09:00-10:00)</a:t>
                      </a:r>
                      <a:endParaRPr lang="zh-TW" sz="24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傷科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567314888"/>
                  </a:ext>
                </a:extLst>
              </a:tr>
              <a:tr h="604420">
                <a:tc gridSpan="4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備註：校醫除個人專科項目之外，同時負責校內緊急傷病處理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17780" marB="1778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305550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56" y="3831605"/>
            <a:ext cx="2110563" cy="21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保險相關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5274" y="1850065"/>
            <a:ext cx="9601200" cy="38671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學生平安保險：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具有本校學籍（包含休學者）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並繳交學生平安保險費用之學生，方能提出理賠申請</a:t>
            </a:r>
            <a:endParaRPr 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i="0" dirty="0">
                <a:solidFill>
                  <a:srgbClr val="C00000"/>
                </a:solidFill>
              </a:rPr>
              <a:t>學生平安保險需知</a:t>
            </a:r>
            <a:endParaRPr lang="en-US" altLang="zh-TW" sz="2800" i="0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i="0" dirty="0">
                <a:solidFill>
                  <a:srgbClr val="C00000"/>
                </a:solidFill>
              </a:rPr>
              <a:t>申請學生平安保險理賠應備資料</a:t>
            </a:r>
            <a:endParaRPr lang="en-US" altLang="zh-TW" sz="2800" i="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境外生全民健康保險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旅遊平安保險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6</a:t>
            </a:fld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1" y="3115477"/>
            <a:ext cx="3051239" cy="30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學生平安保險需知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10367226" cy="44589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保險範圍：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被保險人在本契約的保險責任期間以內，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因疾病或遭遇外來突發的意外傷害，以致身故、殘廢或需要住院治療者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，由保險公司依照契約約定給付保險金。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於註冊繳費單中代收，需於規定時間內完成繳費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，以免影響自身保險理賠權益；休學期間若想繼續參加學生團體保險，需至健促中心填具表單後，至出納組領取繳費單完成繳費，始具學保理賠資格。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保險理賠申請時效，由保險契約所生的權利，從得為請求之日起，經過兩年不行使而消滅。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保險金請求權期限：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zh-TW" altLang="en-US" sz="2000" i="0" dirty="0">
                <a:solidFill>
                  <a:schemeClr val="tx1"/>
                </a:solidFill>
              </a:rPr>
              <a:t>身故從身故之日起算</a:t>
            </a:r>
            <a:endParaRPr lang="en-US" altLang="zh-TW" sz="2000" i="0" dirty="0">
              <a:solidFill>
                <a:schemeClr val="tx1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zh-TW" altLang="en-US" sz="2000" i="0" dirty="0">
                <a:solidFill>
                  <a:schemeClr val="tx1"/>
                </a:solidFill>
              </a:rPr>
              <a:t>失蹤從死亡宣告之日起算</a:t>
            </a:r>
            <a:endParaRPr lang="en-US" altLang="zh-TW" sz="2000" i="0" dirty="0">
              <a:solidFill>
                <a:schemeClr val="tx1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zh-TW" altLang="en-US" sz="2000" i="0" dirty="0">
                <a:solidFill>
                  <a:schemeClr val="tx1"/>
                </a:solidFill>
              </a:rPr>
              <a:t>殘廢從確定殘廢之日起算</a:t>
            </a:r>
          </a:p>
          <a:p>
            <a:pPr marL="987552" lvl="1" indent="-457200">
              <a:buFont typeface="+mj-lt"/>
              <a:buAutoNum type="arabicPeriod"/>
            </a:pPr>
            <a:r>
              <a:rPr lang="zh-TW" altLang="en-US" sz="2000" i="0" dirty="0">
                <a:solidFill>
                  <a:schemeClr val="tx1"/>
                </a:solidFill>
              </a:rPr>
              <a:t>醫療從傷病發生之日起算</a:t>
            </a:r>
            <a:endParaRPr lang="zh-TW" altLang="en-US" sz="1600" dirty="0"/>
          </a:p>
          <a:p>
            <a:endParaRPr 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7</a:t>
            </a:fld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43" y="4371027"/>
            <a:ext cx="1625895" cy="16258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142481" y="599692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學生平安保險網頁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544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申請學生平安保險理賠應備資料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47310" y="1951682"/>
            <a:ext cx="10515601" cy="42937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所有就醫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「收據」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非明細表，若為影本需請醫院加蓋關防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醫師開立之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「診斷書」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若為影本需請醫院加蓋關防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「理賠申請書」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至本中心網頁下載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存摺封面影本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繳費證明單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至校務系統列印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身分證正反面影本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歲者提供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將上述資料備妥，攜至健康促進中心辦理，並於事故發生後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二年內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提出申請，以免影響理賠權益。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8</a:t>
            </a:fld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3278207-81E2-4C06-80D7-BEFEA5917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659" y="3429000"/>
            <a:ext cx="1352412" cy="13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5907" y="499730"/>
            <a:ext cx="10058400" cy="1222601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境外生全民健康保險</a:t>
            </a:r>
            <a:r>
              <a:rPr lang="zh-TW" altLang="en-US" sz="3200" b="1" dirty="0">
                <a:solidFill>
                  <a:srgbClr val="002060"/>
                </a:solidFill>
              </a:rPr>
              <a:t>（尚未領有健保卡者）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75907" y="1781459"/>
            <a:ext cx="10451805" cy="467832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健保等待期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個月，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個月等待期間，得出境一次且未超過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400" b="1" i="0" dirty="0">
                <a:solidFill>
                  <a:srgbClr val="C00000"/>
                </a:solidFill>
                <a:cs typeface="Times New Roman" panose="02020603050405020304" pitchFamily="18" charset="0"/>
              </a:rPr>
              <a:t>出境二次以上或出境一次超過</a:t>
            </a:r>
            <a:r>
              <a:rPr lang="en-US" altLang="zh-TW" sz="2400" b="1" i="0" dirty="0">
                <a:solidFill>
                  <a:srgbClr val="C00000"/>
                </a:solidFill>
                <a:cs typeface="Times New Roman" panose="02020603050405020304" pitchFamily="18" charset="0"/>
              </a:rPr>
              <a:t>30</a:t>
            </a:r>
            <a:r>
              <a:rPr lang="zh-TW" altLang="en-US" sz="2400" b="1" i="0" dirty="0">
                <a:solidFill>
                  <a:srgbClr val="C00000"/>
                </a:solidFill>
                <a:cs typeface="Times New Roman" panose="02020603050405020304" pitchFamily="18" charset="0"/>
              </a:rPr>
              <a:t>天者須於入境後重新計算</a:t>
            </a:r>
            <a:r>
              <a:rPr lang="en-US" altLang="zh-TW" sz="2400" b="1" i="0" dirty="0">
                <a:solidFill>
                  <a:srgbClr val="C00000"/>
                </a:solidFill>
                <a:cs typeface="Times New Roman" panose="02020603050405020304" pitchFamily="18" charset="0"/>
              </a:rPr>
              <a:t>6</a:t>
            </a:r>
            <a:r>
              <a:rPr lang="zh-TW" altLang="en-US" sz="2400" b="1" i="0" dirty="0">
                <a:solidFill>
                  <a:srgbClr val="C00000"/>
                </a:solidFill>
                <a:cs typeface="Times New Roman" panose="02020603050405020304" pitchFamily="18" charset="0"/>
              </a:rPr>
              <a:t>個月等待期</a:t>
            </a:r>
            <a:endParaRPr lang="en-US" altLang="zh-TW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為配合二代健保規定，</a:t>
            </a:r>
            <a:r>
              <a:rPr lang="zh-TW" altLang="en-US" sz="2400" i="0" dirty="0">
                <a:solidFill>
                  <a:srgbClr val="FF6600"/>
                </a:solidFill>
                <a:cs typeface="Times New Roman" panose="02020603050405020304" pitchFamily="18" charset="0"/>
              </a:rPr>
              <a:t>建議未領有健保卡之同學第一學期結束寒假返回僑居地勿超過</a:t>
            </a:r>
            <a:r>
              <a:rPr lang="en-US" altLang="zh-TW" sz="2400" i="0" dirty="0">
                <a:solidFill>
                  <a:srgbClr val="FF6600"/>
                </a:solidFill>
                <a:cs typeface="Times New Roman" panose="02020603050405020304" pitchFamily="18" charset="0"/>
              </a:rPr>
              <a:t>30</a:t>
            </a:r>
            <a:r>
              <a:rPr lang="zh-TW" altLang="en-US" sz="2400" i="0" dirty="0">
                <a:solidFill>
                  <a:srgbClr val="FF6600"/>
                </a:solidFill>
                <a:cs typeface="Times New Roman" panose="02020603050405020304" pitchFamily="18" charset="0"/>
              </a:rPr>
              <a:t>天</a:t>
            </a:r>
            <a:r>
              <a:rPr lang="zh-TW" altLang="en-US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，避免因未居留滿</a:t>
            </a:r>
            <a:r>
              <a:rPr lang="en-US" altLang="zh-TW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zh-TW" altLang="en-US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個月，又出境超過</a:t>
            </a:r>
            <a:r>
              <a:rPr lang="en-US" altLang="zh-TW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zh-TW" altLang="en-US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個月，導致等待期重新計算，等待期間遇到暑假又出境超過</a:t>
            </a:r>
            <a:r>
              <a:rPr lang="en-US" altLang="zh-TW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zh-TW" altLang="en-US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個月，可能於就學期間將遲遲無法申請健保卡，攸關同學醫療權益，請您留意，謝謝您的配合！</a:t>
            </a:r>
          </a:p>
          <a:p>
            <a:pPr lvl="1">
              <a:lnSpc>
                <a:spcPct val="110000"/>
              </a:lnSpc>
            </a:pPr>
            <a:r>
              <a:rPr lang="zh-TW" altLang="en-US" sz="2400" b="1" i="0" u="sng" dirty="0">
                <a:solidFill>
                  <a:srgbClr val="FF0000"/>
                </a:solidFill>
                <a:cs typeface="Times New Roman" panose="02020603050405020304" pitchFamily="18" charset="0"/>
              </a:rPr>
              <a:t>已於校外打工處投保或依親者</a:t>
            </a:r>
            <a:r>
              <a:rPr lang="zh-TW" altLang="en-US" sz="2400" i="0" dirty="0">
                <a:solidFill>
                  <a:schemeClr val="tx1"/>
                </a:solidFill>
                <a:cs typeface="Times New Roman" panose="02020603050405020304" pitchFamily="18" charset="0"/>
              </a:rPr>
              <a:t>請主動告知</a:t>
            </a:r>
            <a:r>
              <a:rPr lang="zh-TW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健促中心</a:t>
            </a:r>
            <a:endParaRPr lang="zh-TW" altLang="en-US" sz="24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zh-TW" alt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回顧">
  <a:themeElements>
    <a:clrScheme name="自訂 2">
      <a:dk1>
        <a:sysClr val="windowText" lastClr="000000"/>
      </a:dk1>
      <a:lt1>
        <a:sysClr val="window" lastClr="FFFFFF"/>
      </a:lt1>
      <a:dk2>
        <a:srgbClr val="455F51"/>
      </a:dk2>
      <a:lt2>
        <a:srgbClr val="EAF4D7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3301</TotalTime>
  <Words>1492</Words>
  <Application>Microsoft Office PowerPoint</Application>
  <PresentationFormat>寬螢幕</PresentationFormat>
  <Paragraphs>156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回顧</vt:lpstr>
      <vt:lpstr>學生事務處-健康促進中心</vt:lpstr>
      <vt:lpstr>如何找到健促中心？</vt:lpstr>
      <vt:lpstr>健促中心提供什麼服務？</vt:lpstr>
      <vt:lpstr>健康服務時間 博愛校區</vt:lpstr>
      <vt:lpstr>健康服務時間 天母校區</vt:lpstr>
      <vt:lpstr>保險相關</vt:lpstr>
      <vt:lpstr>學生平安保險需知</vt:lpstr>
      <vt:lpstr>申請學生平安保險理賠應備資料</vt:lpstr>
      <vt:lpstr>境外生全民健康保險（尚未領有健保卡者）</vt:lpstr>
      <vt:lpstr>境外生傷病醫療保險</vt:lpstr>
      <vt:lpstr>重要衛教資訊宣導~</vt:lpstr>
      <vt:lpstr>愛滋防治宣導</vt:lpstr>
      <vt:lpstr>菸害防制宣導</vt:lpstr>
      <vt:lpstr>登革熱防治宣導</vt:lpstr>
      <vt:lpstr>謝謝聆聽， 歡迎加入北市大！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學生事務處-健促中心簡介</dc:title>
  <dc:creator>linlinjan</dc:creator>
  <cp:lastModifiedBy>陳子玲-chilin</cp:lastModifiedBy>
  <cp:revision>93</cp:revision>
  <cp:lastPrinted>2024-08-08T03:52:45Z</cp:lastPrinted>
  <dcterms:created xsi:type="dcterms:W3CDTF">2023-08-10T07:58:59Z</dcterms:created>
  <dcterms:modified xsi:type="dcterms:W3CDTF">2025-08-07T06:08:33Z</dcterms:modified>
</cp:coreProperties>
</file>