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71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Malgun Gothic" panose="020B0503020000020004" pitchFamily="34" charset="-127"/>
      <p:regular r:id="rId13"/>
      <p:bold r:id="rId14"/>
    </p:embeddedFont>
    <p:embeddedFont>
      <p:font typeface="Noto Sans Symbols" panose="02020500000000000000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020/T9w3C1od1qGHT5pyhY7sw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9B21DAC-A095-425F-92B7-755CA4935CF3}">
  <a:tblStyle styleId="{39B21DAC-A095-425F-92B7-755CA4935CF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77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30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세로 제목 및 텍스트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슬라이드" type="title">
  <p:cSld name="TITL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구역 머리글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Malgun Gothic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비교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콘텐츠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캡션 있는 그림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algun Gothic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세로 텍스트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Malgun Gothic"/>
              <a:buNone/>
              <a:defRPr sz="4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  <p:sp>
        <p:nvSpPr>
          <p:cNvPr id="15" name="Google Shape;15;p17"/>
          <p:cNvSpPr/>
          <p:nvPr/>
        </p:nvSpPr>
        <p:spPr>
          <a:xfrm>
            <a:off x="0" y="-3176"/>
            <a:ext cx="12192000" cy="6861176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2D8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" name="Google Shape;164;p1"/>
          <p:cNvGrpSpPr/>
          <p:nvPr/>
        </p:nvGrpSpPr>
        <p:grpSpPr>
          <a:xfrm>
            <a:off x="4532500" y="2523719"/>
            <a:ext cx="2480072" cy="801961"/>
            <a:chOff x="296862" y="155575"/>
            <a:chExt cx="2228850" cy="720725"/>
          </a:xfrm>
        </p:grpSpPr>
        <p:sp>
          <p:nvSpPr>
            <p:cNvPr id="165" name="Google Shape;165;p1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8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學生事務處</a:t>
              </a:r>
              <a:endParaRPr sz="2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66" name="Google Shape;166;p1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167" name="Google Shape;167;p1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68" name="Google Shape;168;p1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69" name="Google Shape;169;p1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170" name="Google Shape;170;p1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171" name="Google Shape;171;p1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172" name="Google Shape;172;p1"/>
          <p:cNvSpPr/>
          <p:nvPr/>
        </p:nvSpPr>
        <p:spPr>
          <a:xfrm>
            <a:off x="2385377" y="3539683"/>
            <a:ext cx="6766832" cy="1261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6000" b="0" i="0" u="none" strike="noStrike" cap="none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課外活動組</a:t>
            </a:r>
            <a:endParaRPr sz="6000" b="0" i="0" u="none" strike="noStrike" cap="none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6B68AC"/>
                </a:solidFill>
                <a:latin typeface="Malgun Gothic"/>
                <a:ea typeface="Malgun Gothic"/>
                <a:cs typeface="Malgun Gothic"/>
                <a:sym typeface="Malgun Gothic"/>
              </a:rPr>
              <a:t>Extracurricular Activities Division</a:t>
            </a:r>
            <a:endParaRPr sz="8800" b="0" i="0" u="none" strike="noStrike" cap="none">
              <a:solidFill>
                <a:srgbClr val="6B68AC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3" name="Google Shape;173;p1"/>
          <p:cNvSpPr txBox="1"/>
          <p:nvPr/>
        </p:nvSpPr>
        <p:spPr>
          <a:xfrm>
            <a:off x="3605868" y="1285707"/>
            <a:ext cx="4224014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臺北市立大學</a:t>
            </a:r>
            <a:endParaRPr dirty="0"/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sz="2400" b="0" i="0" u="none" strike="noStrike" cap="none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 學年度新生始業輔導</a:t>
            </a:r>
            <a:endParaRPr dirty="0"/>
          </a:p>
        </p:txBody>
      </p:sp>
      <p:grpSp>
        <p:nvGrpSpPr>
          <p:cNvPr id="174" name="Google Shape;174;p1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175" name="Google Shape;175;p1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176" name="Google Shape;176;p1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7" name="Google Shape;177;p1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8" name="Google Shape;178;p1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79" name="Google Shape;179;p1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0" name="Google Shape;180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81" name="Google Shape;181;p1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182" name="Google Shape;182;p1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3" name="Google Shape;183;p1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4" name="Google Shape;184;p1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5" name="Google Shape;185;p1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86" name="Google Shape;186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187" name="Google Shape;187;p1"/>
          <p:cNvGrpSpPr/>
          <p:nvPr/>
        </p:nvGrpSpPr>
        <p:grpSpPr>
          <a:xfrm rot="-725678" flipH="1">
            <a:off x="-361751" y="-534583"/>
            <a:ext cx="3100597" cy="2171559"/>
            <a:chOff x="10438302" y="-421253"/>
            <a:chExt cx="1596641" cy="1178997"/>
          </a:xfrm>
        </p:grpSpPr>
        <p:grpSp>
          <p:nvGrpSpPr>
            <p:cNvPr id="188" name="Google Shape;188;p1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189" name="Google Shape;189;p1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0" name="Google Shape;190;p1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1" name="Google Shape;191;p1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2" name="Google Shape;192;p1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3" name="Google Shape;193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194" name="Google Shape;194;p1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195" name="Google Shape;195;p1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6" name="Google Shape;196;p1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7" name="Google Shape;197;p1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8" name="Google Shape;198;p1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199" name="Google Shape;199;p1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00" name="Google Shape;200;p1"/>
          <p:cNvSpPr txBox="1"/>
          <p:nvPr/>
        </p:nvSpPr>
        <p:spPr>
          <a:xfrm>
            <a:off x="3879552" y="5885528"/>
            <a:ext cx="4224014" cy="5077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r>
              <a:rPr lang="en-US" alt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r>
              <a:rPr lang="zh-TW" altLang="en-US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年 9 月 </a:t>
            </a:r>
            <a:r>
              <a:rPr lang="en-US" alt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zh-TW" sz="1800" b="0" i="0" u="none" strike="noStrike" cap="none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 日（二）</a:t>
            </a:r>
            <a:endParaRPr dirty="0"/>
          </a:p>
        </p:txBody>
      </p:sp>
      <p:pic>
        <p:nvPicPr>
          <p:cNvPr id="201" name="Google Shape;201;p1"/>
          <p:cNvPicPr preferRelativeResize="0"/>
          <p:nvPr/>
        </p:nvPicPr>
        <p:blipFill rotWithShape="1">
          <a:blip r:embed="rId3">
            <a:alphaModFix/>
          </a:blip>
          <a:srcRect l="6658" t="1950" r="78165" b="89290"/>
          <a:stretch/>
        </p:blipFill>
        <p:spPr>
          <a:xfrm>
            <a:off x="5268326" y="559825"/>
            <a:ext cx="839913" cy="685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07" name="Google Shape;207;p2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208" name="Google Shape;208;p2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209" name="Google Shape;209;p2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14" name="Google Shape;214;p2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215" name="Google Shape;215;p2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7" name="Google Shape;217;p2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8" name="Google Shape;218;p2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220" name="Google Shape;220;p2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221" name="Google Shape;221;p2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課外組基本簡介</a:t>
              </a:r>
              <a:endParaRPr sz="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22" name="Google Shape;222;p2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223" name="Google Shape;223;p2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4" name="Google Shape;224;p2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25" name="Google Shape;225;p2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226" name="Google Shape;226;p2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27" name="Google Shape;227;p2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0" i="0" u="none" strike="noStrike" cap="none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28" name="Google Shape;228;p2"/>
          <p:cNvSpPr/>
          <p:nvPr/>
        </p:nvSpPr>
        <p:spPr>
          <a:xfrm>
            <a:off x="2257124" y="1499606"/>
            <a:ext cx="1417740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博愛校區</a:t>
            </a:r>
            <a:endParaRPr/>
          </a:p>
        </p:txBody>
      </p:sp>
      <p:sp>
        <p:nvSpPr>
          <p:cNvPr id="229" name="Google Shape;229;p2"/>
          <p:cNvSpPr txBox="1"/>
          <p:nvPr/>
        </p:nvSpPr>
        <p:spPr>
          <a:xfrm>
            <a:off x="1787340" y="2286505"/>
            <a:ext cx="23573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學務處課外組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2"/>
          <p:cNvSpPr/>
          <p:nvPr/>
        </p:nvSpPr>
        <p:spPr>
          <a:xfrm>
            <a:off x="4627364" y="1499494"/>
            <a:ext cx="1417740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天母校區</a:t>
            </a:r>
            <a:endParaRPr/>
          </a:p>
        </p:txBody>
      </p:sp>
      <p:sp>
        <p:nvSpPr>
          <p:cNvPr id="231" name="Google Shape;231;p2"/>
          <p:cNvSpPr txBox="1"/>
          <p:nvPr/>
        </p:nvSpPr>
        <p:spPr>
          <a:xfrm>
            <a:off x="4144647" y="2279421"/>
            <a:ext cx="2383172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分區學務組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2" name="Google Shape;232;p2"/>
          <p:cNvCxnSpPr/>
          <p:nvPr/>
        </p:nvCxnSpPr>
        <p:spPr>
          <a:xfrm>
            <a:off x="4144648" y="1712620"/>
            <a:ext cx="0" cy="4453225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3" name="Google Shape;233;p2"/>
          <p:cNvCxnSpPr/>
          <p:nvPr/>
        </p:nvCxnSpPr>
        <p:spPr>
          <a:xfrm rot="10800000">
            <a:off x="1787342" y="2888677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4" name="Google Shape;234;p2"/>
          <p:cNvSpPr txBox="1"/>
          <p:nvPr/>
        </p:nvSpPr>
        <p:spPr>
          <a:xfrm>
            <a:off x="1787340" y="3182242"/>
            <a:ext cx="235730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行政大樓 1F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2"/>
          <p:cNvSpPr txBox="1"/>
          <p:nvPr/>
        </p:nvSpPr>
        <p:spPr>
          <a:xfrm>
            <a:off x="4144649" y="3182242"/>
            <a:ext cx="23831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行政大樓 2F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2"/>
          <p:cNvCxnSpPr/>
          <p:nvPr/>
        </p:nvCxnSpPr>
        <p:spPr>
          <a:xfrm rot="10800000">
            <a:off x="1787342" y="3829642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2"/>
          <p:cNvCxnSpPr/>
          <p:nvPr/>
        </p:nvCxnSpPr>
        <p:spPr>
          <a:xfrm rot="10800000">
            <a:off x="1787342" y="4770608"/>
            <a:ext cx="4740479" cy="0"/>
          </a:xfrm>
          <a:prstGeom prst="straightConnector1">
            <a:avLst/>
          </a:prstGeom>
          <a:noFill/>
          <a:ln w="19050" cap="flat" cmpd="sng">
            <a:solidFill>
              <a:srgbClr val="8182BB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38" name="Google Shape;238;p2"/>
          <p:cNvSpPr txBox="1"/>
          <p:nvPr/>
        </p:nvSpPr>
        <p:spPr>
          <a:xfrm>
            <a:off x="1787341" y="4007729"/>
            <a:ext cx="2357305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02-23113040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1221、1222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"/>
          <p:cNvSpPr txBox="1"/>
          <p:nvPr/>
        </p:nvSpPr>
        <p:spPr>
          <a:xfrm>
            <a:off x="4139056" y="4007729"/>
            <a:ext cx="238876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02-28718288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7922</a:t>
            </a:r>
            <a:endParaRPr sz="1600" b="0" i="0" u="none" strike="noStrike" cap="none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"/>
          <p:cNvSpPr txBox="1"/>
          <p:nvPr/>
        </p:nvSpPr>
        <p:spPr>
          <a:xfrm>
            <a:off x="570589" y="2286505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名稱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"/>
          <p:cNvSpPr txBox="1"/>
          <p:nvPr/>
        </p:nvSpPr>
        <p:spPr>
          <a:xfrm>
            <a:off x="570591" y="3188773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地點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2"/>
          <p:cNvSpPr txBox="1"/>
          <p:nvPr/>
        </p:nvSpPr>
        <p:spPr>
          <a:xfrm>
            <a:off x="566269" y="4131511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電話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"/>
          <p:cNvSpPr txBox="1"/>
          <p:nvPr/>
        </p:nvSpPr>
        <p:spPr>
          <a:xfrm>
            <a:off x="566271" y="5033779"/>
            <a:ext cx="10070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b="0" i="0" u="none" strike="noStrike" cap="none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網站</a:t>
            </a:r>
            <a:endParaRPr sz="1600" b="0" i="0" u="none" strike="noStrike" cap="none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2"/>
          <p:cNvPicPr preferRelativeResize="0"/>
          <p:nvPr/>
        </p:nvPicPr>
        <p:blipFill rotWithShape="1">
          <a:blip r:embed="rId3">
            <a:alphaModFix/>
          </a:blip>
          <a:srcRect t="12092" b="22251"/>
          <a:stretch/>
        </p:blipFill>
        <p:spPr>
          <a:xfrm>
            <a:off x="6883230" y="1303426"/>
            <a:ext cx="4188165" cy="2292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887638" y="4181013"/>
            <a:ext cx="4188172" cy="1975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42118" y="4952605"/>
            <a:ext cx="1047752" cy="10477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53883" y="4952605"/>
            <a:ext cx="1047752" cy="1047752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"/>
          <p:cNvSpPr/>
          <p:nvPr/>
        </p:nvSpPr>
        <p:spPr>
          <a:xfrm>
            <a:off x="9020875" y="2056744"/>
            <a:ext cx="262632" cy="2626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06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" name="Google Shape;249;p2"/>
          <p:cNvSpPr/>
          <p:nvPr/>
        </p:nvSpPr>
        <p:spPr>
          <a:xfrm>
            <a:off x="8856052" y="4153554"/>
            <a:ext cx="296139" cy="296139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D068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50" name="Google Shape;250;p2"/>
          <p:cNvSpPr txBox="1"/>
          <p:nvPr/>
        </p:nvSpPr>
        <p:spPr>
          <a:xfrm>
            <a:off x="6883229" y="907776"/>
            <a:ext cx="41881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 b="0" i="0" u="none" strike="noStrike" cap="none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博愛校區課外組｜行政大樓 1F</a:t>
            </a:r>
            <a:endParaRPr sz="1800">
              <a:solidFill>
                <a:srgbClr val="D06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2"/>
          <p:cNvSpPr txBox="1"/>
          <p:nvPr/>
        </p:nvSpPr>
        <p:spPr>
          <a:xfrm>
            <a:off x="6883229" y="3807040"/>
            <a:ext cx="418815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天母校區分區學務組｜行政大樓 2F</a:t>
            </a:r>
            <a:endParaRPr sz="1800">
              <a:solidFill>
                <a:srgbClr val="D068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2"/>
          <p:cNvSpPr txBox="1"/>
          <p:nvPr/>
        </p:nvSpPr>
        <p:spPr>
          <a:xfrm>
            <a:off x="9167488" y="2185811"/>
            <a:ext cx="1059009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行政大樓</a:t>
            </a:r>
            <a:endParaRPr/>
          </a:p>
        </p:txBody>
      </p:sp>
      <p:sp>
        <p:nvSpPr>
          <p:cNvPr id="253" name="Google Shape;253;p2"/>
          <p:cNvSpPr txBox="1"/>
          <p:nvPr/>
        </p:nvSpPr>
        <p:spPr>
          <a:xfrm>
            <a:off x="7301113" y="1800377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勤樸樓</a:t>
            </a:r>
            <a:endParaRPr/>
          </a:p>
        </p:txBody>
      </p:sp>
      <p:sp>
        <p:nvSpPr>
          <p:cNvPr id="254" name="Google Shape;254;p2"/>
          <p:cNvSpPr txBox="1"/>
          <p:nvPr/>
        </p:nvSpPr>
        <p:spPr>
          <a:xfrm>
            <a:off x="7542470" y="2216588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科學館</a:t>
            </a:r>
            <a:endParaRPr/>
          </a:p>
        </p:txBody>
      </p:sp>
      <p:sp>
        <p:nvSpPr>
          <p:cNvPr id="255" name="Google Shape;255;p2"/>
          <p:cNvSpPr txBox="1"/>
          <p:nvPr/>
        </p:nvSpPr>
        <p:spPr>
          <a:xfrm>
            <a:off x="8409603" y="2566071"/>
            <a:ext cx="86713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圖書館</a:t>
            </a:r>
            <a:endParaRPr/>
          </a:p>
        </p:txBody>
      </p:sp>
      <p:sp>
        <p:nvSpPr>
          <p:cNvPr id="256" name="Google Shape;256;p2"/>
          <p:cNvSpPr txBox="1"/>
          <p:nvPr/>
        </p:nvSpPr>
        <p:spPr>
          <a:xfrm>
            <a:off x="8186674" y="1349592"/>
            <a:ext cx="83420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學生宿舍</a:t>
            </a:r>
            <a:endParaRPr/>
          </a:p>
        </p:txBody>
      </p:sp>
      <p:sp>
        <p:nvSpPr>
          <p:cNvPr id="257" name="Google Shape;257;p2"/>
          <p:cNvSpPr txBox="1"/>
          <p:nvPr/>
        </p:nvSpPr>
        <p:spPr>
          <a:xfrm>
            <a:off x="8937012" y="1456755"/>
            <a:ext cx="119334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藝術館 音樂館</a:t>
            </a:r>
            <a:endParaRPr/>
          </a:p>
        </p:txBody>
      </p:sp>
      <p:sp>
        <p:nvSpPr>
          <p:cNvPr id="258" name="Google Shape;258;p2"/>
          <p:cNvSpPr txBox="1"/>
          <p:nvPr/>
        </p:nvSpPr>
        <p:spPr>
          <a:xfrm>
            <a:off x="9778823" y="1660247"/>
            <a:ext cx="7030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公誠樓</a:t>
            </a:r>
            <a:endParaRPr/>
          </a:p>
        </p:txBody>
      </p:sp>
      <p:sp>
        <p:nvSpPr>
          <p:cNvPr id="259" name="Google Shape;259;p2"/>
          <p:cNvSpPr txBox="1"/>
          <p:nvPr/>
        </p:nvSpPr>
        <p:spPr>
          <a:xfrm>
            <a:off x="10095822" y="1890530"/>
            <a:ext cx="70307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D06800"/>
                </a:solidFill>
                <a:latin typeface="Arial"/>
                <a:ea typeface="Arial"/>
                <a:cs typeface="Arial"/>
                <a:sym typeface="Arial"/>
              </a:rPr>
              <a:t>中正堂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5" name="Google Shape;265;p3"/>
          <p:cNvSpPr/>
          <p:nvPr/>
        </p:nvSpPr>
        <p:spPr>
          <a:xfrm>
            <a:off x="578853" y="2838287"/>
            <a:ext cx="1897472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辦理學校性活動</a:t>
            </a:r>
            <a:endParaRPr sz="16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3"/>
          <p:cNvSpPr/>
          <p:nvPr/>
        </p:nvSpPr>
        <p:spPr>
          <a:xfrm>
            <a:off x="3298931" y="50099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學生會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3"/>
          <p:cNvCxnSpPr/>
          <p:nvPr/>
        </p:nvCxnSpPr>
        <p:spPr>
          <a:xfrm rot="10800000">
            <a:off x="2602098" y="3044560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68" name="Google Shape;268;p3"/>
          <p:cNvSpPr/>
          <p:nvPr/>
        </p:nvSpPr>
        <p:spPr>
          <a:xfrm>
            <a:off x="960323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269" name="Google Shape;269;p3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270" name="Google Shape;270;p3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271" name="Google Shape;271;p3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2" name="Google Shape;272;p3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3" name="Google Shape;273;p3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4" name="Google Shape;274;p3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5" name="Google Shape;275;p3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76" name="Google Shape;276;p3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277" name="Google Shape;277;p3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8" name="Google Shape;278;p3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79" name="Google Shape;279;p3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80" name="Google Shape;280;p3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281" name="Google Shape;281;p3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282" name="Google Shape;282;p3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283" name="Google Shape;283;p3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課外組業務介紹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284" name="Google Shape;284;p3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285" name="Google Shape;285;p3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6" name="Google Shape;286;p3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287" name="Google Shape;287;p3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288" name="Google Shape;288;p3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289" name="Google Shape;289;p3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290" name="Google Shape;290;p3"/>
          <p:cNvSpPr txBox="1"/>
          <p:nvPr/>
        </p:nvSpPr>
        <p:spPr>
          <a:xfrm>
            <a:off x="578852" y="3449823"/>
            <a:ext cx="2023245" cy="3447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上學期｜</a:t>
            </a: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校慶暨園遊會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新生校歌比賽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下學期｜</a:t>
            </a:r>
            <a:endParaRPr sz="1400" dirty="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蘋果節系列活動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 b="0" i="0" u="none" strike="noStrike" dirty="0">
                <a:solidFill>
                  <a:srgbClr val="545454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🞐 </a:t>
            </a:r>
            <a:r>
              <a:rPr lang="zh-TW" altLang="en-US" sz="1400" b="0" i="0" u="none" strike="noStrike" dirty="0">
                <a:solidFill>
                  <a:srgbClr val="545454"/>
                </a:solidFill>
                <a:latin typeface="Noto Sans Symbols"/>
                <a:ea typeface="Noto Sans Symbols"/>
                <a:cs typeface="Noto Sans Symbols"/>
                <a:sym typeface="Noto Sans Symbols"/>
              </a:rPr>
              <a:t>   </a:t>
            </a:r>
            <a:r>
              <a:rPr lang="zh-TW" sz="1400" i="0" u="none" strike="noStrike" dirty="0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校長與學生座談會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畢業典禮</a:t>
            </a: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96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None/>
            </a:pPr>
            <a:endParaRPr sz="14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p3"/>
          <p:cNvSpPr/>
          <p:nvPr/>
        </p:nvSpPr>
        <p:spPr>
          <a:xfrm>
            <a:off x="3331939" y="2838287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辦理自治性社團業務</a:t>
            </a:r>
            <a:endParaRPr/>
          </a:p>
        </p:txBody>
      </p:sp>
      <p:sp>
        <p:nvSpPr>
          <p:cNvPr id="292" name="Google Shape;292;p3"/>
          <p:cNvSpPr/>
          <p:nvPr/>
        </p:nvSpPr>
        <p:spPr>
          <a:xfrm>
            <a:off x="3852355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cxnSp>
        <p:nvCxnSpPr>
          <p:cNvPr id="293" name="Google Shape;293;p3"/>
          <p:cNvCxnSpPr/>
          <p:nvPr/>
        </p:nvCxnSpPr>
        <p:spPr>
          <a:xfrm rot="10800000">
            <a:off x="5555005" y="3044560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294" name="Google Shape;294;p3"/>
          <p:cNvSpPr/>
          <p:nvPr/>
        </p:nvSpPr>
        <p:spPr>
          <a:xfrm>
            <a:off x="6284846" y="2838287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辦理社團相關業務</a:t>
            </a:r>
            <a:endParaRPr/>
          </a:p>
        </p:txBody>
      </p:sp>
      <p:sp>
        <p:nvSpPr>
          <p:cNvPr id="295" name="Google Shape;295;p3"/>
          <p:cNvSpPr/>
          <p:nvPr/>
        </p:nvSpPr>
        <p:spPr>
          <a:xfrm>
            <a:off x="6805262" y="1503608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6" name="Google Shape;296;p3"/>
          <p:cNvSpPr txBox="1"/>
          <p:nvPr/>
        </p:nvSpPr>
        <p:spPr>
          <a:xfrm>
            <a:off x="3331939" y="3524250"/>
            <a:ext cx="2137066" cy="13503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輔導辦理自治性社團之活動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指導相關自治性學生組織運作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7" name="Google Shape;297;p3"/>
          <p:cNvPicPr preferRelativeResize="0"/>
          <p:nvPr/>
        </p:nvPicPr>
        <p:blipFill rotWithShape="1">
          <a:blip r:embed="rId3">
            <a:alphaModFix/>
          </a:blip>
          <a:srcRect r="61567" b="73211"/>
          <a:stretch/>
        </p:blipFill>
        <p:spPr>
          <a:xfrm>
            <a:off x="1134900" y="1623128"/>
            <a:ext cx="785377" cy="776566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"/>
          <p:cNvSpPr txBox="1"/>
          <p:nvPr/>
        </p:nvSpPr>
        <p:spPr>
          <a:xfrm>
            <a:off x="6259087" y="3449822"/>
            <a:ext cx="2393072" cy="29661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輔導辦理各性質之社團活動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辦理社團活動相關經費申請與核銷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辦理校內社團評鑑、社團大會、社團博覽會及社團幹部研習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輔導社團參加全國社團評鑑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9" name="Google Shape;299;p3"/>
          <p:cNvCxnSpPr/>
          <p:nvPr/>
        </p:nvCxnSpPr>
        <p:spPr>
          <a:xfrm rot="10800000">
            <a:off x="8528635" y="3031868"/>
            <a:ext cx="604069" cy="0"/>
          </a:xfrm>
          <a:prstGeom prst="straightConnector1">
            <a:avLst/>
          </a:prstGeom>
          <a:noFill/>
          <a:ln w="19050" cap="flat" cmpd="sng">
            <a:solidFill>
              <a:srgbClr val="6B68AC"/>
            </a:solidFill>
            <a:prstDash val="dash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3"/>
          <p:cNvSpPr/>
          <p:nvPr/>
        </p:nvSpPr>
        <p:spPr>
          <a:xfrm>
            <a:off x="9258476" y="2825595"/>
            <a:ext cx="2137067" cy="412546"/>
          </a:xfrm>
          <a:prstGeom prst="roundRect">
            <a:avLst>
              <a:gd name="adj" fmla="val 48005"/>
            </a:avLst>
          </a:prstGeom>
          <a:solidFill>
            <a:srgbClr val="6B68AC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辦理寒暑假營隊業務</a:t>
            </a:r>
            <a:endParaRPr/>
          </a:p>
        </p:txBody>
      </p:sp>
      <p:sp>
        <p:nvSpPr>
          <p:cNvPr id="301" name="Google Shape;301;p3"/>
          <p:cNvSpPr/>
          <p:nvPr/>
        </p:nvSpPr>
        <p:spPr>
          <a:xfrm>
            <a:off x="9778892" y="1490916"/>
            <a:ext cx="1096234" cy="1096234"/>
          </a:xfrm>
          <a:prstGeom prst="ellipse">
            <a:avLst/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2" name="Google Shape;302;p3"/>
          <p:cNvSpPr txBox="1"/>
          <p:nvPr/>
        </p:nvSpPr>
        <p:spPr>
          <a:xfrm>
            <a:off x="9258475" y="3437130"/>
            <a:ext cx="2137067" cy="26430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辦理教育部帶動中小學及教育優先區寒、暑假營隊活動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辦理營隊活動相關經費申請與核銷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400"/>
              <a:buFont typeface="Noto Sans Symbols"/>
              <a:buChar char="🞐"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輔導辦理營隊校外基金會贊助經費之申請與核銷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"/>
          <p:cNvSpPr txBox="1"/>
          <p:nvPr/>
        </p:nvSpPr>
        <p:spPr>
          <a:xfrm>
            <a:off x="3094220" y="506851"/>
            <a:ext cx="491987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8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辦理、規劃及推動學生活動各項事宜</a:t>
            </a:r>
            <a:endParaRPr/>
          </a:p>
        </p:txBody>
      </p:sp>
      <p:sp>
        <p:nvSpPr>
          <p:cNvPr id="304" name="Google Shape;304;p3"/>
          <p:cNvSpPr/>
          <p:nvPr/>
        </p:nvSpPr>
        <p:spPr>
          <a:xfrm>
            <a:off x="4385124" y="50099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學生議會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" name="Google Shape;305;p3"/>
          <p:cNvSpPr/>
          <p:nvPr/>
        </p:nvSpPr>
        <p:spPr>
          <a:xfrm>
            <a:off x="3298931" y="54653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畢聯會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"/>
          <p:cNvSpPr/>
          <p:nvPr/>
        </p:nvSpPr>
        <p:spPr>
          <a:xfrm>
            <a:off x="4385124" y="5465390"/>
            <a:ext cx="1057257" cy="343192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 w="19050" cap="flat" cmpd="sng">
            <a:solidFill>
              <a:srgbClr val="6B68A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研究生學會</a:t>
            </a:r>
            <a:endParaRPr sz="12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7" name="Google Shape;307;p3"/>
          <p:cNvPicPr preferRelativeResize="0"/>
          <p:nvPr/>
        </p:nvPicPr>
        <p:blipFill rotWithShape="1">
          <a:blip r:embed="rId4">
            <a:alphaModFix/>
          </a:blip>
          <a:srcRect l="4996" t="1949" r="61155" b="73885"/>
          <a:stretch/>
        </p:blipFill>
        <p:spPr>
          <a:xfrm>
            <a:off x="9962788" y="1649539"/>
            <a:ext cx="711021" cy="71770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p3"/>
          <p:cNvPicPr preferRelativeResize="0"/>
          <p:nvPr/>
        </p:nvPicPr>
        <p:blipFill rotWithShape="1">
          <a:blip r:embed="rId5">
            <a:alphaModFix/>
          </a:blip>
          <a:srcRect l="50259" t="3188" r="8383" b="73113"/>
          <a:stretch/>
        </p:blipFill>
        <p:spPr>
          <a:xfrm>
            <a:off x="6971718" y="1793631"/>
            <a:ext cx="745902" cy="604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p3"/>
          <p:cNvPicPr preferRelativeResize="0"/>
          <p:nvPr/>
        </p:nvPicPr>
        <p:blipFill rotWithShape="1">
          <a:blip r:embed="rId6">
            <a:alphaModFix/>
          </a:blip>
          <a:srcRect l="7713" t="16722" r="59450" b="17934"/>
          <a:stretch/>
        </p:blipFill>
        <p:spPr>
          <a:xfrm>
            <a:off x="4155991" y="1697338"/>
            <a:ext cx="509782" cy="717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"/>
          <p:cNvSpPr/>
          <p:nvPr/>
        </p:nvSpPr>
        <p:spPr>
          <a:xfrm>
            <a:off x="0" y="-3176"/>
            <a:ext cx="11976100" cy="6607175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315" name="Google Shape;315;p4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316" name="Google Shape;316;p4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317" name="Google Shape;317;p4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0" name="Google Shape;320;p4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1" name="Google Shape;321;p4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22" name="Google Shape;322;p4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323" name="Google Shape;323;p4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4" name="Google Shape;324;p4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5" name="Google Shape;325;p4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6" name="Google Shape;326;p4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27" name="Google Shape;327;p4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328" name="Google Shape;328;p4"/>
          <p:cNvGrpSpPr/>
          <p:nvPr/>
        </p:nvGrpSpPr>
        <p:grpSpPr>
          <a:xfrm>
            <a:off x="592690" y="282523"/>
            <a:ext cx="2294784" cy="742046"/>
            <a:chOff x="296862" y="155575"/>
            <a:chExt cx="2228850" cy="720725"/>
          </a:xfrm>
        </p:grpSpPr>
        <p:sp>
          <p:nvSpPr>
            <p:cNvPr id="329" name="Google Shape;329;p4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校歌比賽</a:t>
              </a:r>
              <a:endParaRPr sz="2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30" name="Google Shape;330;p4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331" name="Google Shape;331;p4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2" name="Google Shape;332;p4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33" name="Google Shape;333;p4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334" name="Google Shape;334;p4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35" name="Google Shape;335;p4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36" name="Google Shape;336;p4"/>
          <p:cNvSpPr/>
          <p:nvPr/>
        </p:nvSpPr>
        <p:spPr>
          <a:xfrm>
            <a:off x="679316" y="1576968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一、活動宗旨</a:t>
            </a:r>
            <a:endParaRPr/>
          </a:p>
        </p:txBody>
      </p:sp>
      <p:sp>
        <p:nvSpPr>
          <p:cNvPr id="337" name="Google Shape;337;p4"/>
          <p:cNvSpPr txBox="1"/>
          <p:nvPr/>
        </p:nvSpPr>
        <p:spPr>
          <a:xfrm>
            <a:off x="2390569" y="1547510"/>
            <a:ext cx="8921773" cy="41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為展現學校的整體活力，激發學生凝聚力，加強學生團隊合作精神，特於校慶期間舉辦校歌比賽。</a:t>
            </a:r>
            <a:endParaRPr/>
          </a:p>
        </p:txBody>
      </p:sp>
      <p:sp>
        <p:nvSpPr>
          <p:cNvPr id="338" name="Google Shape;338;p4"/>
          <p:cNvSpPr/>
          <p:nvPr/>
        </p:nvSpPr>
        <p:spPr>
          <a:xfrm>
            <a:off x="679316" y="2190286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二、主辦單位</a:t>
            </a:r>
            <a:endParaRPr/>
          </a:p>
        </p:txBody>
      </p:sp>
      <p:sp>
        <p:nvSpPr>
          <p:cNvPr id="339" name="Google Shape;339;p4"/>
          <p:cNvSpPr txBox="1"/>
          <p:nvPr/>
        </p:nvSpPr>
        <p:spPr>
          <a:xfrm>
            <a:off x="2390569" y="2160828"/>
            <a:ext cx="8921773" cy="4163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學務處課外活動組</a:t>
            </a:r>
            <a:endParaRPr/>
          </a:p>
        </p:txBody>
      </p:sp>
      <p:sp>
        <p:nvSpPr>
          <p:cNvPr id="340" name="Google Shape;340;p4"/>
          <p:cNvSpPr/>
          <p:nvPr/>
        </p:nvSpPr>
        <p:spPr>
          <a:xfrm>
            <a:off x="679316" y="2827296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三、參賽資格</a:t>
            </a:r>
            <a:endParaRPr/>
          </a:p>
        </p:txBody>
      </p:sp>
      <p:sp>
        <p:nvSpPr>
          <p:cNvPr id="341" name="Google Shape;341;p4"/>
          <p:cNvSpPr txBox="1"/>
          <p:nvPr/>
        </p:nvSpPr>
        <p:spPr>
          <a:xfrm>
            <a:off x="2390569" y="2764174"/>
            <a:ext cx="8921773" cy="66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 i="0" u="none" strike="noStrike">
                <a:solidFill>
                  <a:srgbClr val="545454"/>
                </a:solidFill>
                <a:latin typeface="Arial"/>
                <a:ea typeface="Arial"/>
                <a:cs typeface="Arial"/>
                <a:sym typeface="Arial"/>
              </a:rPr>
              <a:t>本校各系新生班級為原則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得跨年級組隊，每隊至少10~30人為限。</a:t>
            </a:r>
            <a:endParaRPr/>
          </a:p>
        </p:txBody>
      </p:sp>
      <p:sp>
        <p:nvSpPr>
          <p:cNvPr id="342" name="Google Shape;342;p4"/>
          <p:cNvSpPr/>
          <p:nvPr/>
        </p:nvSpPr>
        <p:spPr>
          <a:xfrm>
            <a:off x="679316" y="3834314"/>
            <a:ext cx="16574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四、比賽內容</a:t>
            </a:r>
            <a:endParaRPr/>
          </a:p>
        </p:txBody>
      </p:sp>
      <p:sp>
        <p:nvSpPr>
          <p:cNvPr id="343" name="Google Shape;343;p4"/>
          <p:cNvSpPr txBox="1"/>
          <p:nvPr/>
        </p:nvSpPr>
        <p:spPr>
          <a:xfrm>
            <a:off x="2390569" y="3728656"/>
            <a:ext cx="7298207" cy="1442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AutoNum type="arabicPeriod"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指定歌曲：臺北市立大學校歌合唱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1600"/>
              <a:buFont typeface="Noto Sans Symbols"/>
              <a:buAutoNum type="arabicPeriod"/>
            </a:pPr>
            <a:r>
              <a:rPr lang="zh-TW" sz="16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創意歌曲：臺北市立大學校歌</a:t>
            </a:r>
            <a:endParaRPr sz="16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須呈現校歌歌唱方式，詞曲形式不拘：如吟唱、歌舞劇或融合舞蹈表演等，但不得包含翻滾等危險動作。</a:t>
            </a:r>
            <a:endParaRPr sz="1400">
              <a:solidFill>
                <a:srgbClr val="2E75B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Google Shape;344;p4"/>
          <p:cNvSpPr/>
          <p:nvPr/>
        </p:nvSpPr>
        <p:spPr>
          <a:xfrm>
            <a:off x="679316" y="5312649"/>
            <a:ext cx="3740284" cy="426253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五、比賽規則及獎勵辦法將另行公告</a:t>
            </a:r>
            <a:endParaRPr/>
          </a:p>
        </p:txBody>
      </p:sp>
      <p:pic>
        <p:nvPicPr>
          <p:cNvPr id="345" name="Google Shape;3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520196" y="3821198"/>
            <a:ext cx="2641607" cy="26416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5"/>
          <p:cNvGrpSpPr/>
          <p:nvPr/>
        </p:nvGrpSpPr>
        <p:grpSpPr>
          <a:xfrm>
            <a:off x="592690" y="282523"/>
            <a:ext cx="3374279" cy="742046"/>
            <a:chOff x="296862" y="155575"/>
            <a:chExt cx="3277330" cy="720725"/>
          </a:xfrm>
        </p:grpSpPr>
        <p:sp>
          <p:nvSpPr>
            <p:cNvPr id="352" name="Google Shape;352;p5"/>
            <p:cNvSpPr/>
            <p:nvPr/>
          </p:nvSpPr>
          <p:spPr>
            <a:xfrm>
              <a:off x="338930" y="257944"/>
              <a:ext cx="3206154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11</a:t>
              </a:r>
              <a:r>
                <a:rPr lang="en-US" alt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4</a:t>
              </a:r>
              <a:r>
                <a:rPr lang="zh-TW" sz="2000" b="1" dirty="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學年度社團博覽會</a:t>
              </a:r>
              <a:endParaRPr sz="20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53" name="Google Shape;353;p5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354" name="Google Shape;354;p5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5" name="Google Shape;355;p5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56" name="Google Shape;356;p5"/>
            <p:cNvGrpSpPr/>
            <p:nvPr/>
          </p:nvGrpSpPr>
          <p:grpSpPr>
            <a:xfrm>
              <a:off x="3490055" y="155575"/>
              <a:ext cx="84137" cy="720725"/>
              <a:chOff x="4874355" y="155575"/>
              <a:chExt cx="84137" cy="720725"/>
            </a:xfrm>
          </p:grpSpPr>
          <p:cxnSp>
            <p:nvCxnSpPr>
              <p:cNvPr id="357" name="Google Shape;357;p5"/>
              <p:cNvCxnSpPr/>
              <p:nvPr/>
            </p:nvCxnSpPr>
            <p:spPr>
              <a:xfrm>
                <a:off x="4916435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358" name="Google Shape;358;p5"/>
              <p:cNvSpPr/>
              <p:nvPr/>
            </p:nvSpPr>
            <p:spPr>
              <a:xfrm>
                <a:off x="487435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359" name="Google Shape;359;p5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360" name="Google Shape;360;p5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361" name="Google Shape;361;p5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2" name="Google Shape;362;p5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3" name="Google Shape;363;p5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4" name="Google Shape;364;p5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5" name="Google Shape;365;p5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366" name="Google Shape;366;p5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367" name="Google Shape;367;p5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8" name="Google Shape;368;p5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69" name="Google Shape;369;p5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0" name="Google Shape;370;p5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371" name="Google Shape;371;p5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372" name="Google Shape;372;p5"/>
          <p:cNvSpPr txBox="1"/>
          <p:nvPr/>
        </p:nvSpPr>
        <p:spPr>
          <a:xfrm>
            <a:off x="1074201" y="1416768"/>
            <a:ext cx="9624131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大一新生們好 ：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你是否想要在大學四年的青春裡， 留下多采多姿的回憶？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你是否想要與志同道合的夥伴們， 一起作夢、成長與奮鬥？</a:t>
            </a:r>
            <a:endParaRPr sz="2800"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那就  </a:t>
            </a:r>
            <a:r>
              <a:rPr lang="zh-TW" sz="3600" dirty="0">
                <a:solidFill>
                  <a:srgbClr val="2E75B6"/>
                </a:solidFill>
                <a:latin typeface="Arial"/>
                <a:ea typeface="Arial"/>
                <a:cs typeface="Arial"/>
                <a:sym typeface="Arial"/>
              </a:rPr>
              <a:t>加入社團 </a:t>
            </a: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吧 ！</a:t>
            </a:r>
            <a:endParaRPr sz="28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zh-TW" sz="2800" dirty="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歡迎大家到體育館外圍， 參觀本校熱血又多元的社團攤位</a:t>
            </a:r>
            <a:r>
              <a:rPr lang="en-US" altLang="zh-TW" sz="2800" dirty="0">
                <a:solidFill>
                  <a:srgbClr val="404040"/>
                </a:solidFill>
              </a:rPr>
              <a:t>!</a:t>
            </a:r>
            <a:endParaRPr sz="2800" dirty="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C5BF"/>
        </a:solidFill>
        <a:effectLst/>
      </p:bgPr>
    </p:bg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6"/>
          <p:cNvSpPr/>
          <p:nvPr/>
        </p:nvSpPr>
        <p:spPr>
          <a:xfrm>
            <a:off x="3859" y="0"/>
            <a:ext cx="12236652" cy="6858000"/>
          </a:xfrm>
          <a:prstGeom prst="rect">
            <a:avLst/>
          </a:prstGeom>
          <a:solidFill>
            <a:srgbClr val="F8F2D8"/>
          </a:solidFill>
          <a:ln>
            <a:noFill/>
          </a:ln>
          <a:effectLst>
            <a:outerShdw dist="63500" dir="2700000" algn="tl" rotWithShape="0">
              <a:srgbClr val="000000">
                <a:alpha val="2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grpSp>
        <p:nvGrpSpPr>
          <p:cNvPr id="496" name="Google Shape;496;p16"/>
          <p:cNvGrpSpPr/>
          <p:nvPr/>
        </p:nvGrpSpPr>
        <p:grpSpPr>
          <a:xfrm>
            <a:off x="9405568" y="-803444"/>
            <a:ext cx="2940806" cy="2171559"/>
            <a:chOff x="10438302" y="-421253"/>
            <a:chExt cx="1596641" cy="1178997"/>
          </a:xfrm>
        </p:grpSpPr>
        <p:grpSp>
          <p:nvGrpSpPr>
            <p:cNvPr id="497" name="Google Shape;497;p16"/>
            <p:cNvGrpSpPr/>
            <p:nvPr/>
          </p:nvGrpSpPr>
          <p:grpSpPr>
            <a:xfrm>
              <a:off x="10501101" y="0"/>
              <a:ext cx="1481349" cy="757744"/>
              <a:chOff x="9955793" y="0"/>
              <a:chExt cx="2026657" cy="1036682"/>
            </a:xfrm>
          </p:grpSpPr>
          <p:sp>
            <p:nvSpPr>
              <p:cNvPr id="498" name="Google Shape;498;p16"/>
              <p:cNvSpPr/>
              <p:nvPr/>
            </p:nvSpPr>
            <p:spPr>
              <a:xfrm rot="-9376240" flipH="1">
                <a:off x="10426515" y="403823"/>
                <a:ext cx="333375" cy="419100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499" name="Google Shape;499;p16"/>
              <p:cNvSpPr/>
              <p:nvPr/>
            </p:nvSpPr>
            <p:spPr>
              <a:xfrm rot="-9847944" flipH="1">
                <a:off x="10891754" y="572349"/>
                <a:ext cx="327994" cy="346680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0" name="Google Shape;500;p16"/>
              <p:cNvSpPr/>
              <p:nvPr/>
            </p:nvSpPr>
            <p:spPr>
              <a:xfrm rot="-10053179" flipH="1">
                <a:off x="11382339" y="686600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1" name="Google Shape;501;p16"/>
              <p:cNvSpPr/>
              <p:nvPr/>
            </p:nvSpPr>
            <p:spPr>
              <a:xfrm rot="-8606972" flipH="1">
                <a:off x="10025751" y="146252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2" name="Google Shape;502;p16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03" name="Google Shape;503;p16"/>
            <p:cNvGrpSpPr/>
            <p:nvPr/>
          </p:nvGrpSpPr>
          <p:grpSpPr>
            <a:xfrm rot="-1040299">
              <a:off x="10519524" y="-224900"/>
              <a:ext cx="1434198" cy="763760"/>
              <a:chOff x="10020300" y="0"/>
              <a:chExt cx="1962150" cy="1044912"/>
            </a:xfrm>
          </p:grpSpPr>
          <p:sp>
            <p:nvSpPr>
              <p:cNvPr id="504" name="Google Shape;504;p16"/>
              <p:cNvSpPr/>
              <p:nvPr/>
            </p:nvSpPr>
            <p:spPr>
              <a:xfrm rot="-8850802" flipH="1">
                <a:off x="10161983" y="236988"/>
                <a:ext cx="253526" cy="318718"/>
              </a:xfrm>
              <a:prstGeom prst="triangle">
                <a:avLst>
                  <a:gd name="adj" fmla="val 50000"/>
                </a:avLst>
              </a:prstGeom>
              <a:solidFill>
                <a:srgbClr val="6B68AC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5" name="Google Shape;505;p16"/>
              <p:cNvSpPr/>
              <p:nvPr/>
            </p:nvSpPr>
            <p:spPr>
              <a:xfrm rot="-10059835" flipH="1">
                <a:off x="11570257" y="732286"/>
                <a:ext cx="271474" cy="286939"/>
              </a:xfrm>
              <a:prstGeom prst="triangle">
                <a:avLst>
                  <a:gd name="adj" fmla="val 50000"/>
                </a:avLst>
              </a:prstGeom>
              <a:solidFill>
                <a:srgbClr val="FF99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6" name="Google Shape;506;p16"/>
              <p:cNvSpPr/>
              <p:nvPr/>
            </p:nvSpPr>
            <p:spPr>
              <a:xfrm rot="-9366935" flipH="1">
                <a:off x="10592737" y="457798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2E75B5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7" name="Google Shape;507;p16"/>
              <p:cNvSpPr/>
              <p:nvPr/>
            </p:nvSpPr>
            <p:spPr>
              <a:xfrm rot="-9946163" flipH="1">
                <a:off x="11064204" y="602083"/>
                <a:ext cx="271577" cy="324630"/>
              </a:xfrm>
              <a:prstGeom prst="triangle">
                <a:avLst>
                  <a:gd name="adj" fmla="val 50000"/>
                </a:avLst>
              </a:prstGeom>
              <a:solidFill>
                <a:srgbClr val="FFC000"/>
              </a:solidFill>
              <a:ln>
                <a:noFill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  <p:sp>
            <p:nvSpPr>
              <p:cNvPr id="508" name="Google Shape;508;p16"/>
              <p:cNvSpPr/>
              <p:nvPr/>
            </p:nvSpPr>
            <p:spPr>
              <a:xfrm>
                <a:off x="10020300" y="0"/>
                <a:ext cx="1962150" cy="781050"/>
              </a:xfrm>
              <a:custGeom>
                <a:avLst/>
                <a:gdLst/>
                <a:ahLst/>
                <a:cxnLst/>
                <a:rect l="l" t="t" r="r" b="b"/>
                <a:pathLst>
                  <a:path w="1962150" h="781050" extrusionOk="0">
                    <a:moveTo>
                      <a:pt x="0" y="0"/>
                    </a:moveTo>
                    <a:cubicBezTo>
                      <a:pt x="231775" y="173037"/>
                      <a:pt x="463550" y="346075"/>
                      <a:pt x="790575" y="476250"/>
                    </a:cubicBezTo>
                    <a:cubicBezTo>
                      <a:pt x="1117600" y="606425"/>
                      <a:pt x="1539875" y="693737"/>
                      <a:pt x="1962150" y="781050"/>
                    </a:cubicBezTo>
                  </a:path>
                </a:pathLst>
              </a:custGeom>
              <a:noFill/>
              <a:ln w="22225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254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grpSp>
        <p:nvGrpSpPr>
          <p:cNvPr id="509" name="Google Shape;509;p16"/>
          <p:cNvGrpSpPr/>
          <p:nvPr/>
        </p:nvGrpSpPr>
        <p:grpSpPr>
          <a:xfrm>
            <a:off x="3802433" y="1438127"/>
            <a:ext cx="3583565" cy="1158789"/>
            <a:chOff x="296862" y="155575"/>
            <a:chExt cx="2228850" cy="720725"/>
          </a:xfrm>
        </p:grpSpPr>
        <p:sp>
          <p:nvSpPr>
            <p:cNvPr id="510" name="Google Shape;510;p16"/>
            <p:cNvSpPr/>
            <p:nvPr/>
          </p:nvSpPr>
          <p:spPr>
            <a:xfrm>
              <a:off x="338931" y="257944"/>
              <a:ext cx="2162969" cy="544664"/>
            </a:xfrm>
            <a:prstGeom prst="rect">
              <a:avLst/>
            </a:prstGeom>
            <a:solidFill>
              <a:srgbClr val="8182BB"/>
            </a:solidFill>
            <a:ln w="22225" cap="flat" cmpd="sng">
              <a:solidFill>
                <a:srgbClr val="6B68AC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dist="38100" dir="5400000" algn="t" rotWithShape="0">
                <a:srgbClr val="000000">
                  <a:alpha val="2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zh-TW" sz="4000" b="1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 謝謝大家！</a:t>
              </a:r>
              <a:endParaRPr sz="40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1" name="Google Shape;511;p16"/>
            <p:cNvGrpSpPr/>
            <p:nvPr/>
          </p:nvGrpSpPr>
          <p:grpSpPr>
            <a:xfrm>
              <a:off x="296862" y="155575"/>
              <a:ext cx="84137" cy="720725"/>
              <a:chOff x="296862" y="155575"/>
              <a:chExt cx="84137" cy="720725"/>
            </a:xfrm>
          </p:grpSpPr>
          <p:cxnSp>
            <p:nvCxnSpPr>
              <p:cNvPr id="512" name="Google Shape;512;p16"/>
              <p:cNvCxnSpPr/>
              <p:nvPr/>
            </p:nvCxnSpPr>
            <p:spPr>
              <a:xfrm>
                <a:off x="338931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3" name="Google Shape;513;p16"/>
              <p:cNvSpPr/>
              <p:nvPr/>
            </p:nvSpPr>
            <p:spPr>
              <a:xfrm>
                <a:off x="296862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  <p:grpSp>
          <p:nvGrpSpPr>
            <p:cNvPr id="514" name="Google Shape;514;p16"/>
            <p:cNvGrpSpPr/>
            <p:nvPr/>
          </p:nvGrpSpPr>
          <p:grpSpPr>
            <a:xfrm>
              <a:off x="2441575" y="155575"/>
              <a:ext cx="84137" cy="720725"/>
              <a:chOff x="3825875" y="155575"/>
              <a:chExt cx="84137" cy="720725"/>
            </a:xfrm>
          </p:grpSpPr>
          <p:cxnSp>
            <p:nvCxnSpPr>
              <p:cNvPr id="515" name="Google Shape;515;p16"/>
              <p:cNvCxnSpPr/>
              <p:nvPr/>
            </p:nvCxnSpPr>
            <p:spPr>
              <a:xfrm>
                <a:off x="3867944" y="155575"/>
                <a:ext cx="0" cy="720725"/>
              </a:xfrm>
              <a:prstGeom prst="straightConnector1">
                <a:avLst/>
              </a:prstGeom>
              <a:noFill/>
              <a:ln w="22225" cap="rnd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</p:cxnSp>
          <p:sp>
            <p:nvSpPr>
              <p:cNvPr id="516" name="Google Shape;516;p16"/>
              <p:cNvSpPr/>
              <p:nvPr/>
            </p:nvSpPr>
            <p:spPr>
              <a:xfrm>
                <a:off x="3825875" y="238140"/>
                <a:ext cx="84137" cy="555596"/>
              </a:xfrm>
              <a:prstGeom prst="roundRect">
                <a:avLst>
                  <a:gd name="adj" fmla="val 36404"/>
                </a:avLst>
              </a:prstGeom>
              <a:solidFill>
                <a:srgbClr val="B5B4DC"/>
              </a:solidFill>
              <a:ln w="19050" cap="flat" cmpd="sng">
                <a:solidFill>
                  <a:srgbClr val="6B68AC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dist="38100" dir="2700000" algn="tl" rotWithShape="0">
                  <a:srgbClr val="000000">
                    <a:alpha val="29803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>
                  <a:solidFill>
                    <a:srgbClr val="FFFFFF"/>
                  </a:solidFill>
                  <a:latin typeface="Malgun Gothic"/>
                  <a:ea typeface="Malgun Gothic"/>
                  <a:cs typeface="Malgun Gothic"/>
                  <a:sym typeface="Malgun Gothic"/>
                </a:endParaRPr>
              </a:p>
            </p:txBody>
          </p:sp>
        </p:grpSp>
      </p:grpSp>
      <p:sp>
        <p:nvSpPr>
          <p:cNvPr id="517" name="Google Shape;517;p16"/>
          <p:cNvSpPr/>
          <p:nvPr/>
        </p:nvSpPr>
        <p:spPr>
          <a:xfrm>
            <a:off x="2225476" y="2741614"/>
            <a:ext cx="6766832" cy="892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4000">
                <a:solidFill>
                  <a:srgbClr val="6B68AC"/>
                </a:solidFill>
                <a:latin typeface="Arial"/>
                <a:ea typeface="Arial"/>
                <a:cs typeface="Arial"/>
                <a:sym typeface="Arial"/>
              </a:rPr>
              <a:t>學務處課外活動組</a:t>
            </a:r>
            <a:endParaRPr sz="4000">
              <a:solidFill>
                <a:srgbClr val="6B68A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200">
                <a:solidFill>
                  <a:srgbClr val="6B68AC"/>
                </a:solidFill>
                <a:latin typeface="Malgun Gothic"/>
                <a:ea typeface="Malgun Gothic"/>
                <a:cs typeface="Malgun Gothic"/>
                <a:sym typeface="Malgun Gothic"/>
              </a:rPr>
              <a:t>Extracurricular Activities Division</a:t>
            </a:r>
            <a:endParaRPr sz="7200">
              <a:solidFill>
                <a:srgbClr val="6B68AC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pic>
        <p:nvPicPr>
          <p:cNvPr id="518" name="Google Shape;518;p16"/>
          <p:cNvPicPr preferRelativeResize="0"/>
          <p:nvPr/>
        </p:nvPicPr>
        <p:blipFill rotWithShape="1">
          <a:blip r:embed="rId3">
            <a:alphaModFix/>
          </a:blip>
          <a:srcRect l="6126" r="34203" b="87231"/>
          <a:stretch/>
        </p:blipFill>
        <p:spPr>
          <a:xfrm>
            <a:off x="4299069" y="720932"/>
            <a:ext cx="2522656" cy="763302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324237" y="3995642"/>
            <a:ext cx="1185004" cy="1185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856968" y="3995641"/>
            <a:ext cx="1185004" cy="1185004"/>
          </a:xfrm>
          <a:prstGeom prst="rect">
            <a:avLst/>
          </a:prstGeom>
          <a:noFill/>
          <a:ln>
            <a:noFill/>
          </a:ln>
        </p:spPr>
      </p:pic>
      <p:sp>
        <p:nvSpPr>
          <p:cNvPr id="521" name="Google Shape;521;p16"/>
          <p:cNvSpPr/>
          <p:nvPr/>
        </p:nvSpPr>
        <p:spPr>
          <a:xfrm>
            <a:off x="4354519" y="5254861"/>
            <a:ext cx="1154722" cy="347175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博愛校區</a:t>
            </a:r>
            <a:endParaRPr/>
          </a:p>
        </p:txBody>
      </p:sp>
      <p:sp>
        <p:nvSpPr>
          <p:cNvPr id="522" name="Google Shape;522;p16"/>
          <p:cNvSpPr/>
          <p:nvPr/>
        </p:nvSpPr>
        <p:spPr>
          <a:xfrm>
            <a:off x="5887250" y="5254860"/>
            <a:ext cx="1154722" cy="347175"/>
          </a:xfrm>
          <a:prstGeom prst="roundRect">
            <a:avLst>
              <a:gd name="adj" fmla="val 38983"/>
            </a:avLst>
          </a:prstGeom>
          <a:solidFill>
            <a:srgbClr val="2E75B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天母校區</a:t>
            </a:r>
            <a:endParaRPr/>
          </a:p>
        </p:txBody>
      </p:sp>
      <p:sp>
        <p:nvSpPr>
          <p:cNvPr id="523" name="Google Shape;523;p16"/>
          <p:cNvSpPr txBox="1"/>
          <p:nvPr/>
        </p:nvSpPr>
        <p:spPr>
          <a:xfrm>
            <a:off x="4111589" y="5722479"/>
            <a:ext cx="174537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02-23113040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1221、1222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6"/>
          <p:cNvSpPr txBox="1"/>
          <p:nvPr/>
        </p:nvSpPr>
        <p:spPr>
          <a:xfrm>
            <a:off x="5729821" y="5722479"/>
            <a:ext cx="14392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02-28718288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zh-TW" sz="1400">
                <a:solidFill>
                  <a:srgbClr val="404040"/>
                </a:solidFill>
                <a:latin typeface="Arial"/>
                <a:ea typeface="Arial"/>
                <a:cs typeface="Arial"/>
                <a:sym typeface="Arial"/>
              </a:rPr>
              <a:t>分機 7922</a:t>
            </a:r>
            <a:endParaRPr sz="1400">
              <a:solidFill>
                <a:srgbClr val="40404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38_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477</Words>
  <Application>Microsoft Office PowerPoint</Application>
  <PresentationFormat>寬螢幕</PresentationFormat>
  <Paragraphs>88</Paragraphs>
  <Slides>6</Slides>
  <Notes>6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Arial</vt:lpstr>
      <vt:lpstr>Malgun Gothic</vt:lpstr>
      <vt:lpstr>Noto Sans Symbols</vt:lpstr>
      <vt:lpstr>Calibri</vt:lpstr>
      <vt:lpstr>38_Office 테마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조현석</dc:creator>
  <cp:lastModifiedBy>李園君-liab</cp:lastModifiedBy>
  <cp:revision>6</cp:revision>
  <dcterms:created xsi:type="dcterms:W3CDTF">2022-05-03T15:33:19Z</dcterms:created>
  <dcterms:modified xsi:type="dcterms:W3CDTF">2025-08-07T02:29:35Z</dcterms:modified>
</cp:coreProperties>
</file>