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png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71" r:id="rId16"/>
    <p:sldId id="269" r:id="rId17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linjan" initials="l" lastIdx="1" clrIdx="0">
    <p:extLst>
      <p:ext uri="{19B8F6BF-5375-455C-9EA6-DF929625EA0E}">
        <p15:presenceInfo xmlns:p15="http://schemas.microsoft.com/office/powerpoint/2012/main" userId="linlinj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1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14T12:32:58.622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22B968D-0260-4D59-9194-093EFF60FC1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C741AB1-A7A4-4CF9-8641-10AB4F37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7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A4E5B0E-AE4A-4193-8537-6128FC09A8F2}" type="datetime1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44603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5CB-1BC6-4EA7-8C1C-27C90A7CA987}" type="datetime1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3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03A0-EEEA-45CA-8A6E-F575FBD4D3A5}" type="datetime1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9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5845-FC79-482F-B091-FC887981B816}" type="datetime1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5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B1AC7A-1B4B-40BA-BDF2-3B4AC0035E8D}" type="datetime1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33883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29AF-11E9-4D91-B378-E1CD856789AE}" type="datetime1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9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1D86-CFAB-464B-96EC-623C4CF9423A}" type="datetime1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EA1C-68BC-420D-925A-1B306C245B06}" type="datetime1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4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29FE-71A6-4701-B9F6-AD77BFC851A0}" type="datetime1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8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09F687-E4C7-4BF5-B8F7-ED56615BC714}" type="datetime1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7231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C46386-3B59-4714-AF7A-3E5A514834C1}" type="datetime1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625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C28AAD9-B839-48BF-AF8F-35B42142071E}" type="datetime1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877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bg2"/>
            </a:gs>
            <a:gs pos="0">
              <a:schemeClr val="bg2"/>
            </a:gs>
            <a:gs pos="69000">
              <a:schemeClr val="tx2">
                <a:lumMod val="20000"/>
                <a:lumOff val="8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05722" y="1249285"/>
            <a:ext cx="8277979" cy="2398481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002060"/>
                </a:solidFill>
              </a:rPr>
              <a:t>學生事務處</a:t>
            </a:r>
            <a:r>
              <a:rPr lang="en-US" altLang="zh-TW" sz="5400" b="1" dirty="0">
                <a:solidFill>
                  <a:srgbClr val="002060"/>
                </a:solidFill>
              </a:rPr>
              <a:t>-</a:t>
            </a:r>
            <a:r>
              <a:rPr lang="zh-TW" altLang="en-US" sz="5400" b="1" dirty="0">
                <a:solidFill>
                  <a:srgbClr val="002060"/>
                </a:solidFill>
              </a:rPr>
              <a:t>健康促進中心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741564" y="4299608"/>
            <a:ext cx="3206293" cy="1086237"/>
          </a:xfrm>
        </p:spPr>
        <p:txBody>
          <a:bodyPr>
            <a:noAutofit/>
          </a:bodyPr>
          <a:lstStyle/>
          <a:p>
            <a:pPr algn="r"/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報告人：江宛霖</a:t>
            </a: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en-US" sz="2400" dirty="0"/>
              <a:t>202</a:t>
            </a:r>
            <a:r>
              <a:rPr lang="en-US" altLang="zh-TW" sz="2400" dirty="0"/>
              <a:t>4</a:t>
            </a:r>
            <a:r>
              <a:rPr lang="en-US" sz="2400" dirty="0"/>
              <a:t>.9.</a:t>
            </a:r>
            <a:r>
              <a:rPr lang="en-US" altLang="zh-TW" sz="2400" dirty="0"/>
              <a:t>3</a:t>
            </a:r>
            <a:endParaRPr lang="en-US" sz="2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4374783" y="2008126"/>
            <a:ext cx="4345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11</a:t>
            </a:r>
            <a:r>
              <a:rPr lang="en-US" altLang="zh-TW" sz="2800" dirty="0"/>
              <a:t>3</a:t>
            </a:r>
            <a:r>
              <a:rPr lang="zh-TW" altLang="en-US" sz="2800" dirty="0"/>
              <a:t>學年度新生始業式</a:t>
            </a:r>
            <a:endParaRPr lang="en-US" sz="28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08" y="3733857"/>
            <a:ext cx="1771472" cy="17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境外生傷病醫療保險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3A9757B-0A25-4523-9432-AA4101399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845655"/>
              </p:ext>
            </p:extLst>
          </p:nvPr>
        </p:nvGraphicFramePr>
        <p:xfrm>
          <a:off x="1371600" y="1511841"/>
          <a:ext cx="9914671" cy="5069711"/>
        </p:xfrm>
        <a:graphic>
          <a:graphicData uri="http://schemas.openxmlformats.org/drawingml/2006/table">
            <a:tbl>
              <a:tblPr firstRow="1" firstCol="1" bandRow="1"/>
              <a:tblGrid>
                <a:gridCol w="1097849">
                  <a:extLst>
                    <a:ext uri="{9D8B030D-6E8A-4147-A177-3AD203B41FA5}">
                      <a16:colId xmlns:a16="http://schemas.microsoft.com/office/drawing/2014/main" val="1916710000"/>
                    </a:ext>
                  </a:extLst>
                </a:gridCol>
                <a:gridCol w="1815486">
                  <a:extLst>
                    <a:ext uri="{9D8B030D-6E8A-4147-A177-3AD203B41FA5}">
                      <a16:colId xmlns:a16="http://schemas.microsoft.com/office/drawing/2014/main" val="1432568850"/>
                    </a:ext>
                  </a:extLst>
                </a:gridCol>
                <a:gridCol w="2619667">
                  <a:extLst>
                    <a:ext uri="{9D8B030D-6E8A-4147-A177-3AD203B41FA5}">
                      <a16:colId xmlns:a16="http://schemas.microsoft.com/office/drawing/2014/main" val="4176819591"/>
                    </a:ext>
                  </a:extLst>
                </a:gridCol>
                <a:gridCol w="2619667">
                  <a:extLst>
                    <a:ext uri="{9D8B030D-6E8A-4147-A177-3AD203B41FA5}">
                      <a16:colId xmlns:a16="http://schemas.microsoft.com/office/drawing/2014/main" val="3196967129"/>
                    </a:ext>
                  </a:extLst>
                </a:gridCol>
                <a:gridCol w="1762002">
                  <a:extLst>
                    <a:ext uri="{9D8B030D-6E8A-4147-A177-3AD203B41FA5}">
                      <a16:colId xmlns:a16="http://schemas.microsoft.com/office/drawing/2014/main" val="701532990"/>
                    </a:ext>
                  </a:extLst>
                </a:gridCol>
              </a:tblGrid>
              <a:tr h="46763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居留時間</a:t>
                      </a:r>
                      <a:endParaRPr lang="zh-TW" sz="20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外國學生</a:t>
                      </a:r>
                      <a:endParaRPr lang="zh-TW" sz="20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僑生、港澳學生</a:t>
                      </a:r>
                      <a:endParaRPr lang="zh-TW" sz="20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陸生</a:t>
                      </a:r>
                      <a:endParaRPr lang="zh-TW" sz="20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785627"/>
                  </a:ext>
                </a:extLst>
              </a:tr>
              <a:tr h="90379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入境當日起六個月內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現行規定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應檢附已於國外投保自入境當日起至少</a:t>
                      </a: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個月有效期限之醫療傷害保險</a:t>
                      </a: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需檢附投保證明</a:t>
                      </a: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370584"/>
                  </a:ext>
                </a:extLst>
              </a:tr>
              <a:tr h="19431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未依規定投保相關保險者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至健促中心投保外籍生傷病醫療保險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首次來台就學：至健促中心投保僑生醫療傷病保險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非首次來台就學：至健促中心投保外籍生傷病醫療保險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至健促中心投保外籍生傷病醫療保險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63582"/>
                  </a:ext>
                </a:extLst>
              </a:tr>
              <a:tr h="129540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i="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在台居留滿六個月以上</a:t>
                      </a:r>
                      <a:endParaRPr lang="zh-TW" sz="2000" b="1" i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i="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投保全民健康保險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851833"/>
                  </a:ext>
                </a:extLst>
              </a:tr>
              <a:tr h="459768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註：如有境外學生醫療保險相關問題，請洽國際處或學務處健促中心。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52635"/>
                  </a:ext>
                </a:extLst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1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/>
              <a:t>重要衛教資訊宣導</a:t>
            </a:r>
            <a:r>
              <a:rPr lang="en-US" altLang="zh-TW" sz="6600" dirty="0"/>
              <a:t>~</a:t>
            </a:r>
            <a:endParaRPr lang="en-US" sz="66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36" y="3751840"/>
            <a:ext cx="1759753" cy="175975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493">
            <a:off x="879382" y="2211457"/>
            <a:ext cx="1510163" cy="1510163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愛滋防治宣導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599" y="1637413"/>
            <a:ext cx="5029201" cy="4837815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博愛校區保險套自動販賣機位置：</a:t>
            </a:r>
            <a:r>
              <a:rPr lang="zh-TW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勤樸樓一樓健促中心門外</a:t>
            </a:r>
          </a:p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天母校區保險套自動販賣機位置：</a:t>
            </a:r>
            <a:r>
              <a:rPr lang="zh-TW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鴻坦樓</a:t>
            </a:r>
            <a:r>
              <a:rPr lang="en-US" altLang="zh-TW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樓男廁</a:t>
            </a:r>
            <a:endParaRPr lang="en-US" altLang="zh-TW" sz="28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其他愛滋防治資源：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i="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各縣市衛生局</a:t>
            </a:r>
            <a:r>
              <a:rPr lang="en-US" altLang="zh-TW" sz="2400" i="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400" i="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所、民間團體、多元性別健康服務中心</a:t>
            </a:r>
            <a:endParaRPr lang="en-US" altLang="zh-TW" sz="2400" i="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i="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疾病管制署全球資訊網、疾管署</a:t>
            </a:r>
            <a:r>
              <a:rPr lang="en-US" altLang="zh-TW" sz="2400" i="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LINE@</a:t>
            </a:r>
            <a:r>
              <a:rPr lang="zh-TW" altLang="en-US" sz="2400" i="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疾管家、</a:t>
            </a:r>
            <a:r>
              <a:rPr lang="en-US" altLang="zh-TW" sz="2400" i="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1922</a:t>
            </a:r>
            <a:r>
              <a:rPr lang="zh-TW" altLang="en-US" sz="2400" i="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防疫專線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58" y="0"/>
            <a:ext cx="5429692" cy="685800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270177" y="6368325"/>
            <a:ext cx="1596292" cy="404614"/>
          </a:xfrm>
        </p:spPr>
        <p:txBody>
          <a:bodyPr/>
          <a:lstStyle/>
          <a:p>
            <a:fld id="{6DEA18C9-CA25-4325-93BE-08D392007706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201479" y="1403498"/>
            <a:ext cx="5082363" cy="2392325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菸害防制宣導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" name="內容版面配置區 17"/>
          <p:cNvSpPr>
            <a:spLocks noGrp="1"/>
          </p:cNvSpPr>
          <p:nvPr>
            <p:ph idx="1"/>
          </p:nvPr>
        </p:nvSpPr>
        <p:spPr>
          <a:xfrm>
            <a:off x="1212110" y="1658679"/>
            <a:ext cx="6113723" cy="4990696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根據行政院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日起修正的菸害防制法：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800" b="1" i="0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提高禁菸年齡至</a:t>
            </a:r>
            <a:r>
              <a:rPr lang="en-US" altLang="zh-TW" sz="2800" b="1" i="0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en-US" sz="2800" b="1" i="0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</a:t>
            </a:r>
            <a:endParaRPr lang="en-US" altLang="zh-TW" sz="2800" b="1" i="0" dirty="0">
              <a:solidFill>
                <a:srgbClr val="FF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800" b="1" i="0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大專院校全面禁菸</a:t>
            </a:r>
            <a:r>
              <a:rPr lang="en-US" altLang="zh-TW" sz="2800" b="1" i="0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i="0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包含電子煙、加熱菸等各式菸品</a:t>
            </a:r>
            <a:r>
              <a:rPr lang="en-US" altLang="zh-TW" sz="2800" b="1" i="0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本校兩校區皆是</a:t>
            </a:r>
            <a:r>
              <a:rPr lang="zh-TW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無菸校園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校園內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及</a:t>
            </a:r>
            <a:r>
              <a:rPr lang="zh-TW" alt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校園外圍之人行道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皆為禁菸區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請同學禁止在上述禁菸區吸菸，若有需要戒菸相關諮詢或是服務，歡迎聯絡健促中心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若發現吸菸者，可逕行撥打檢舉服務免付費專線（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0800-531-531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）予以檢舉，或向學生事務處師長報告。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244" y="563524"/>
            <a:ext cx="4153118" cy="5688419"/>
          </a:xfrm>
          <a:prstGeom prst="rect">
            <a:avLst/>
          </a:prstGeom>
        </p:spPr>
      </p:pic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3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登革熱防治宣導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" name="內容版面配置區 17"/>
          <p:cNvSpPr>
            <a:spLocks noGrp="1"/>
          </p:cNvSpPr>
          <p:nvPr>
            <p:ph idx="1"/>
          </p:nvPr>
        </p:nvSpPr>
        <p:spPr>
          <a:xfrm>
            <a:off x="1103955" y="1428750"/>
            <a:ext cx="6860174" cy="5292727"/>
          </a:xfrm>
        </p:spPr>
        <p:txBody>
          <a:bodyPr>
            <a:normAutofit fontScale="92500"/>
          </a:bodyPr>
          <a:lstStyle/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本年度境外移入登革熱疫情持續升溫，感染國家以東南亞國家為主，如前往登革熱流行國家時應留意防蚊措施，穿著淺色長袖衣褲、使用政府核可之防蚊藥劑。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近期颱風過境時夾帶豐沛雨量，加以午後雷陣雨頻繁，為免疫情蔓延，防範登革熱，請落實「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巡、倒、清、刷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」，大家一起動手清除室內外積水容器，以避免孳生病媒蚊。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如出現發燒、頭痛、後眼窩痛、肌肉關節痛、出疹等登革熱疑似症狀，請儘速就醫，主動告知活動史及接觸史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特別是東南亞、南美洲等旅遊史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14</a:t>
            </a:fld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9AE7CAA-F414-4900-B46D-BF8AD870D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969" y="4030462"/>
            <a:ext cx="3989031" cy="282753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92417CD-DFA0-4966-A138-6FAA75A55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969" y="1"/>
            <a:ext cx="4030460" cy="403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4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8695B0-5399-46F7-9F75-CDE70254C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48324"/>
            <a:ext cx="5730536" cy="707994"/>
          </a:xfrm>
        </p:spPr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</a:rPr>
              <a:t>預防食物中毒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3C00E1D-3381-43AE-A59E-10B7B4978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6319"/>
            <a:ext cx="5650637" cy="5368768"/>
          </a:xfrm>
        </p:spPr>
        <p:txBody>
          <a:bodyPr>
            <a:normAutofit lnSpcReduction="10000"/>
          </a:bodyPr>
          <a:lstStyle/>
          <a:p>
            <a:r>
              <a:rPr lang="zh-TW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天氣炎熱、高溫且潮濕的環境最適合各種微生物之生長，</a:t>
            </a:r>
            <a:r>
              <a:rPr lang="en-US" altLang="zh-TW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5~10</a:t>
            </a:r>
            <a:r>
              <a:rPr lang="zh-TW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月為食品中毒發生之高峰期，請特別注意食品保存條件，購買新鮮的食物，勿隔餐食用，避免因保存不當導致微生物生長。</a:t>
            </a:r>
            <a:endParaRPr lang="en-US" altLang="zh-TW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食品中毒的定義：二人或二人以上攝取相同的食品而發生相似的症狀，稱為一件食品中毒案件。</a:t>
            </a:r>
            <a:endParaRPr lang="en-US" altLang="zh-TW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食品中毒的症狀：嘔吐、噁心、腹瀉等。</a:t>
            </a:r>
            <a:endParaRPr lang="en-US" altLang="zh-TW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如在學校發生食品中毒情況，請與健促中心或生輔組聯繫，並視情況就醫。</a:t>
            </a:r>
            <a:endParaRPr lang="en-US" altLang="zh-TW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D2CFBF3-D3A0-4B33-A934-91D031777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15</a:t>
            </a:fld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163BC25-E76D-49DD-AF9A-2D663301D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812" y="0"/>
            <a:ext cx="4921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0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287269" y="2491529"/>
            <a:ext cx="8361229" cy="2098226"/>
          </a:xfrm>
        </p:spPr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</a:rPr>
              <a:t>謝謝聆聽，</a:t>
            </a:r>
            <a:br>
              <a:rPr lang="en-US" altLang="zh-TW" dirty="0">
                <a:solidFill>
                  <a:srgbClr val="002060"/>
                </a:solidFill>
              </a:rPr>
            </a:br>
            <a:r>
              <a:rPr lang="zh-TW" altLang="en-US" sz="6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歡迎加入北市大！</a:t>
            </a:r>
            <a:endParaRPr lang="en-US" sz="6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71" y="1488664"/>
            <a:ext cx="2051978" cy="205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41856" y="3916480"/>
            <a:ext cx="490875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32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2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天母校區：行政大樓</a:t>
            </a:r>
            <a:r>
              <a:rPr lang="en-US" altLang="zh-TW" sz="32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32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樓</a:t>
            </a:r>
          </a:p>
          <a:p>
            <a:pPr indent="152400" algn="r"/>
            <a:r>
              <a:rPr lang="zh-TW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電話：</a:t>
            </a:r>
            <a:r>
              <a:rPr lang="en-US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02-28718288</a:t>
            </a:r>
            <a:r>
              <a:rPr lang="zh-TW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分機</a:t>
            </a:r>
            <a:r>
              <a:rPr lang="en-US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1201</a:t>
            </a:r>
            <a:r>
              <a:rPr lang="zh-TW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1202</a:t>
            </a:r>
            <a:endParaRPr lang="zh-TW" altLang="zh-TW" sz="2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52400" algn="r"/>
            <a:r>
              <a:rPr lang="zh-TW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網址：分區學務組</a:t>
            </a:r>
            <a:r>
              <a:rPr lang="en-US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(utaipei.edu.tw)</a:t>
            </a:r>
            <a:endParaRPr lang="zh-TW" altLang="zh-TW" sz="2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52400" algn="r"/>
            <a:r>
              <a:rPr lang="zh-TW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服務時間：週一至週五</a:t>
            </a:r>
            <a:r>
              <a:rPr lang="en-US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8:00</a:t>
            </a:r>
            <a:r>
              <a:rPr lang="zh-TW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17:00</a:t>
            </a:r>
            <a:endParaRPr lang="zh-TW" altLang="zh-TW" sz="2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624330" indent="-1447800" algn="r"/>
            <a:r>
              <a:rPr lang="zh-TW" altLang="zh-TW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自動體外電擊器（</a:t>
            </a:r>
            <a:r>
              <a:rPr lang="en-US" altLang="zh-TW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AED</a:t>
            </a:r>
            <a:r>
              <a:rPr lang="zh-TW" altLang="zh-TW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）位置：</a:t>
            </a:r>
            <a:endParaRPr lang="zh-TW" altLang="zh-TW" sz="20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624330" indent="-1447800" algn="r"/>
            <a:r>
              <a:rPr lang="en-US" altLang="zh-TW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行政大樓</a:t>
            </a:r>
            <a:r>
              <a:rPr lang="en-US" altLang="zh-TW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樓警衛室</a:t>
            </a:r>
            <a:endParaRPr lang="zh-TW" altLang="zh-TW" sz="20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624330" indent="-1447800" algn="r"/>
            <a:r>
              <a:rPr lang="en-US" altLang="zh-TW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2.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體育館</a:t>
            </a:r>
            <a:r>
              <a:rPr lang="en-US" altLang="zh-TW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樓入口</a:t>
            </a:r>
            <a:endParaRPr lang="zh-TW" altLang="zh-TW" sz="20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624330" indent="-1447800" algn="r"/>
            <a:r>
              <a:rPr lang="en-US" altLang="zh-TW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3.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詩欣館</a:t>
            </a:r>
            <a:r>
              <a:rPr lang="en-US" altLang="zh-TW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樓入口</a:t>
            </a:r>
            <a:endParaRPr lang="zh-TW" altLang="zh-TW" sz="20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371600" y="443289"/>
            <a:ext cx="9601200" cy="1485900"/>
          </a:xfrm>
        </p:spPr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</a:rPr>
              <a:t>如何找到健促中心？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2</a:t>
            </a:fld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0" b="22190"/>
          <a:stretch/>
        </p:blipFill>
        <p:spPr>
          <a:xfrm>
            <a:off x="2545670" y="1490995"/>
            <a:ext cx="4340346" cy="230694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 rot="666997">
            <a:off x="5359615" y="1569910"/>
            <a:ext cx="136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公誠樓</a:t>
            </a:r>
            <a:endParaRPr lang="en-US" b="1" dirty="0"/>
          </a:p>
        </p:txBody>
      </p:sp>
      <p:sp>
        <p:nvSpPr>
          <p:cNvPr id="9" name="文字方塊 8"/>
          <p:cNvSpPr txBox="1"/>
          <p:nvPr/>
        </p:nvSpPr>
        <p:spPr>
          <a:xfrm rot="19638636">
            <a:off x="5223836" y="2357343"/>
            <a:ext cx="136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校門</a:t>
            </a:r>
            <a:endParaRPr lang="en-US" b="1" dirty="0"/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3689498" y="2007522"/>
            <a:ext cx="0" cy="2160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97" y="4008274"/>
            <a:ext cx="5418417" cy="2555625"/>
          </a:xfrm>
          <a:prstGeom prst="rect">
            <a:avLst/>
          </a:prstGeom>
        </p:spPr>
      </p:pic>
      <p:cxnSp>
        <p:nvCxnSpPr>
          <p:cNvPr id="13" name="直線單箭頭接點 12"/>
          <p:cNvCxnSpPr/>
          <p:nvPr/>
        </p:nvCxnSpPr>
        <p:spPr>
          <a:xfrm flipH="1">
            <a:off x="8488333" y="4041889"/>
            <a:ext cx="0" cy="216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 rot="20972739">
            <a:off x="3272022" y="1628690"/>
            <a:ext cx="136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勤樸樓</a:t>
            </a:r>
            <a:endParaRPr lang="en-US" b="1" dirty="0"/>
          </a:p>
        </p:txBody>
      </p:sp>
      <p:sp>
        <p:nvSpPr>
          <p:cNvPr id="16" name="矩形 15"/>
          <p:cNvSpPr/>
          <p:nvPr/>
        </p:nvSpPr>
        <p:spPr>
          <a:xfrm>
            <a:off x="6824605" y="1410678"/>
            <a:ext cx="48222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2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博愛校區：勤樸樓</a:t>
            </a:r>
            <a:r>
              <a:rPr lang="en-US" altLang="zh-TW" sz="32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32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樓</a:t>
            </a:r>
            <a:endParaRPr lang="zh-TW" altLang="zh-TW" sz="3200" b="1" kern="100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52400"/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電話：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02-23113040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分機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4171~4174</a:t>
            </a:r>
            <a:endParaRPr lang="zh-TW" altLang="zh-TW" sz="2000" kern="100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52400"/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網址：</a:t>
            </a:r>
            <a:r>
              <a:rPr lang="en-US" altLang="zh-TW" sz="2000" kern="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http://health.uTaipei.edu.tw</a:t>
            </a:r>
            <a:endParaRPr lang="zh-TW" altLang="zh-TW" sz="2000" kern="100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52400"/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服務時間：週一至週五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8:00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17:00</a:t>
            </a:r>
            <a:endParaRPr lang="zh-TW" altLang="zh-TW" sz="2000" kern="100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52400"/>
            <a:r>
              <a:rPr lang="zh-TW" altLang="zh-TW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自動體外電擊器（</a:t>
            </a:r>
            <a:r>
              <a:rPr lang="en-US" altLang="zh-TW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AED</a:t>
            </a:r>
            <a:r>
              <a:rPr lang="zh-TW" altLang="zh-TW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）位置：</a:t>
            </a:r>
            <a:endParaRPr lang="zh-TW" altLang="zh-TW" sz="2000" b="1" kern="100" dirty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52400"/>
            <a:r>
              <a:rPr lang="en-US" altLang="zh-TW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lang="zh-TW" altLang="zh-TW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勤樸樓</a:t>
            </a:r>
            <a:r>
              <a:rPr lang="en-US" altLang="zh-TW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樓健促中心門外</a:t>
            </a:r>
            <a:endParaRPr lang="zh-TW" altLang="zh-TW" sz="2000" kern="100" dirty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52400"/>
            <a:r>
              <a:rPr lang="en-US" altLang="zh-TW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2.</a:t>
            </a:r>
            <a:r>
              <a:rPr lang="zh-TW" altLang="zh-TW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公誠樓</a:t>
            </a:r>
            <a:r>
              <a:rPr lang="en-US" altLang="zh-TW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B2</a:t>
            </a:r>
            <a:r>
              <a:rPr lang="zh-TW" altLang="zh-TW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泳池櫃台前方</a:t>
            </a:r>
            <a:endParaRPr lang="en-US" altLang="zh-TW" sz="2000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152400"/>
            <a:endParaRPr lang="en-US" altLang="zh-TW" sz="2000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8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1935" y="364462"/>
            <a:ext cx="9601200" cy="14859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健促中心提供什麼服務？</a:t>
            </a:r>
            <a:br>
              <a:rPr lang="en-US" altLang="zh-TW" b="1" dirty="0">
                <a:solidFill>
                  <a:srgbClr val="002060"/>
                </a:solidFill>
              </a:rPr>
            </a:br>
            <a:r>
              <a:rPr lang="zh-TW" altLang="en-US" dirty="0"/>
              <a:t>       </a:t>
            </a:r>
            <a:r>
              <a:rPr lang="zh-TW" altLang="en-US" sz="36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以預防保健，增進全校師生健康為宗旨 </a:t>
            </a:r>
            <a:endParaRPr lang="en-US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62380" y="2234118"/>
            <a:ext cx="10820400" cy="4219268"/>
          </a:xfrm>
        </p:spPr>
        <p:txBody>
          <a:bodyPr>
            <a:noAutofit/>
          </a:bodyPr>
          <a:lstStyle/>
          <a:p>
            <a:r>
              <a:rPr lang="zh-TW" altLang="en-US" sz="2400" dirty="0">
                <a:solidFill>
                  <a:schemeClr val="tx1"/>
                </a:solidFill>
              </a:rPr>
              <a:t>個案管理：健檢報告異常、心臟病、糖尿病、高血壓、膽固醇等個案管理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sz="2400" dirty="0">
                <a:solidFill>
                  <a:schemeClr val="tx1"/>
                </a:solidFill>
              </a:rPr>
              <a:t>依醫囑外傷處理、換藥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sz="2400" dirty="0">
                <a:solidFill>
                  <a:schemeClr val="tx1"/>
                </a:solidFill>
              </a:rPr>
              <a:t>自助式血壓、體重、身高、體溫、體脂率測量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sz="2400" dirty="0">
                <a:solidFill>
                  <a:schemeClr val="tx1"/>
                </a:solidFill>
              </a:rPr>
              <a:t>辦理「營養教育」、「預防保健」及「健康促進」等健康活動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sz="2400" dirty="0">
                <a:solidFill>
                  <a:schemeClr val="tx1"/>
                </a:solidFill>
              </a:rPr>
              <a:t>衛教宣導、健康問題及營養諮詢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sz="2400" dirty="0">
                <a:solidFill>
                  <a:schemeClr val="tx1"/>
                </a:solidFill>
              </a:rPr>
              <a:t>提供拐杖、輪椅、醫護箱外借服務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sz="2400" dirty="0">
                <a:solidFill>
                  <a:schemeClr val="tx1"/>
                </a:solidFill>
              </a:rPr>
              <a:t>提供戒菸相關服務，不定期與醫院合作辦理戒菸班及比賽獎勵活動，搭配本校中醫師看診及中藥、針灸、飲食諮詢，輔助成功戒菸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sz="2400" dirty="0">
                <a:solidFill>
                  <a:schemeClr val="tx1"/>
                </a:solidFill>
              </a:rPr>
              <a:t>提供哺集乳室（獲得台北市政府衛生局最優等認證）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3</a:t>
            </a:fld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162380" y="1747372"/>
            <a:ext cx="9242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latin typeface="+mj-ea"/>
                <a:ea typeface="+mj-ea"/>
              </a:rPr>
              <a:t>博愛校區健促中心有護理師、營養師常駐，提供下列服務：</a:t>
            </a:r>
            <a:endParaRPr lang="en-US" sz="20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485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</a:rPr>
              <a:t>健康服務時間</a:t>
            </a:r>
            <a:br>
              <a:rPr lang="en-US" altLang="zh-TW" b="1" dirty="0">
                <a:solidFill>
                  <a:srgbClr val="002060"/>
                </a:solidFill>
              </a:rPr>
            </a:br>
            <a:r>
              <a:rPr lang="zh-TW" altLang="en-US" sz="36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博愛校區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F412D6C-315F-83C3-49AA-0E4F37AC6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38468"/>
              </p:ext>
            </p:extLst>
          </p:nvPr>
        </p:nvGraphicFramePr>
        <p:xfrm>
          <a:off x="1488559" y="2001579"/>
          <a:ext cx="9848476" cy="442048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200901">
                  <a:extLst>
                    <a:ext uri="{9D8B030D-6E8A-4147-A177-3AD203B41FA5}">
                      <a16:colId xmlns:a16="http://schemas.microsoft.com/office/drawing/2014/main" val="3081603053"/>
                    </a:ext>
                  </a:extLst>
                </a:gridCol>
                <a:gridCol w="1619454">
                  <a:extLst>
                    <a:ext uri="{9D8B030D-6E8A-4147-A177-3AD203B41FA5}">
                      <a16:colId xmlns:a16="http://schemas.microsoft.com/office/drawing/2014/main" val="2972066524"/>
                    </a:ext>
                  </a:extLst>
                </a:gridCol>
                <a:gridCol w="2509284">
                  <a:extLst>
                    <a:ext uri="{9D8B030D-6E8A-4147-A177-3AD203B41FA5}">
                      <a16:colId xmlns:a16="http://schemas.microsoft.com/office/drawing/2014/main" val="728565283"/>
                    </a:ext>
                  </a:extLst>
                </a:gridCol>
                <a:gridCol w="4518837">
                  <a:extLst>
                    <a:ext uri="{9D8B030D-6E8A-4147-A177-3AD203B41FA5}">
                      <a16:colId xmlns:a16="http://schemas.microsoft.com/office/drawing/2014/main" val="3401884019"/>
                    </a:ext>
                  </a:extLst>
                </a:gridCol>
              </a:tblGrid>
              <a:tr h="64980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</a:rPr>
                        <a:t>科別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</a:rPr>
                        <a:t>醫師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</a:rPr>
                        <a:t>服務時間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</a:rPr>
                        <a:t>專</a:t>
                      </a:r>
                      <a:r>
                        <a:rPr lang="zh-TW" altLang="en-US" sz="2400" b="1" kern="0" dirty="0">
                          <a:solidFill>
                            <a:schemeClr val="bg1"/>
                          </a:solidFill>
                          <a:effectLst/>
                        </a:rPr>
                        <a:t>        </a:t>
                      </a: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</a:rPr>
                        <a:t>長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224542"/>
                  </a:ext>
                </a:extLst>
              </a:tr>
              <a:tr h="95005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effectLst/>
                        </a:rPr>
                        <a:t>營養</a:t>
                      </a:r>
                      <a:endParaRPr lang="zh-TW" sz="2400" b="1" kern="10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effectLst/>
                        </a:rPr>
                        <a:t>諮詢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</a:rPr>
                        <a:t>陳子玲</a:t>
                      </a:r>
                      <a:endParaRPr lang="zh-TW" sz="2400" kern="10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</a:rPr>
                        <a:t>營養師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</a:rPr>
                        <a:t>星期二</a:t>
                      </a:r>
                      <a:endParaRPr lang="zh-TW" sz="2400" kern="10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</a:rPr>
                        <a:t>(14:00-16:00)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</a:rPr>
                        <a:t>營養諮詢、飲食指導、疾病營養</a:t>
                      </a:r>
                      <a:endParaRPr lang="en-US" altLang="zh-TW" sz="2400" kern="0" dirty="0">
                        <a:effectLst/>
                      </a:endParaRP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zh-TW" sz="1800" kern="0" dirty="0">
                          <a:solidFill>
                            <a:srgbClr val="0070C0"/>
                          </a:solidFill>
                          <a:effectLst/>
                        </a:rPr>
                        <a:t>(需事先預約，每次諮詢時間約30分鐘)</a:t>
                      </a:r>
                      <a:endParaRPr lang="zh-TW" sz="1800" kern="100" dirty="0">
                        <a:solidFill>
                          <a:srgbClr val="0070C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013741501"/>
                  </a:ext>
                </a:extLst>
              </a:tr>
              <a:tr h="110810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effectLst/>
                        </a:rPr>
                        <a:t>中醫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</a:rPr>
                        <a:t>張乃祐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</a:rPr>
                        <a:t>星期</a:t>
                      </a:r>
                      <a:r>
                        <a:rPr lang="zh-TW" altLang="en-US" sz="2400" kern="0" dirty="0">
                          <a:effectLst/>
                        </a:rPr>
                        <a:t>二</a:t>
                      </a:r>
                      <a:endParaRPr lang="zh-TW" sz="2400" kern="10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</a:rPr>
                        <a:t>(09:00-11:00)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</a:rPr>
                        <a:t>中醫內科、中醫婦科、針灸科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2018999314"/>
                  </a:ext>
                </a:extLst>
              </a:tr>
              <a:tr h="110810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effectLst/>
                        </a:rPr>
                        <a:t>中醫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</a:rPr>
                        <a:t>鄧雲立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</a:rPr>
                        <a:t>星期五</a:t>
                      </a:r>
                      <a:endParaRPr lang="en-US" altLang="zh-TW" sz="2400" kern="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</a:rPr>
                        <a:t> (14:00-16:00)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</a:rPr>
                        <a:t>中醫內科、中醫針灸科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3567314888"/>
                  </a:ext>
                </a:extLst>
              </a:tr>
              <a:tr h="604420">
                <a:tc gridSpan="4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備註：校醫除個人專科項目之外，同時負責校內緊急傷病處理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305550"/>
                  </a:ext>
                </a:extLst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11" y="4348717"/>
            <a:ext cx="1544378" cy="1544378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7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</a:rPr>
              <a:t>健康服務時間</a:t>
            </a:r>
            <a:br>
              <a:rPr lang="en-US" altLang="zh-TW" b="1" dirty="0">
                <a:solidFill>
                  <a:srgbClr val="002060"/>
                </a:solidFill>
              </a:rPr>
            </a:br>
            <a:r>
              <a:rPr lang="zh-TW" altLang="en-US" sz="36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天母校區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F412D6C-315F-83C3-49AA-0E4F37AC6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97064"/>
              </p:ext>
            </p:extLst>
          </p:nvPr>
        </p:nvGraphicFramePr>
        <p:xfrm>
          <a:off x="1488559" y="2001579"/>
          <a:ext cx="9848476" cy="442048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200901">
                  <a:extLst>
                    <a:ext uri="{9D8B030D-6E8A-4147-A177-3AD203B41FA5}">
                      <a16:colId xmlns:a16="http://schemas.microsoft.com/office/drawing/2014/main" val="3081603053"/>
                    </a:ext>
                  </a:extLst>
                </a:gridCol>
                <a:gridCol w="1619454">
                  <a:extLst>
                    <a:ext uri="{9D8B030D-6E8A-4147-A177-3AD203B41FA5}">
                      <a16:colId xmlns:a16="http://schemas.microsoft.com/office/drawing/2014/main" val="2972066524"/>
                    </a:ext>
                  </a:extLst>
                </a:gridCol>
                <a:gridCol w="2509284">
                  <a:extLst>
                    <a:ext uri="{9D8B030D-6E8A-4147-A177-3AD203B41FA5}">
                      <a16:colId xmlns:a16="http://schemas.microsoft.com/office/drawing/2014/main" val="728565283"/>
                    </a:ext>
                  </a:extLst>
                </a:gridCol>
                <a:gridCol w="4518837">
                  <a:extLst>
                    <a:ext uri="{9D8B030D-6E8A-4147-A177-3AD203B41FA5}">
                      <a16:colId xmlns:a16="http://schemas.microsoft.com/office/drawing/2014/main" val="3401884019"/>
                    </a:ext>
                  </a:extLst>
                </a:gridCol>
              </a:tblGrid>
              <a:tr h="64980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</a:rPr>
                        <a:t>科別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</a:rPr>
                        <a:t>醫師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</a:rPr>
                        <a:t>服務時間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</a:rPr>
                        <a:t>專</a:t>
                      </a:r>
                      <a:r>
                        <a:rPr lang="zh-TW" altLang="en-US" sz="2400" b="1" kern="0" dirty="0">
                          <a:solidFill>
                            <a:schemeClr val="bg1"/>
                          </a:solidFill>
                          <a:effectLst/>
                        </a:rPr>
                        <a:t>        </a:t>
                      </a: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</a:rPr>
                        <a:t>長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224542"/>
                  </a:ext>
                </a:extLst>
              </a:tr>
              <a:tr h="9500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復健科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林瀛洲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星期一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US" sz="2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(14:30-16:30)</a:t>
                      </a:r>
                      <a:endParaRPr lang="zh-TW" sz="24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運動傷害、復健指導</a:t>
                      </a: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013741501"/>
                  </a:ext>
                </a:extLst>
              </a:tr>
              <a:tr h="11081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復健科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凃俐雯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星期三</a:t>
                      </a:r>
                      <a:endParaRPr lang="en-US" altLang="zh-TW" sz="24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(14:30-16:30)</a:t>
                      </a:r>
                      <a:endParaRPr lang="zh-TW" sz="24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運動傷害、復健指導</a:t>
                      </a: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2018999314"/>
                  </a:ext>
                </a:extLst>
              </a:tr>
              <a:tr h="11081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中醫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陳朝龍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星期四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US" sz="2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(09:00-10:00)</a:t>
                      </a:r>
                      <a:endParaRPr lang="zh-TW" sz="24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傷科</a:t>
                      </a: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3567314888"/>
                  </a:ext>
                </a:extLst>
              </a:tr>
              <a:tr h="604420">
                <a:tc gridSpan="4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備註：校醫除個人專科項目之外，同時負責校內緊急傷病處理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305550"/>
                  </a:ext>
                </a:extLst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56" y="3831605"/>
            <a:ext cx="2110563" cy="2110563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保險相關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65274" y="1850065"/>
            <a:ext cx="9601200" cy="358140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tx1"/>
                </a:solidFill>
              </a:rPr>
              <a:t>學生平安保險：</a:t>
            </a:r>
            <a:r>
              <a:rPr lang="zh-TW" altLang="en-US" sz="2800" b="1" dirty="0">
                <a:solidFill>
                  <a:srgbClr val="002060"/>
                </a:solidFill>
              </a:rPr>
              <a:t>具有本校學籍（包含休學者）</a:t>
            </a:r>
            <a:r>
              <a:rPr lang="zh-TW" altLang="en-US" sz="2800" dirty="0">
                <a:solidFill>
                  <a:schemeClr val="tx1"/>
                </a:solidFill>
              </a:rPr>
              <a:t>並繳交學生平安保險費用之學生，方能提出理賠申請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zh-TW" altLang="en-US" sz="2800" i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學生平安保險需知</a:t>
            </a:r>
            <a:endParaRPr lang="en-US" altLang="zh-TW" sz="2800" i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i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申請學生平安保險理賠應備資料</a:t>
            </a:r>
            <a:endParaRPr lang="en-US" altLang="zh-TW" sz="2800" i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</a:rPr>
              <a:t>僑外生全民健康保險</a:t>
            </a:r>
            <a:endParaRPr lang="en-US" altLang="zh-TW" sz="2800" dirty="0">
              <a:solidFill>
                <a:schemeClr val="tx1"/>
              </a:solidFill>
            </a:endParaRPr>
          </a:p>
          <a:p>
            <a:r>
              <a:rPr lang="zh-TW" altLang="en-US" sz="2800" dirty="0">
                <a:solidFill>
                  <a:schemeClr val="tx1"/>
                </a:solidFill>
              </a:rPr>
              <a:t>旅遊平安保險</a:t>
            </a:r>
            <a:endParaRPr lang="en-US" altLang="zh-TW" sz="2800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291" y="3115477"/>
            <a:ext cx="3051239" cy="3051239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學生平安保險需知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7828" y="1647758"/>
            <a:ext cx="9601200" cy="5007935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b="1" dirty="0">
                <a:solidFill>
                  <a:schemeClr val="tx1"/>
                </a:solidFill>
              </a:rPr>
              <a:t>保險範圍：</a:t>
            </a:r>
            <a:r>
              <a:rPr lang="zh-TW" altLang="en-US" sz="2400" dirty="0">
                <a:solidFill>
                  <a:schemeClr val="tx1"/>
                </a:solidFill>
              </a:rPr>
              <a:t>被保險人在本契約的保險責任期間以內，</a:t>
            </a:r>
            <a:r>
              <a:rPr lang="zh-TW" altLang="en-US" sz="2400" b="1" dirty="0">
                <a:solidFill>
                  <a:srgbClr val="C00000"/>
                </a:solidFill>
              </a:rPr>
              <a:t>因疾病或遭遇外來突發的意外傷害，以致身故、殘廢或需要住院治療者</a:t>
            </a:r>
            <a:r>
              <a:rPr lang="zh-TW" altLang="en-US" sz="2400" dirty="0">
                <a:solidFill>
                  <a:schemeClr val="tx1"/>
                </a:solidFill>
              </a:rPr>
              <a:t>，由保險公司依照契約約定給付保險金。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sz="2400" b="1" dirty="0">
                <a:solidFill>
                  <a:srgbClr val="C00000"/>
                </a:solidFill>
              </a:rPr>
              <a:t>於註冊繳費單中代收，需於規定時間內完成繳費</a:t>
            </a:r>
            <a:r>
              <a:rPr lang="zh-TW" altLang="en-US" sz="2400" dirty="0">
                <a:solidFill>
                  <a:schemeClr val="tx1"/>
                </a:solidFill>
              </a:rPr>
              <a:t>，以免影響自身保險理賠權益；休學期間若有繳納學保費仍具保險理賠資格，若不願參加學生團體保險，需填寫「不參加學生團體保險切結書」。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sz="2400" dirty="0">
                <a:solidFill>
                  <a:schemeClr val="tx1"/>
                </a:solidFill>
              </a:rPr>
              <a:t>保險理賠申請時效，由保險契約所生的權利，從得為請求之日起，經過兩年不行使而消滅。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sz="2400" dirty="0">
                <a:solidFill>
                  <a:schemeClr val="tx1"/>
                </a:solidFill>
              </a:rPr>
              <a:t>保險金請求權期限：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marL="987552" lvl="1" indent="-457200">
              <a:buFont typeface="+mj-lt"/>
              <a:buAutoNum type="arabicPeriod"/>
            </a:pPr>
            <a:r>
              <a:rPr lang="zh-TW" altLang="en-US" sz="2400" i="0" dirty="0">
                <a:solidFill>
                  <a:schemeClr val="tx1"/>
                </a:solidFill>
              </a:rPr>
              <a:t>身故從身故之日起算</a:t>
            </a:r>
            <a:endParaRPr lang="en-US" altLang="zh-TW" sz="2400" i="0" dirty="0">
              <a:solidFill>
                <a:schemeClr val="tx1"/>
              </a:solidFill>
            </a:endParaRPr>
          </a:p>
          <a:p>
            <a:pPr marL="987552" lvl="1" indent="-457200">
              <a:buFont typeface="+mj-lt"/>
              <a:buAutoNum type="arabicPeriod"/>
            </a:pPr>
            <a:r>
              <a:rPr lang="zh-TW" altLang="en-US" sz="2400" i="0" dirty="0">
                <a:solidFill>
                  <a:schemeClr val="tx1"/>
                </a:solidFill>
              </a:rPr>
              <a:t>失蹤從死亡宣告之日起算</a:t>
            </a:r>
            <a:endParaRPr lang="en-US" altLang="zh-TW" sz="2400" i="0" dirty="0">
              <a:solidFill>
                <a:schemeClr val="tx1"/>
              </a:solidFill>
            </a:endParaRPr>
          </a:p>
          <a:p>
            <a:pPr marL="987552" lvl="1" indent="-457200">
              <a:buFont typeface="+mj-lt"/>
              <a:buAutoNum type="arabicPeriod"/>
            </a:pPr>
            <a:r>
              <a:rPr lang="zh-TW" altLang="en-US" sz="2400" i="0" dirty="0">
                <a:solidFill>
                  <a:schemeClr val="tx1"/>
                </a:solidFill>
              </a:rPr>
              <a:t>殘廢從確定殘廢之日起算</a:t>
            </a:r>
          </a:p>
          <a:p>
            <a:pPr marL="987552" lvl="1" indent="-457200">
              <a:buFont typeface="+mj-lt"/>
              <a:buAutoNum type="arabicPeriod"/>
            </a:pPr>
            <a:r>
              <a:rPr lang="zh-TW" altLang="en-US" sz="2400" i="0" dirty="0">
                <a:solidFill>
                  <a:schemeClr val="tx1"/>
                </a:solidFill>
              </a:rPr>
              <a:t>醫療從傷病發生之日起算</a:t>
            </a:r>
            <a:endParaRPr lang="zh-TW" altLang="en-US" dirty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7</a:t>
            </a:fld>
            <a:endParaRPr 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543" y="4371027"/>
            <a:ext cx="1625895" cy="16258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142481" y="5996922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學生平安保險網頁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4544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申請學生平安保險理賠應備資料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599" y="1573619"/>
            <a:ext cx="10271052" cy="4293781"/>
          </a:xfrm>
        </p:spPr>
        <p:txBody>
          <a:bodyPr>
            <a:noAutofit/>
          </a:bodyPr>
          <a:lstStyle/>
          <a:p>
            <a:r>
              <a:rPr lang="zh-TW" altLang="en-US" sz="2800" dirty="0">
                <a:solidFill>
                  <a:schemeClr val="tx1"/>
                </a:solidFill>
              </a:rPr>
              <a:t>所有就醫</a:t>
            </a:r>
            <a:r>
              <a:rPr lang="zh-TW" altLang="en-US" sz="2800" dirty="0">
                <a:solidFill>
                  <a:srgbClr val="C00000"/>
                </a:solidFill>
              </a:rPr>
              <a:t>「收據」 </a:t>
            </a:r>
            <a:r>
              <a:rPr lang="en-US" altLang="zh-TW" sz="2800" dirty="0">
                <a:solidFill>
                  <a:schemeClr val="tx1"/>
                </a:solidFill>
              </a:rPr>
              <a:t>(</a:t>
            </a:r>
            <a:r>
              <a:rPr lang="zh-TW" altLang="en-US" sz="2800" dirty="0">
                <a:solidFill>
                  <a:schemeClr val="tx1"/>
                </a:solidFill>
              </a:rPr>
              <a:t>非明細表，若為影本需請醫院加蓋關防</a:t>
            </a:r>
            <a:r>
              <a:rPr lang="en-US" altLang="zh-TW" sz="2800" dirty="0">
                <a:solidFill>
                  <a:schemeClr val="tx1"/>
                </a:solidFill>
              </a:rPr>
              <a:t>)</a:t>
            </a:r>
          </a:p>
          <a:p>
            <a:r>
              <a:rPr lang="zh-TW" altLang="en-US" sz="2800" dirty="0">
                <a:solidFill>
                  <a:schemeClr val="tx1"/>
                </a:solidFill>
              </a:rPr>
              <a:t>醫師開立之</a:t>
            </a:r>
            <a:r>
              <a:rPr lang="zh-TW" altLang="en-US" sz="2800" dirty="0">
                <a:solidFill>
                  <a:srgbClr val="C00000"/>
                </a:solidFill>
              </a:rPr>
              <a:t>「診斷書」 </a:t>
            </a:r>
            <a:r>
              <a:rPr lang="en-US" altLang="zh-TW" sz="2800" dirty="0">
                <a:solidFill>
                  <a:schemeClr val="tx1"/>
                </a:solidFill>
              </a:rPr>
              <a:t>(</a:t>
            </a:r>
            <a:r>
              <a:rPr lang="zh-TW" altLang="en-US" sz="2800" dirty="0">
                <a:solidFill>
                  <a:schemeClr val="tx1"/>
                </a:solidFill>
              </a:rPr>
              <a:t>若為影本需請醫院加蓋關防</a:t>
            </a:r>
            <a:r>
              <a:rPr lang="en-US" altLang="zh-TW" sz="2800" dirty="0">
                <a:solidFill>
                  <a:schemeClr val="tx1"/>
                </a:solidFill>
              </a:rPr>
              <a:t>)</a:t>
            </a:r>
          </a:p>
          <a:p>
            <a:r>
              <a:rPr lang="zh-TW" altLang="en-US" sz="2800" dirty="0">
                <a:solidFill>
                  <a:schemeClr val="tx1"/>
                </a:solidFill>
              </a:rPr>
              <a:t>填寫</a:t>
            </a:r>
            <a:r>
              <a:rPr lang="zh-TW" altLang="en-US" sz="2800" dirty="0">
                <a:solidFill>
                  <a:srgbClr val="C00000"/>
                </a:solidFill>
              </a:rPr>
              <a:t>「理賠申請書」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</a:rPr>
              <a:t>至本中心網頁下載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US" altLang="zh-TW" sz="2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TW" altLang="en-US" sz="2800" dirty="0">
                <a:solidFill>
                  <a:schemeClr val="tx1"/>
                </a:solidFill>
              </a:rPr>
              <a:t>存摺封面影本</a:t>
            </a:r>
          </a:p>
          <a:p>
            <a:r>
              <a:rPr lang="zh-TW" altLang="en-US" sz="2800" dirty="0">
                <a:solidFill>
                  <a:schemeClr val="tx1"/>
                </a:solidFill>
              </a:rPr>
              <a:t>至校務系統列印繳費證明單</a:t>
            </a:r>
          </a:p>
          <a:p>
            <a:r>
              <a:rPr lang="zh-TW" altLang="en-US" sz="2800" dirty="0">
                <a:solidFill>
                  <a:schemeClr val="tx1"/>
                </a:solidFill>
              </a:rPr>
              <a:t>身分證正反面影本</a:t>
            </a:r>
            <a:r>
              <a:rPr lang="en-US" altLang="zh-TW" sz="2800" dirty="0">
                <a:solidFill>
                  <a:schemeClr val="tx1"/>
                </a:solidFill>
              </a:rPr>
              <a:t>(</a:t>
            </a:r>
            <a:r>
              <a:rPr lang="zh-TW" altLang="en-US" sz="2800" dirty="0">
                <a:solidFill>
                  <a:schemeClr val="tx1"/>
                </a:solidFill>
              </a:rPr>
              <a:t>未滿</a:t>
            </a:r>
            <a:r>
              <a:rPr lang="en-US" altLang="zh-TW" sz="2800" dirty="0">
                <a:solidFill>
                  <a:schemeClr val="tx1"/>
                </a:solidFill>
              </a:rPr>
              <a:t>18</a:t>
            </a:r>
            <a:r>
              <a:rPr lang="zh-TW" altLang="en-US" sz="2800" dirty="0">
                <a:solidFill>
                  <a:schemeClr val="tx1"/>
                </a:solidFill>
              </a:rPr>
              <a:t>歲者</a:t>
            </a:r>
            <a:r>
              <a:rPr lang="en-US" altLang="zh-TW" sz="2800" dirty="0">
                <a:solidFill>
                  <a:schemeClr val="tx1"/>
                </a:solidFill>
              </a:rPr>
              <a:t>)</a:t>
            </a:r>
          </a:p>
          <a:p>
            <a:r>
              <a:rPr lang="zh-TW" altLang="en-US" sz="2800" dirty="0">
                <a:solidFill>
                  <a:schemeClr val="tx1"/>
                </a:solidFill>
              </a:rPr>
              <a:t>將上述資料備妥，攜至健康促進中心辦理，並於事故發生後二年內提出申請，以免影響理賠權益。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僑外生全民健康保險</a:t>
            </a:r>
            <a:r>
              <a:rPr lang="zh-TW" altLang="en-US" sz="3200" b="1" dirty="0">
                <a:solidFill>
                  <a:srgbClr val="002060"/>
                </a:solidFill>
              </a:rPr>
              <a:t>（尚未領有健保卡者）</a:t>
            </a:r>
            <a:br>
              <a:rPr lang="zh-TW" altLang="en-US" b="1" dirty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75907" y="1679944"/>
            <a:ext cx="10451805" cy="4678326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tx1"/>
                </a:solidFill>
              </a:rPr>
              <a:t>健保等待期</a:t>
            </a:r>
            <a:r>
              <a:rPr lang="en-US" altLang="zh-TW" sz="2800" dirty="0">
                <a:solidFill>
                  <a:schemeClr val="tx1"/>
                </a:solidFill>
              </a:rPr>
              <a:t>6</a:t>
            </a:r>
            <a:r>
              <a:rPr lang="zh-TW" altLang="en-US" sz="2800" dirty="0">
                <a:solidFill>
                  <a:schemeClr val="tx1"/>
                </a:solidFill>
              </a:rPr>
              <a:t>個月，</a:t>
            </a:r>
            <a:r>
              <a:rPr lang="en-US" altLang="zh-TW" sz="2800" dirty="0">
                <a:solidFill>
                  <a:schemeClr val="tx1"/>
                </a:solidFill>
              </a:rPr>
              <a:t>6</a:t>
            </a:r>
            <a:r>
              <a:rPr lang="zh-TW" altLang="en-US" sz="2800" dirty="0">
                <a:solidFill>
                  <a:schemeClr val="tx1"/>
                </a:solidFill>
              </a:rPr>
              <a:t>個月等待期間，得出境一次且未超過</a:t>
            </a:r>
            <a:r>
              <a:rPr lang="en-US" altLang="zh-TW" sz="2800" dirty="0">
                <a:solidFill>
                  <a:schemeClr val="tx1"/>
                </a:solidFill>
              </a:rPr>
              <a:t>30</a:t>
            </a:r>
            <a:r>
              <a:rPr lang="zh-TW" altLang="en-US" sz="2800" dirty="0">
                <a:solidFill>
                  <a:schemeClr val="tx1"/>
                </a:solidFill>
              </a:rPr>
              <a:t>天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lvl="1"/>
            <a:r>
              <a:rPr lang="zh-TW" altLang="en-US" sz="2400" b="1" i="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出境二次以上或出境一次超過</a:t>
            </a:r>
            <a:r>
              <a:rPr lang="en-US" altLang="zh-TW" sz="2400" b="1" i="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sz="2400" b="1" i="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天者須於入境後重新計算</a:t>
            </a:r>
            <a:r>
              <a:rPr lang="en-US" altLang="zh-TW" sz="2400" b="1" i="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400" b="1" i="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個月等待期</a:t>
            </a:r>
            <a:endParaRPr lang="en-US" altLang="zh-TW" sz="2400" b="1" i="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dirty="0">
              <a:solidFill>
                <a:schemeClr val="tx1"/>
              </a:solidFill>
            </a:endParaRPr>
          </a:p>
          <a:p>
            <a:r>
              <a:rPr lang="zh-TW" altLang="en-US" sz="2800" dirty="0">
                <a:solidFill>
                  <a:schemeClr val="tx1"/>
                </a:solidFill>
              </a:rPr>
              <a:t>注意事項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lvl="1"/>
            <a:r>
              <a:rPr lang="zh-TW" altLang="en-US" sz="2800" i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為配合二代健保規定，</a:t>
            </a:r>
            <a:r>
              <a:rPr lang="zh-TW" altLang="en-US" sz="2800" i="0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建議未領有健保卡之同學第一學期結束寒假返回僑居地勿超過</a:t>
            </a:r>
            <a:r>
              <a:rPr lang="en-US" altLang="zh-TW" sz="2800" i="0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sz="2800" i="0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</a:t>
            </a:r>
            <a:r>
              <a:rPr lang="zh-TW" altLang="en-US" sz="2800" i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，避免因未居留滿</a:t>
            </a:r>
            <a:r>
              <a:rPr lang="en-US" altLang="zh-TW" sz="2800" i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800" i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個月，又出境超過</a:t>
            </a:r>
            <a:r>
              <a:rPr lang="en-US" altLang="zh-TW" sz="2800" i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800" i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個月，導致等待期重新計算，等待期間遇到暑假又出境超過</a:t>
            </a:r>
            <a:r>
              <a:rPr lang="en-US" altLang="zh-TW" sz="2800" i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800" i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個月，可能於就學期間將遲遲無法申請健保卡，攸關同學醫療權益，請您留意，謝謝您的配合！</a:t>
            </a:r>
          </a:p>
          <a:p>
            <a:pPr lvl="1"/>
            <a:r>
              <a:rPr lang="zh-TW" altLang="en-US" sz="2800" b="1" i="0" u="sng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已於校外打工處投保或依親者</a:t>
            </a:r>
            <a:r>
              <a:rPr lang="zh-TW" altLang="en-US" sz="2800" i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請主動告知校方</a:t>
            </a:r>
          </a:p>
          <a:p>
            <a:pPr lvl="1"/>
            <a:endParaRPr lang="zh-TW" alt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Crop">
  <a:themeElements>
    <a:clrScheme name="藍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3194</TotalTime>
  <Words>1620</Words>
  <Application>Microsoft Office PowerPoint</Application>
  <PresentationFormat>寬螢幕</PresentationFormat>
  <Paragraphs>164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微軟正黑體</vt:lpstr>
      <vt:lpstr>新細明體</vt:lpstr>
      <vt:lpstr>標楷體</vt:lpstr>
      <vt:lpstr>Calibri</vt:lpstr>
      <vt:lpstr>Franklin Gothic Book</vt:lpstr>
      <vt:lpstr>Times New Roman</vt:lpstr>
      <vt:lpstr>Crop</vt:lpstr>
      <vt:lpstr>學生事務處-健康促進中心</vt:lpstr>
      <vt:lpstr>如何找到健促中心？</vt:lpstr>
      <vt:lpstr>健促中心提供什麼服務？        以預防保健，增進全校師生健康為宗旨 </vt:lpstr>
      <vt:lpstr>健康服務時間 博愛校區</vt:lpstr>
      <vt:lpstr>健康服務時間 天母校區</vt:lpstr>
      <vt:lpstr>保險相關</vt:lpstr>
      <vt:lpstr>學生平安保險需知</vt:lpstr>
      <vt:lpstr>申請學生平安保險理賠應備資料</vt:lpstr>
      <vt:lpstr>僑外生全民健康保險（尚未領有健保卡者） </vt:lpstr>
      <vt:lpstr>境外生傷病醫療保險</vt:lpstr>
      <vt:lpstr>重要衛教資訊宣導~</vt:lpstr>
      <vt:lpstr>愛滋防治宣導</vt:lpstr>
      <vt:lpstr>菸害防制宣導</vt:lpstr>
      <vt:lpstr>登革熱防治宣導</vt:lpstr>
      <vt:lpstr>預防食物中毒</vt:lpstr>
      <vt:lpstr>謝謝聆聽， 歡迎加入北市大！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學生事務處-健促中心簡介</dc:title>
  <dc:creator>linlinjan</dc:creator>
  <cp:lastModifiedBy>陳子玲-chilin</cp:lastModifiedBy>
  <cp:revision>75</cp:revision>
  <cp:lastPrinted>2024-08-08T03:52:45Z</cp:lastPrinted>
  <dcterms:created xsi:type="dcterms:W3CDTF">2023-08-10T07:58:59Z</dcterms:created>
  <dcterms:modified xsi:type="dcterms:W3CDTF">2024-08-08T05:26:25Z</dcterms:modified>
</cp:coreProperties>
</file>