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3" r:id="rId11"/>
    <p:sldId id="268" r:id="rId12"/>
    <p:sldId id="269" r:id="rId13"/>
    <p:sldId id="270" r:id="rId14"/>
  </p:sldIdLst>
  <p:sldSz cx="9144000" cy="5143500" type="screen16x9"/>
  <p:notesSz cx="6797675" cy="9926638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onstantia" panose="02030602050306030303" pitchFamily="18" charset="0"/>
      <p:regular r:id="rId20"/>
      <p:bold r:id="rId21"/>
      <p:italic r:id="rId22"/>
      <p:boldItalic r:id="rId23"/>
    </p:embeddedFont>
    <p:embeddedFont>
      <p:font typeface="微軟正黑體" panose="020B0604030504040204" pitchFamily="34" charset="-120"/>
      <p:regular r:id="rId24"/>
      <p:bold r:id="rId25"/>
    </p:embeddedFont>
    <p:embeddedFont>
      <p:font typeface="微軟正黑體" panose="020B0604030504040204" pitchFamily="34" charset="-120"/>
      <p:regular r:id="rId24"/>
      <p:bold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8" roundtripDataSignature="AMtx7mgDaBYAzUGPhKZbo/ANmw2EsB0F2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p1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8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9" name="Google Shape;199;p13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3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6" name="Google Shape;206;p14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4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5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z="12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sz="1200" b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6" name="Google Shape;216;p15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5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" name="Google Shape;151;p6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6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7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9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0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圖片" type="picTx">
  <p:cSld name="PICTURE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6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6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74" name="Google Shape;74;p26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5" name="Google Shape;75;p2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直排文字" type="vertTx">
  <p:cSld name="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7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7"/>
          <p:cNvSpPr txBox="1">
            <a:spLocks noGrp="1"/>
          </p:cNvSpPr>
          <p:nvPr>
            <p:ph type="body" idx="1"/>
          </p:nvPr>
        </p:nvSpPr>
        <p:spPr>
          <a:xfrm rot="5400000">
            <a:off x="2874764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直排標題及文字" type="vertTitleAndTx">
  <p:cSld name="VERTICAL_TITLE_AND_VERTICAL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8"/>
          <p:cNvSpPr txBox="1">
            <a:spLocks noGrp="1"/>
          </p:cNvSpPr>
          <p:nvPr>
            <p:ph type="title"/>
          </p:nvPr>
        </p:nvSpPr>
        <p:spPr>
          <a:xfrm rot="5400000">
            <a:off x="5463778" y="1371601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8"/>
          <p:cNvSpPr txBox="1">
            <a:spLocks noGrp="1"/>
          </p:cNvSpPr>
          <p:nvPr>
            <p:ph type="body" idx="1"/>
          </p:nvPr>
        </p:nvSpPr>
        <p:spPr>
          <a:xfrm rot="5400000">
            <a:off x="1272778" y="-609599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2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標題及物件">
  <p:cSld name="1_標題及物件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9"/>
          <p:cNvSpPr txBox="1">
            <a:spLocks noGrp="1"/>
          </p:cNvSpPr>
          <p:nvPr>
            <p:ph type="title"/>
          </p:nvPr>
        </p:nvSpPr>
        <p:spPr>
          <a:xfrm>
            <a:off x="609600" y="205979"/>
            <a:ext cx="79248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95" name="Google Shape;95;p29"/>
          <p:cNvSpPr txBox="1">
            <a:spLocks noGrp="1"/>
          </p:cNvSpPr>
          <p:nvPr>
            <p:ph type="body" idx="1"/>
          </p:nvPr>
        </p:nvSpPr>
        <p:spPr>
          <a:xfrm>
            <a:off x="609600" y="1200150"/>
            <a:ext cx="79248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兩項物件">
  <p:cSld name="1_兩項物件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0"/>
          <p:cNvSpPr txBox="1">
            <a:spLocks noGrp="1"/>
          </p:cNvSpPr>
          <p:nvPr>
            <p:ph type="body" idx="1"/>
          </p:nvPr>
        </p:nvSpPr>
        <p:spPr>
          <a:xfrm>
            <a:off x="609600" y="1200150"/>
            <a:ext cx="37338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p30"/>
          <p:cNvSpPr txBox="1">
            <a:spLocks noGrp="1"/>
          </p:cNvSpPr>
          <p:nvPr>
            <p:ph type="body" idx="2"/>
          </p:nvPr>
        </p:nvSpPr>
        <p:spPr>
          <a:xfrm>
            <a:off x="4800600" y="1200150"/>
            <a:ext cx="37338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  <a:defRPr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  <a:defRPr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  <a:defRPr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30"/>
          <p:cNvSpPr txBox="1">
            <a:spLocks noGrp="1"/>
          </p:cNvSpPr>
          <p:nvPr>
            <p:ph type="title"/>
          </p:nvPr>
        </p:nvSpPr>
        <p:spPr>
          <a:xfrm>
            <a:off x="609600" y="205979"/>
            <a:ext cx="79248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30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30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3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投影片" type="title">
  <p:cSld name="TITL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8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8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1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物件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9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9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1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章節標題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0"/>
          <p:cNvSpPr txBox="1"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0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20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0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兩項物件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1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1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1" name="Google Shape;41;p21"/>
          <p:cNvSpPr txBox="1">
            <a:spLocks noGrp="1"/>
          </p:cNvSpPr>
          <p:nvPr>
            <p:ph type="body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2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對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2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2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22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9" name="Google Shape;49;p22"/>
          <p:cNvSpPr txBox="1">
            <a:spLocks noGrp="1"/>
          </p:cNvSpPr>
          <p:nvPr>
            <p:ph type="body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22"/>
          <p:cNvSpPr txBox="1">
            <a:spLocks noGrp="1"/>
          </p:cNvSpPr>
          <p:nvPr>
            <p:ph type="body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1" name="Google Shape;51;p2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只有標題" type="titleOnly">
  <p:cSld name="TITLE_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3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空白">
  <p:cSld name="1_空白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63" name="Google Shape;63;p24"/>
          <p:cNvSpPr/>
          <p:nvPr/>
        </p:nvSpPr>
        <p:spPr>
          <a:xfrm>
            <a:off x="-12250" y="1275606"/>
            <a:ext cx="9144000" cy="1368152"/>
          </a:xfrm>
          <a:prstGeom prst="rect">
            <a:avLst/>
          </a:prstGeom>
          <a:solidFill>
            <a:schemeClr val="l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內容" type="objTx">
  <p:cSld name="OBJECT_WITH_CAPTIO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5"/>
          <p:cNvSpPr txBox="1"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5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7" name="Google Shape;67;p25"/>
          <p:cNvSpPr txBox="1">
            <a:spLocks noGrp="1"/>
          </p:cNvSpPr>
          <p:nvPr>
            <p:ph type="body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8" name="Google Shape;68;p2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6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2" name="Google Shape;12;p1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3" name="Google Shape;13;p1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4" name="Google Shape;14;p1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"/>
          <p:cNvSpPr txBox="1">
            <a:spLocks noGrp="1"/>
          </p:cNvSpPr>
          <p:nvPr>
            <p:ph type="subTitle" idx="4294967295"/>
          </p:nvPr>
        </p:nvSpPr>
        <p:spPr>
          <a:xfrm>
            <a:off x="1105790" y="2124132"/>
            <a:ext cx="7219507" cy="777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6600"/>
              <a:buFont typeface="Arial"/>
              <a:buNone/>
            </a:pPr>
            <a:r>
              <a:rPr lang="zh-TW" altLang="en-US" sz="4000" b="1" kern="1200" spc="150" dirty="0">
                <a:solidFill>
                  <a:schemeClr val="lt1"/>
                </a:solidFill>
                <a:latin typeface="Microsoft JhengHei"/>
                <a:ea typeface="Microsoft JhengHei"/>
                <a:sym typeface="Microsoft JhengHei"/>
              </a:rPr>
              <a:t>學生事務處生輔暨校安組</a:t>
            </a:r>
            <a:endParaRPr sz="4000" b="1" kern="1200" spc="150" dirty="0">
              <a:solidFill>
                <a:schemeClr val="lt1"/>
              </a:solidFill>
              <a:latin typeface="Microsoft JhengHei"/>
              <a:ea typeface="Microsoft JhengHei"/>
              <a:sym typeface="Microsoft JhengHei"/>
            </a:endParaRPr>
          </a:p>
        </p:txBody>
      </p:sp>
      <p:sp>
        <p:nvSpPr>
          <p:cNvPr id="109" name="Google Shape;109;p1"/>
          <p:cNvSpPr txBox="1">
            <a:spLocks noGrp="1"/>
          </p:cNvSpPr>
          <p:nvPr>
            <p:ph type="ctrTitle" idx="4294967295"/>
          </p:nvPr>
        </p:nvSpPr>
        <p:spPr>
          <a:xfrm>
            <a:off x="1790701" y="640193"/>
            <a:ext cx="58293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icrosoft JhengHei"/>
              <a:buNone/>
            </a:pPr>
            <a:r>
              <a:rPr lang="zh-TW" sz="3200" b="1" i="0" u="none" strike="noStrike" kern="1200" cap="none" spc="15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臺北市立大學</a:t>
            </a:r>
            <a:br>
              <a:rPr lang="zh-TW" sz="3200" b="1" i="0" u="none" strike="noStrike" kern="1200" cap="none" spc="15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lang="zh-TW" sz="3200" b="1" i="0" u="none" strike="noStrike" kern="1200" cap="none" spc="15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11</a:t>
            </a:r>
            <a:r>
              <a:rPr lang="en-US" altLang="zh-TW" sz="3200" b="1" i="0" u="none" strike="noStrike" kern="1200" cap="none" spc="15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3</a:t>
            </a:r>
            <a:r>
              <a:rPr lang="zh-TW" sz="3200" b="1" i="0" u="none" strike="noStrike" kern="1200" cap="none" spc="15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學年度新生始業輔導</a:t>
            </a:r>
            <a:endParaRPr sz="3200" kern="1200" spc="150" dirty="0"/>
          </a:p>
        </p:txBody>
      </p:sp>
      <p:sp>
        <p:nvSpPr>
          <p:cNvPr id="110" name="Google Shape;110;p1"/>
          <p:cNvSpPr txBox="1"/>
          <p:nvPr/>
        </p:nvSpPr>
        <p:spPr>
          <a:xfrm>
            <a:off x="1971445" y="3409354"/>
            <a:ext cx="5562618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b="1" kern="1200" spc="15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主講</a:t>
            </a:r>
            <a:r>
              <a:rPr lang="zh-TW" sz="3000" b="1" i="0" u="none" strike="noStrike" kern="1200" cap="none" spc="15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人：</a:t>
            </a:r>
            <a:r>
              <a:rPr lang="zh-TW" altLang="en-US" sz="3000" b="1" i="0" u="none" strike="noStrike" kern="1200" cap="none" spc="15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石偉源</a:t>
            </a:r>
            <a:r>
              <a:rPr lang="zh-TW" sz="3000" b="1" i="0" u="none" strike="noStrike" kern="1200" cap="none" spc="15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組長 </a:t>
            </a:r>
            <a:endParaRPr kern="1200" spc="1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8"/>
          <p:cNvSpPr/>
          <p:nvPr/>
        </p:nvSpPr>
        <p:spPr>
          <a:xfrm>
            <a:off x="2843808" y="1465496"/>
            <a:ext cx="5688632" cy="224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143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 b="1" dirty="0">
                <a:solidFill>
                  <a:schemeClr val="bg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學生對於本校之懲處、其他措施或決議不服者，應於收到或接受相關懲處、措施或決議之次日起</a:t>
            </a:r>
            <a:r>
              <a:rPr lang="zh-TW" sz="2800" b="1" u="sng" dirty="0">
                <a:solidFill>
                  <a:srgbClr val="FFFF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十四日</a:t>
            </a:r>
            <a:r>
              <a:rPr lang="zh-TW" sz="2800" b="1" dirty="0">
                <a:solidFill>
                  <a:schemeClr val="bg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內，以書面向學生申訴評議委員會提起申訴。</a:t>
            </a:r>
            <a:endParaRPr dirty="0">
              <a:solidFill>
                <a:schemeClr val="bg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68" name="Google Shape;168;p8"/>
          <p:cNvSpPr/>
          <p:nvPr/>
        </p:nvSpPr>
        <p:spPr>
          <a:xfrm>
            <a:off x="70600" y="1218825"/>
            <a:ext cx="2950500" cy="1686900"/>
          </a:xfrm>
          <a:prstGeom prst="flowChartMagneticTape">
            <a:avLst/>
          </a:prstGeom>
          <a:gradFill>
            <a:gsLst>
              <a:gs pos="0">
                <a:srgbClr val="29859E"/>
              </a:gs>
              <a:gs pos="80000">
                <a:srgbClr val="36B0D0"/>
              </a:gs>
              <a:gs pos="100000">
                <a:srgbClr val="33B3D5"/>
              </a:gs>
            </a:gsLst>
            <a:lin ang="16200000" scaled="0"/>
          </a:gradFill>
          <a:ln w="571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 b="1">
                <a:solidFill>
                  <a:srgbClr val="FFFF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學生申訴</a:t>
            </a:r>
            <a:endParaRPr sz="36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3"/>
          <p:cNvSpPr txBox="1">
            <a:spLocks noGrp="1"/>
          </p:cNvSpPr>
          <p:nvPr>
            <p:ph type="body" idx="4294967295"/>
          </p:nvPr>
        </p:nvSpPr>
        <p:spPr>
          <a:xfrm>
            <a:off x="286156" y="952759"/>
            <a:ext cx="4782019" cy="386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None/>
            </a:pPr>
            <a:r>
              <a:rPr lang="zh-TW" sz="2400" b="1" dirty="0">
                <a:solidFill>
                  <a:srgbClr val="FFFF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生輔</a:t>
            </a:r>
            <a:r>
              <a:rPr lang="zh-TW" altLang="en-US" sz="2400" b="1" dirty="0">
                <a:solidFill>
                  <a:srgbClr val="FFFF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暨校安</a:t>
            </a:r>
            <a:r>
              <a:rPr lang="zh-TW" sz="2400" b="1" dirty="0">
                <a:solidFill>
                  <a:srgbClr val="FFFF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組</a:t>
            </a:r>
            <a:endParaRPr lang="en-US" altLang="zh-TW" sz="2400" b="1" dirty="0">
              <a:solidFill>
                <a:srgbClr val="FFFF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None/>
            </a:pPr>
            <a:r>
              <a:rPr lang="zh-TW" altLang="en-US" sz="2400" dirty="0">
                <a:solidFill>
                  <a:schemeClr val="bg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位置：</a:t>
            </a:r>
            <a:r>
              <a:rPr lang="zh-TW" sz="2400" dirty="0">
                <a:solidFill>
                  <a:schemeClr val="bg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博愛校區行政大樓</a:t>
            </a:r>
            <a:r>
              <a:rPr lang="en-US" altLang="zh-TW" sz="2400" dirty="0">
                <a:solidFill>
                  <a:schemeClr val="bg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</a:t>
            </a:r>
            <a:r>
              <a:rPr lang="zh-TW" altLang="en-US" sz="2400" dirty="0">
                <a:solidFill>
                  <a:schemeClr val="bg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、</a:t>
            </a:r>
            <a:r>
              <a:rPr lang="zh-TW" sz="2400" dirty="0">
                <a:solidFill>
                  <a:schemeClr val="bg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3樓</a:t>
            </a:r>
            <a:endParaRPr sz="2400" dirty="0">
              <a:solidFill>
                <a:schemeClr val="bg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zh-TW" sz="2400" dirty="0">
                <a:solidFill>
                  <a:schemeClr val="bg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電話：02-2371-4063</a:t>
            </a:r>
            <a:endParaRPr dirty="0">
              <a:solidFill>
                <a:schemeClr val="bg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rgbClr val="C00000"/>
              </a:buClr>
              <a:buSzPts val="2400"/>
              <a:buNone/>
            </a:pPr>
            <a:r>
              <a:rPr lang="zh-TW" sz="2400" b="1" dirty="0">
                <a:solidFill>
                  <a:srgbClr val="FFFF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分區學務組</a:t>
            </a:r>
            <a:endParaRPr lang="en-US" altLang="zh-TW" sz="2400" b="1" dirty="0">
              <a:solidFill>
                <a:srgbClr val="FFFF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rgbClr val="C00000"/>
              </a:buClr>
              <a:buSzPts val="2400"/>
              <a:buNone/>
            </a:pPr>
            <a:r>
              <a:rPr lang="zh-TW" altLang="en-US" sz="2400" dirty="0">
                <a:solidFill>
                  <a:schemeClr val="bg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位置：</a:t>
            </a:r>
            <a:r>
              <a:rPr lang="zh-TW" sz="2400" dirty="0">
                <a:solidFill>
                  <a:schemeClr val="bg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天母校區行政科資大樓2樓</a:t>
            </a:r>
            <a:endParaRPr sz="2400" dirty="0">
              <a:solidFill>
                <a:schemeClr val="bg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zh-TW" sz="2400" dirty="0">
                <a:solidFill>
                  <a:schemeClr val="bg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電話：02-2871-9222</a:t>
            </a:r>
            <a:endParaRPr sz="2400" dirty="0">
              <a:solidFill>
                <a:schemeClr val="bg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4" name="Google Shape;196;p12"/>
          <p:cNvPicPr preferRelativeResize="0"/>
          <p:nvPr/>
        </p:nvPicPr>
        <p:blipFill rotWithShape="1">
          <a:blip r:embed="rId3">
            <a:alphaModFix/>
          </a:blip>
          <a:srcRect l="50596" t="65799" r="13460" b="18800"/>
          <a:stretch/>
        </p:blipFill>
        <p:spPr>
          <a:xfrm>
            <a:off x="5068175" y="952758"/>
            <a:ext cx="3646334" cy="28156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4"/>
          <p:cNvSpPr txBox="1">
            <a:spLocks noGrp="1"/>
          </p:cNvSpPr>
          <p:nvPr>
            <p:ph type="title" idx="4294967295"/>
          </p:nvPr>
        </p:nvSpPr>
        <p:spPr>
          <a:xfrm>
            <a:off x="755576" y="1160804"/>
            <a:ext cx="79248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50"/>
              <a:buFont typeface="Arial"/>
              <a:buNone/>
            </a:pPr>
            <a:r>
              <a:rPr lang="zh-TW" sz="40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校安中心 </a:t>
            </a:r>
            <a:r>
              <a:rPr lang="zh-TW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24小時 </a:t>
            </a:r>
            <a:r>
              <a:rPr lang="zh-TW" sz="40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守護您</a:t>
            </a:r>
            <a:endParaRPr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0" name="Google Shape;210;p14"/>
          <p:cNvSpPr txBox="1">
            <a:spLocks noGrp="1"/>
          </p:cNvSpPr>
          <p:nvPr>
            <p:ph type="body" idx="4294967295"/>
          </p:nvPr>
        </p:nvSpPr>
        <p:spPr>
          <a:xfrm>
            <a:off x="251520" y="2295954"/>
            <a:ext cx="8280920" cy="3152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zh-TW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校安專線(博愛) 02-2371-4063</a:t>
            </a:r>
            <a:endParaRPr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 algn="ctr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zh-TW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校安專線(天母) 02-2871-9222</a:t>
            </a:r>
            <a:endParaRPr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</p:txBody>
      </p:sp>
      <p:sp>
        <p:nvSpPr>
          <p:cNvPr id="211" name="Google Shape;211;p14"/>
          <p:cNvSpPr/>
          <p:nvPr/>
        </p:nvSpPr>
        <p:spPr>
          <a:xfrm>
            <a:off x="42067" y="1080886"/>
            <a:ext cx="9144000" cy="1145902"/>
          </a:xfrm>
          <a:prstGeom prst="rect">
            <a:avLst/>
          </a:prstGeom>
          <a:solidFill>
            <a:schemeClr val="lt1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bg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id="212" name="Google Shape;212;p14"/>
          <p:cNvPicPr preferRelativeResize="0"/>
          <p:nvPr/>
        </p:nvPicPr>
        <p:blipFill rotWithShape="1">
          <a:blip r:embed="rId3">
            <a:alphaModFix/>
          </a:blip>
          <a:srcRect l="50000" t="66800" r="16334" b="19200"/>
          <a:stretch/>
        </p:blipFill>
        <p:spPr>
          <a:xfrm>
            <a:off x="1327623" y="3660077"/>
            <a:ext cx="1776714" cy="11142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5"/>
          <p:cNvSpPr txBox="1"/>
          <p:nvPr/>
        </p:nvSpPr>
        <p:spPr>
          <a:xfrm>
            <a:off x="1493658" y="1152130"/>
            <a:ext cx="6156684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9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簡報完畢</a:t>
            </a:r>
            <a:endParaRPr sz="9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9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Arial"/>
              </a:rPr>
              <a:t>感謝聆聽</a:t>
            </a:r>
            <a:endParaRPr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Ba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Google Shape;115;p2"/>
          <p:cNvGrpSpPr/>
          <p:nvPr/>
        </p:nvGrpSpPr>
        <p:grpSpPr>
          <a:xfrm>
            <a:off x="2271569" y="989964"/>
            <a:ext cx="6329053" cy="2571178"/>
            <a:chOff x="363865" y="2390"/>
            <a:chExt cx="6329053" cy="2571178"/>
          </a:xfrm>
        </p:grpSpPr>
        <p:sp>
          <p:nvSpPr>
            <p:cNvPr id="116" name="Google Shape;116;p2"/>
            <p:cNvSpPr/>
            <p:nvPr/>
          </p:nvSpPr>
          <p:spPr>
            <a:xfrm>
              <a:off x="363865" y="2390"/>
              <a:ext cx="1977829" cy="1186697"/>
            </a:xfrm>
            <a:prstGeom prst="rect">
              <a:avLst/>
            </a:prstGeom>
            <a:gradFill>
              <a:gsLst>
                <a:gs pos="0">
                  <a:srgbClr val="982D2B"/>
                </a:gs>
                <a:gs pos="80000">
                  <a:srgbClr val="C83D39"/>
                </a:gs>
                <a:gs pos="100000">
                  <a:srgbClr val="CC3A36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 txBox="1"/>
            <p:nvPr/>
          </p:nvSpPr>
          <p:spPr>
            <a:xfrm>
              <a:off x="363865" y="2390"/>
              <a:ext cx="1977829" cy="11866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Microsoft JhengHei"/>
                <a:buNone/>
              </a:pPr>
              <a:r>
                <a:rPr lang="zh-TW" sz="2400" b="1" i="0" strike="noStrike" cap="none" dirty="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JhengHei"/>
                  <a:ea typeface="Microsoft JhengHei"/>
                  <a:cs typeface="Microsoft JhengHei"/>
                  <a:sym typeface="Microsoft JhengHei"/>
                </a:rPr>
                <a:t>學雜費減免優待</a:t>
              </a:r>
              <a:endParaRPr sz="2400" b="0" i="0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2539477" y="2390"/>
              <a:ext cx="1977829" cy="1186697"/>
            </a:xfrm>
            <a:prstGeom prst="rect">
              <a:avLst/>
            </a:prstGeom>
            <a:gradFill>
              <a:gsLst>
                <a:gs pos="0">
                  <a:srgbClr val="759336"/>
                </a:gs>
                <a:gs pos="80000">
                  <a:srgbClr val="99C247"/>
                </a:gs>
                <a:gs pos="100000">
                  <a:srgbClr val="9BC545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 txBox="1"/>
            <p:nvPr/>
          </p:nvSpPr>
          <p:spPr>
            <a:xfrm>
              <a:off x="2539477" y="2390"/>
              <a:ext cx="1977829" cy="11866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Microsoft JhengHei"/>
                <a:buNone/>
              </a:pPr>
              <a:r>
                <a:rPr lang="zh-TW" sz="2400" b="1" i="0" strike="noStrike" cap="none" dirty="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JhengHei"/>
                  <a:ea typeface="Microsoft JhengHei"/>
                  <a:cs typeface="Microsoft JhengHei"/>
                  <a:sym typeface="Microsoft JhengHei"/>
                </a:rPr>
                <a:t>弱勢助學</a:t>
              </a:r>
              <a:endParaRPr sz="2400" b="0" i="0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4715089" y="2390"/>
              <a:ext cx="1977829" cy="1186697"/>
            </a:xfrm>
            <a:prstGeom prst="rect">
              <a:avLst/>
            </a:prstGeom>
            <a:gradFill>
              <a:gsLst>
                <a:gs pos="0">
                  <a:srgbClr val="5D427D"/>
                </a:gs>
                <a:gs pos="80000">
                  <a:srgbClr val="7A57A5"/>
                </a:gs>
                <a:gs pos="100000">
                  <a:srgbClr val="7A56A7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 txBox="1"/>
            <p:nvPr/>
          </p:nvSpPr>
          <p:spPr>
            <a:xfrm>
              <a:off x="4715089" y="2390"/>
              <a:ext cx="1977829" cy="11866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Microsoft JhengHei"/>
                <a:buNone/>
              </a:pPr>
              <a:r>
                <a:rPr lang="zh-TW" sz="2400" b="1" i="0" strike="noStrike" cap="none" dirty="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JhengHei"/>
                  <a:ea typeface="Microsoft JhengHei"/>
                  <a:cs typeface="Microsoft JhengHei"/>
                  <a:sym typeface="Microsoft JhengHei"/>
                </a:rPr>
                <a:t>急難救助</a:t>
              </a:r>
              <a:endParaRPr sz="2400" b="0" i="0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363865" y="1386871"/>
              <a:ext cx="1977829" cy="1186697"/>
            </a:xfrm>
            <a:prstGeom prst="rect">
              <a:avLst/>
            </a:prstGeom>
            <a:gradFill>
              <a:gsLst>
                <a:gs pos="0">
                  <a:srgbClr val="27869E"/>
                </a:gs>
                <a:gs pos="80000">
                  <a:srgbClr val="34B0D0"/>
                </a:gs>
                <a:gs pos="100000">
                  <a:srgbClr val="30B3D4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 txBox="1"/>
            <p:nvPr/>
          </p:nvSpPr>
          <p:spPr>
            <a:xfrm>
              <a:off x="363865" y="1386871"/>
              <a:ext cx="1977829" cy="11866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Microsoft JhengHei"/>
                <a:buNone/>
              </a:pPr>
              <a:r>
                <a:rPr lang="zh-TW" sz="2400" b="1" i="0" strike="noStrike" cap="none" dirty="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JhengHei"/>
                  <a:ea typeface="Microsoft JhengHei"/>
                  <a:cs typeface="Microsoft JhengHei"/>
                  <a:sym typeface="Microsoft JhengHei"/>
                </a:rPr>
                <a:t>就學貸款</a:t>
              </a:r>
              <a:endParaRPr sz="2400" b="0" i="0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2539476" y="1385917"/>
              <a:ext cx="1977829" cy="1186697"/>
            </a:xfrm>
            <a:prstGeom prst="rect">
              <a:avLst/>
            </a:prstGeom>
            <a:gradFill>
              <a:gsLst>
                <a:gs pos="0">
                  <a:srgbClr val="982D2B"/>
                </a:gs>
                <a:gs pos="80000">
                  <a:srgbClr val="C83D39"/>
                </a:gs>
                <a:gs pos="100000">
                  <a:srgbClr val="CC3A36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 txBox="1"/>
            <p:nvPr/>
          </p:nvSpPr>
          <p:spPr>
            <a:xfrm>
              <a:off x="2539476" y="1385914"/>
              <a:ext cx="1977829" cy="11866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Microsoft JhengHei"/>
                <a:buNone/>
              </a:pPr>
              <a:r>
                <a:rPr lang="zh-TW" sz="2400" b="1" i="0" strike="noStrike" cap="none" dirty="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JhengHei"/>
                  <a:ea typeface="Microsoft JhengHei"/>
                  <a:cs typeface="Microsoft JhengHei"/>
                  <a:sym typeface="Microsoft JhengHei"/>
                </a:rPr>
                <a:t>獎助學金</a:t>
              </a:r>
              <a:endParaRPr sz="2400" b="0" i="0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4715089" y="1385915"/>
              <a:ext cx="1977829" cy="1186697"/>
            </a:xfrm>
            <a:prstGeom prst="rect">
              <a:avLst/>
            </a:prstGeom>
            <a:gradFill>
              <a:gsLst>
                <a:gs pos="0">
                  <a:srgbClr val="759336"/>
                </a:gs>
                <a:gs pos="80000">
                  <a:srgbClr val="99C247"/>
                </a:gs>
                <a:gs pos="100000">
                  <a:srgbClr val="9BC545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 txBox="1"/>
            <p:nvPr/>
          </p:nvSpPr>
          <p:spPr>
            <a:xfrm>
              <a:off x="4715089" y="1385916"/>
              <a:ext cx="1977829" cy="11866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Microsoft JhengHei"/>
                <a:buNone/>
              </a:pPr>
              <a:r>
                <a:rPr lang="zh-TW" sz="2400" b="1" i="0" strike="noStrike" cap="none" dirty="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JhengHei"/>
                  <a:ea typeface="Microsoft JhengHei"/>
                  <a:cs typeface="Microsoft JhengHei"/>
                  <a:sym typeface="Microsoft JhengHei"/>
                </a:rPr>
                <a:t>其他社會</a:t>
              </a:r>
              <a:r>
                <a:rPr lang="zh-TW" altLang="en-US" sz="2400" b="1" i="0" strike="noStrike" cap="none" dirty="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JhengHei"/>
                  <a:ea typeface="Microsoft JhengHei"/>
                  <a:cs typeface="Microsoft JhengHei"/>
                  <a:sym typeface="Microsoft JhengHei"/>
                </a:rPr>
                <a:t>     </a:t>
              </a:r>
              <a:r>
                <a:rPr lang="zh-TW" sz="2400" b="1" i="0" strike="noStrike" cap="none" dirty="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JhengHei"/>
                  <a:ea typeface="Microsoft JhengHei"/>
                  <a:cs typeface="Microsoft JhengHei"/>
                  <a:sym typeface="Microsoft JhengHei"/>
                </a:rPr>
                <a:t>救助</a:t>
              </a:r>
              <a:endParaRPr sz="2400" b="0" i="0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</p:grpSp>
      <p:sp>
        <p:nvSpPr>
          <p:cNvPr id="130" name="Google Shape;130;p2"/>
          <p:cNvSpPr/>
          <p:nvPr/>
        </p:nvSpPr>
        <p:spPr>
          <a:xfrm>
            <a:off x="179512" y="1131590"/>
            <a:ext cx="2152031" cy="258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5400" b="1" i="0" u="none" strike="noStrike" cap="none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/>
                <a:ea typeface="Microsoft JhengHei"/>
                <a:cs typeface="Microsoft JhengHei"/>
                <a:sym typeface="Microsoft JhengHei"/>
              </a:rPr>
              <a:t>Best圓夢助學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"/>
          <p:cNvSpPr/>
          <p:nvPr/>
        </p:nvSpPr>
        <p:spPr>
          <a:xfrm>
            <a:off x="2591272" y="863590"/>
            <a:ext cx="6552728" cy="34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286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  <a:sym typeface="Microsoft JhengHei"/>
              </a:rPr>
              <a:t>(一)身分別：</a:t>
            </a:r>
            <a:endParaRPr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85800" marR="0" lvl="0" indent="-2286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  <a:sym typeface="Microsoft JhengHei"/>
              </a:rPr>
              <a:t>1.低收入戶及中低收入學生</a:t>
            </a:r>
            <a:endParaRPr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85800" marR="0" lvl="0" indent="-2286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  <a:sym typeface="Microsoft JhengHei"/>
              </a:rPr>
              <a:t>2.身心障礙學生及身心障礙人士子女</a:t>
            </a:r>
            <a:endParaRPr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85800" marR="0" lvl="0" indent="-2286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  <a:sym typeface="Microsoft JhengHei"/>
              </a:rPr>
              <a:t>3.原住民族籍學生</a:t>
            </a:r>
            <a:endParaRPr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85800" marR="0" lvl="0" indent="-2286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  <a:sym typeface="Microsoft JhengHei"/>
              </a:rPr>
              <a:t>4.特殊境遇家庭</a:t>
            </a:r>
            <a:endParaRPr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85800" marR="0" lvl="0" indent="-2286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  <a:sym typeface="Microsoft JhengHei"/>
              </a:rPr>
              <a:t>5.軍公教遺族子女</a:t>
            </a:r>
            <a:endParaRPr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85800" marR="0" lvl="0" indent="-2286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  <a:sym typeface="Microsoft JhengHei"/>
              </a:rPr>
              <a:t>6.現役軍人子女</a:t>
            </a:r>
            <a:endParaRPr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marR="0" lvl="0" indent="-2286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  <a:sym typeface="Microsoft JhengHei"/>
              </a:rPr>
              <a:t>(</a:t>
            </a:r>
            <a:r>
              <a:rPr lang="zh-TW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  <a:sym typeface="Microsoft JhengHei"/>
              </a:rPr>
              <a:t>二</a:t>
            </a:r>
            <a:r>
              <a:rPr lang="en-US" altLang="zh-TW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  <a:sym typeface="Microsoft JhengHei"/>
              </a:rPr>
              <a:t>) </a:t>
            </a:r>
            <a:r>
              <a:rPr lang="zh-TW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  <a:sym typeface="Microsoft JhengHei"/>
              </a:rPr>
              <a:t>辦理時間：</a:t>
            </a:r>
            <a:endParaRPr lang="en-US" altLang="zh-TW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Microsoft JhengHei"/>
              <a:sym typeface="Microsoft JhengHei"/>
            </a:endParaRPr>
          </a:p>
          <a:p>
            <a:pPr marL="457200" marR="0" lvl="0" indent="-2286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2400" b="1" dirty="0">
                <a:solidFill>
                  <a:srgbClr val="C00000"/>
                </a:solidFill>
                <a:highlight>
                  <a:srgbClr val="FFFF00"/>
                </a:highlight>
                <a:latin typeface="Microsoft JhengHei"/>
                <a:ea typeface="Microsoft JhengHei"/>
                <a:cs typeface="Microsoft JhengHei"/>
                <a:sym typeface="Microsoft JhengHei"/>
              </a:rPr>
              <a:t>113</a:t>
            </a:r>
            <a:r>
              <a:rPr lang="zh-TW" altLang="en-US" sz="2400" b="1" dirty="0">
                <a:solidFill>
                  <a:srgbClr val="C00000"/>
                </a:solidFill>
                <a:highlight>
                  <a:srgbClr val="FFFF00"/>
                </a:highlight>
                <a:latin typeface="Microsoft JhengHei"/>
                <a:ea typeface="Microsoft JhengHei"/>
                <a:cs typeface="Microsoft JhengHei"/>
                <a:sym typeface="Microsoft JhengHei"/>
              </a:rPr>
              <a:t>年</a:t>
            </a:r>
            <a:r>
              <a:rPr lang="en-US" altLang="zh-TW" sz="2400" b="1" dirty="0">
                <a:solidFill>
                  <a:srgbClr val="C00000"/>
                </a:solidFill>
                <a:highlight>
                  <a:srgbClr val="FFFF00"/>
                </a:highlight>
                <a:latin typeface="Microsoft JhengHei"/>
                <a:ea typeface="Microsoft JhengHei"/>
                <a:cs typeface="Microsoft JhengHei"/>
                <a:sym typeface="Microsoft JhengHei"/>
              </a:rPr>
              <a:t>8</a:t>
            </a:r>
            <a:r>
              <a:rPr lang="zh-TW" altLang="en-US" sz="2400" b="1" dirty="0">
                <a:solidFill>
                  <a:srgbClr val="C00000"/>
                </a:solidFill>
                <a:highlight>
                  <a:srgbClr val="FFFF00"/>
                </a:highlight>
                <a:latin typeface="Microsoft JhengHei"/>
                <a:ea typeface="Microsoft JhengHei"/>
                <a:cs typeface="Microsoft JhengHei"/>
                <a:sym typeface="Microsoft JhengHei"/>
              </a:rPr>
              <a:t>月</a:t>
            </a:r>
            <a:r>
              <a:rPr lang="en-US" altLang="zh-TW" sz="2400" b="1" dirty="0">
                <a:solidFill>
                  <a:srgbClr val="C00000"/>
                </a:solidFill>
                <a:highlight>
                  <a:srgbClr val="FFFF00"/>
                </a:highlight>
                <a:latin typeface="Microsoft JhengHei"/>
                <a:ea typeface="Microsoft JhengHei"/>
                <a:cs typeface="Microsoft JhengHei"/>
                <a:sym typeface="Microsoft JhengHei"/>
              </a:rPr>
              <a:t>1</a:t>
            </a:r>
            <a:r>
              <a:rPr lang="zh-TW" altLang="en-US" sz="2400" b="1" dirty="0">
                <a:solidFill>
                  <a:srgbClr val="C00000"/>
                </a:solidFill>
                <a:highlight>
                  <a:srgbClr val="FFFF00"/>
                </a:highlight>
                <a:latin typeface="Microsoft JhengHei"/>
                <a:ea typeface="Microsoft JhengHei"/>
                <a:cs typeface="Microsoft JhengHei"/>
                <a:sym typeface="Microsoft JhengHei"/>
              </a:rPr>
              <a:t>日</a:t>
            </a:r>
            <a:r>
              <a:rPr lang="en-US" altLang="zh-TW" sz="2400" b="1" dirty="0">
                <a:solidFill>
                  <a:srgbClr val="C00000"/>
                </a:solidFill>
                <a:highlight>
                  <a:srgbClr val="FFFF00"/>
                </a:highlight>
                <a:latin typeface="Microsoft JhengHei"/>
                <a:ea typeface="Microsoft JhengHei"/>
                <a:cs typeface="Microsoft JhengHei"/>
                <a:sym typeface="Microsoft JhengHei"/>
              </a:rPr>
              <a:t>(</a:t>
            </a:r>
            <a:r>
              <a:rPr lang="zh-TW" altLang="en-US" sz="2400" b="1" dirty="0">
                <a:solidFill>
                  <a:srgbClr val="C00000"/>
                </a:solidFill>
                <a:highlight>
                  <a:srgbClr val="FFFF00"/>
                </a:highlight>
                <a:latin typeface="Microsoft JhengHei"/>
                <a:ea typeface="Microsoft JhengHei"/>
                <a:cs typeface="Microsoft JhengHei"/>
                <a:sym typeface="Microsoft JhengHei"/>
              </a:rPr>
              <a:t>四</a:t>
            </a:r>
            <a:r>
              <a:rPr lang="en-US" altLang="zh-TW" sz="2400" b="1" dirty="0">
                <a:solidFill>
                  <a:srgbClr val="C00000"/>
                </a:solidFill>
                <a:highlight>
                  <a:srgbClr val="FFFF00"/>
                </a:highlight>
                <a:latin typeface="Microsoft JhengHei"/>
                <a:ea typeface="Microsoft JhengHei"/>
                <a:cs typeface="Microsoft JhengHei"/>
                <a:sym typeface="Microsoft JhengHei"/>
              </a:rPr>
              <a:t>)8</a:t>
            </a:r>
            <a:r>
              <a:rPr lang="zh-TW" altLang="en-US" sz="2400" b="1" dirty="0">
                <a:solidFill>
                  <a:srgbClr val="C00000"/>
                </a:solidFill>
                <a:highlight>
                  <a:srgbClr val="FFFF00"/>
                </a:highlight>
                <a:latin typeface="Microsoft JhengHei"/>
                <a:ea typeface="Microsoft JhengHei"/>
                <a:cs typeface="Microsoft JhengHei"/>
                <a:sym typeface="Microsoft JhengHei"/>
              </a:rPr>
              <a:t>時至</a:t>
            </a:r>
            <a:r>
              <a:rPr lang="en-US" altLang="zh-TW" sz="2400" b="1" dirty="0">
                <a:solidFill>
                  <a:srgbClr val="C00000"/>
                </a:solidFill>
                <a:highlight>
                  <a:srgbClr val="FFFF00"/>
                </a:highlight>
                <a:latin typeface="Microsoft JhengHei"/>
                <a:ea typeface="Microsoft JhengHei"/>
                <a:cs typeface="Microsoft JhengHei"/>
                <a:sym typeface="Microsoft JhengHei"/>
              </a:rPr>
              <a:t>9</a:t>
            </a:r>
            <a:r>
              <a:rPr lang="zh-TW" altLang="en-US" sz="2400" b="1" dirty="0">
                <a:solidFill>
                  <a:srgbClr val="C00000"/>
                </a:solidFill>
                <a:highlight>
                  <a:srgbClr val="FFFF00"/>
                </a:highlight>
                <a:latin typeface="Microsoft JhengHei"/>
                <a:ea typeface="Microsoft JhengHei"/>
                <a:cs typeface="Microsoft JhengHei"/>
                <a:sym typeface="Microsoft JhengHei"/>
              </a:rPr>
              <a:t>月</a:t>
            </a:r>
            <a:r>
              <a:rPr lang="en-US" altLang="zh-TW" sz="2400" b="1" dirty="0">
                <a:solidFill>
                  <a:srgbClr val="C00000"/>
                </a:solidFill>
                <a:highlight>
                  <a:srgbClr val="FFFF00"/>
                </a:highlight>
                <a:latin typeface="Microsoft JhengHei"/>
                <a:ea typeface="Microsoft JhengHei"/>
                <a:cs typeface="Microsoft JhengHei"/>
                <a:sym typeface="Microsoft JhengHei"/>
              </a:rPr>
              <a:t>15</a:t>
            </a:r>
            <a:r>
              <a:rPr lang="zh-TW" altLang="en-US" sz="2400" b="1" dirty="0">
                <a:solidFill>
                  <a:srgbClr val="C00000"/>
                </a:solidFill>
                <a:highlight>
                  <a:srgbClr val="FFFF00"/>
                </a:highlight>
                <a:latin typeface="Microsoft JhengHei"/>
                <a:ea typeface="Microsoft JhengHei"/>
                <a:cs typeface="Microsoft JhengHei"/>
                <a:sym typeface="Microsoft JhengHei"/>
              </a:rPr>
              <a:t>日</a:t>
            </a:r>
            <a:r>
              <a:rPr lang="en-US" altLang="zh-TW" sz="2400" b="1" dirty="0">
                <a:solidFill>
                  <a:srgbClr val="C00000"/>
                </a:solidFill>
                <a:highlight>
                  <a:srgbClr val="FFFF00"/>
                </a:highlight>
                <a:latin typeface="Microsoft JhengHei"/>
                <a:ea typeface="Microsoft JhengHei"/>
                <a:cs typeface="Microsoft JhengHei"/>
                <a:sym typeface="Microsoft JhengHei"/>
              </a:rPr>
              <a:t>(</a:t>
            </a:r>
            <a:r>
              <a:rPr lang="zh-TW" altLang="en-US" sz="2400" b="1" dirty="0">
                <a:solidFill>
                  <a:srgbClr val="C00000"/>
                </a:solidFill>
                <a:highlight>
                  <a:srgbClr val="FFFF00"/>
                </a:highlight>
                <a:latin typeface="Microsoft JhengHei"/>
                <a:ea typeface="Microsoft JhengHei"/>
                <a:cs typeface="Microsoft JhengHei"/>
                <a:sym typeface="Microsoft JhengHei"/>
              </a:rPr>
              <a:t>日</a:t>
            </a:r>
            <a:r>
              <a:rPr lang="en-US" altLang="zh-TW" sz="2400" b="1" dirty="0">
                <a:solidFill>
                  <a:srgbClr val="C00000"/>
                </a:solidFill>
                <a:highlight>
                  <a:srgbClr val="FFFF00"/>
                </a:highlight>
                <a:latin typeface="Microsoft JhengHei"/>
                <a:ea typeface="Microsoft JhengHei"/>
                <a:cs typeface="Microsoft JhengHei"/>
                <a:sym typeface="Microsoft JhengHei"/>
              </a:rPr>
              <a:t>)17</a:t>
            </a:r>
            <a:r>
              <a:rPr lang="zh-TW" altLang="en-US" sz="2400" b="1" dirty="0">
                <a:solidFill>
                  <a:srgbClr val="C00000"/>
                </a:solidFill>
                <a:highlight>
                  <a:srgbClr val="FFFF00"/>
                </a:highlight>
                <a:latin typeface="Microsoft JhengHei"/>
                <a:ea typeface="Microsoft JhengHei"/>
                <a:cs typeface="Microsoft JhengHei"/>
                <a:sym typeface="Microsoft JhengHei"/>
              </a:rPr>
              <a:t>時止。</a:t>
            </a:r>
            <a:endParaRPr lang="zh-TW" altLang="en-US" dirty="0"/>
          </a:p>
        </p:txBody>
      </p:sp>
      <p:sp>
        <p:nvSpPr>
          <p:cNvPr id="136" name="Google Shape;136;p3"/>
          <p:cNvSpPr/>
          <p:nvPr/>
        </p:nvSpPr>
        <p:spPr>
          <a:xfrm>
            <a:off x="0" y="960000"/>
            <a:ext cx="3046200" cy="3336900"/>
          </a:xfrm>
          <a:prstGeom prst="star16">
            <a:avLst>
              <a:gd name="adj" fmla="val 37500"/>
            </a:avLst>
          </a:prstGeom>
          <a:solidFill>
            <a:schemeClr val="accent6"/>
          </a:solidFill>
          <a:ln w="25400" cap="flat" cmpd="sng">
            <a:solidFill>
              <a:srgbClr val="B46D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/>
                <a:ea typeface="Microsoft JhengHei"/>
                <a:cs typeface="Microsoft JhengHei"/>
                <a:sym typeface="Microsoft JhengHei"/>
              </a:rPr>
              <a:t>學雜費</a:t>
            </a:r>
            <a:endParaRPr sz="3600" b="1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/>
                <a:ea typeface="Microsoft JhengHei"/>
                <a:cs typeface="Microsoft JhengHei"/>
                <a:sym typeface="Microsoft JhengHei"/>
              </a:rPr>
              <a:t>減免</a:t>
            </a:r>
            <a:endParaRPr lang="en-US" altLang="zh-TW" sz="3600" b="1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/>
                <a:ea typeface="Microsoft JhengHei"/>
                <a:cs typeface="Microsoft JhengHei"/>
                <a:sym typeface="Microsoft JhengHei"/>
              </a:rPr>
              <a:t>優待</a:t>
            </a:r>
            <a:endParaRPr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4"/>
          <p:cNvSpPr/>
          <p:nvPr/>
        </p:nvSpPr>
        <p:spPr>
          <a:xfrm>
            <a:off x="2838963" y="610394"/>
            <a:ext cx="6264696" cy="27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1430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b="1" u="sng" dirty="0">
                <a:solidFill>
                  <a:srgbClr val="C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大專校院弱勢學生助學計畫</a:t>
            </a:r>
            <a:endParaRPr sz="2400" b="1" u="sng" dirty="0">
              <a:solidFill>
                <a:srgbClr val="C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11430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Microsoft JhengHei"/>
              </a:rPr>
              <a:t>(</a:t>
            </a:r>
            <a:r>
              <a:rPr lang="zh-TW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Microsoft JhengHei"/>
              </a:rPr>
              <a:t>一</a:t>
            </a:r>
            <a:r>
              <a:rPr lang="en-US" altLang="zh-TW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Microsoft JhengHei"/>
              </a:rPr>
              <a:t>)</a:t>
            </a:r>
            <a:r>
              <a:rPr lang="zh-TW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Microsoft JhengHei"/>
              </a:rPr>
              <a:t>助學金：</a:t>
            </a:r>
            <a:r>
              <a:rPr lang="zh-TW" b="1" dirty="0">
                <a:solidFill>
                  <a:srgbClr val="C00000"/>
                </a:solidFill>
                <a:highlight>
                  <a:srgbClr val="FFFF00"/>
                </a:highlight>
                <a:latin typeface="Microsoft JhengHei"/>
                <a:ea typeface="Microsoft JhengHei"/>
                <a:cs typeface="Microsoft JhengHei"/>
                <a:sym typeface="Microsoft JhengHei"/>
              </a:rPr>
              <a:t>11</a:t>
            </a:r>
            <a:r>
              <a:rPr lang="en-US" altLang="zh-TW" b="1" dirty="0">
                <a:solidFill>
                  <a:srgbClr val="C00000"/>
                </a:solidFill>
                <a:highlight>
                  <a:srgbClr val="FFFF00"/>
                </a:highlight>
                <a:latin typeface="Microsoft JhengHei"/>
                <a:ea typeface="Microsoft JhengHei"/>
                <a:cs typeface="Microsoft JhengHei"/>
                <a:sym typeface="Microsoft JhengHei"/>
              </a:rPr>
              <a:t>3</a:t>
            </a:r>
            <a:r>
              <a:rPr lang="zh-TW" b="1" dirty="0">
                <a:solidFill>
                  <a:srgbClr val="C00000"/>
                </a:solidFill>
                <a:highlight>
                  <a:srgbClr val="FFFF00"/>
                </a:highlight>
                <a:latin typeface="Microsoft JhengHei"/>
                <a:ea typeface="Microsoft JhengHei"/>
                <a:cs typeface="Microsoft JhengHei"/>
                <a:sym typeface="Microsoft JhengHei"/>
              </a:rPr>
              <a:t>年10月1日(二)</a:t>
            </a:r>
            <a:r>
              <a:rPr lang="en-US" altLang="zh-TW" b="1" dirty="0">
                <a:solidFill>
                  <a:srgbClr val="C00000"/>
                </a:solidFill>
                <a:highlight>
                  <a:srgbClr val="FFFF00"/>
                </a:highlight>
                <a:latin typeface="Microsoft JhengHei"/>
                <a:ea typeface="Microsoft JhengHei"/>
                <a:cs typeface="Microsoft JhengHei"/>
                <a:sym typeface="Microsoft JhengHei"/>
              </a:rPr>
              <a:t>8</a:t>
            </a:r>
            <a:r>
              <a:rPr lang="zh-TW" altLang="en-US" b="1" dirty="0">
                <a:solidFill>
                  <a:srgbClr val="C00000"/>
                </a:solidFill>
                <a:highlight>
                  <a:srgbClr val="FFFF00"/>
                </a:highlight>
                <a:latin typeface="Microsoft JhengHei"/>
                <a:ea typeface="Microsoft JhengHei"/>
                <a:cs typeface="Microsoft JhengHei"/>
                <a:sym typeface="Microsoft JhengHei"/>
              </a:rPr>
              <a:t>時</a:t>
            </a:r>
            <a:r>
              <a:rPr lang="zh-TW" b="1" dirty="0">
                <a:solidFill>
                  <a:srgbClr val="C00000"/>
                </a:solidFill>
                <a:highlight>
                  <a:srgbClr val="FFFF00"/>
                </a:highlight>
                <a:latin typeface="Microsoft JhengHei"/>
                <a:ea typeface="Microsoft JhengHei"/>
                <a:cs typeface="Microsoft JhengHei"/>
                <a:sym typeface="Microsoft JhengHei"/>
              </a:rPr>
              <a:t>至10月</a:t>
            </a:r>
            <a:r>
              <a:rPr lang="en-US" altLang="zh-TW" b="1" dirty="0">
                <a:solidFill>
                  <a:srgbClr val="C00000"/>
                </a:solidFill>
                <a:highlight>
                  <a:srgbClr val="FFFF00"/>
                </a:highlight>
                <a:latin typeface="Microsoft JhengHei"/>
                <a:ea typeface="Microsoft JhengHei"/>
                <a:cs typeface="Microsoft JhengHei"/>
                <a:sym typeface="Microsoft JhengHei"/>
              </a:rPr>
              <a:t>20</a:t>
            </a:r>
            <a:r>
              <a:rPr lang="zh-TW" b="1" dirty="0">
                <a:solidFill>
                  <a:srgbClr val="C00000"/>
                </a:solidFill>
                <a:highlight>
                  <a:srgbClr val="FFFF00"/>
                </a:highlight>
                <a:latin typeface="Microsoft JhengHei"/>
                <a:ea typeface="Microsoft JhengHei"/>
                <a:cs typeface="Microsoft JhengHei"/>
                <a:sym typeface="Microsoft JhengHei"/>
              </a:rPr>
              <a:t>日(</a:t>
            </a:r>
            <a:r>
              <a:rPr lang="zh-TW" altLang="en-US" b="1" dirty="0">
                <a:solidFill>
                  <a:srgbClr val="C00000"/>
                </a:solidFill>
                <a:highlight>
                  <a:srgbClr val="FFFF00"/>
                </a:highlight>
                <a:latin typeface="Microsoft JhengHei"/>
                <a:ea typeface="Microsoft JhengHei"/>
                <a:cs typeface="Microsoft JhengHei"/>
                <a:sym typeface="Microsoft JhengHei"/>
              </a:rPr>
              <a:t>日</a:t>
            </a:r>
            <a:r>
              <a:rPr lang="zh-TW" b="1" dirty="0">
                <a:solidFill>
                  <a:srgbClr val="C00000"/>
                </a:solidFill>
                <a:highlight>
                  <a:srgbClr val="FFFF00"/>
                </a:highlight>
                <a:latin typeface="Microsoft JhengHei"/>
                <a:ea typeface="Microsoft JhengHei"/>
                <a:cs typeface="Microsoft JhengHei"/>
                <a:sym typeface="Microsoft JhengHei"/>
              </a:rPr>
              <a:t>) </a:t>
            </a:r>
            <a:r>
              <a:rPr lang="en-US" altLang="zh-TW" b="1" dirty="0">
                <a:solidFill>
                  <a:srgbClr val="C00000"/>
                </a:solidFill>
                <a:highlight>
                  <a:srgbClr val="FFFF00"/>
                </a:highlight>
                <a:latin typeface="Microsoft JhengHei"/>
                <a:ea typeface="Microsoft JhengHei"/>
                <a:cs typeface="Microsoft JhengHei"/>
                <a:sym typeface="Microsoft JhengHei"/>
              </a:rPr>
              <a:t>17</a:t>
            </a:r>
            <a:r>
              <a:rPr lang="zh-TW" altLang="en-US" b="1" dirty="0">
                <a:solidFill>
                  <a:srgbClr val="C00000"/>
                </a:solidFill>
                <a:highlight>
                  <a:srgbClr val="FFFF00"/>
                </a:highlight>
                <a:latin typeface="Microsoft JhengHei"/>
                <a:ea typeface="Microsoft JhengHei"/>
                <a:cs typeface="Microsoft JhengHei"/>
                <a:sym typeface="Microsoft JhengHei"/>
              </a:rPr>
              <a:t>時</a:t>
            </a:r>
            <a:endParaRPr dirty="0"/>
          </a:p>
          <a:p>
            <a:pPr marL="1143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b="1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                </a:t>
            </a:r>
            <a:r>
              <a:rPr lang="zh-TW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  <a:sym typeface="Microsoft JhengHei"/>
              </a:rPr>
              <a:t>每年僅辦理一次 (助學金額將在第二學期註冊繳費單中直接扣抵)</a:t>
            </a:r>
            <a:endParaRPr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Microsoft JhengHei"/>
              <a:sym typeface="Microsoft JhengHei"/>
            </a:endParaRPr>
          </a:p>
          <a:p>
            <a:pPr marL="11430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  <a:sym typeface="Microsoft JhengHei"/>
              </a:rPr>
              <a:t>(二)生活助學金：每學期第一週開始申請</a:t>
            </a:r>
            <a:endParaRPr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Microsoft JhengHei"/>
              <a:sym typeface="Microsoft JhengHei"/>
            </a:endParaRPr>
          </a:p>
          <a:p>
            <a:pPr marL="11430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  <a:sym typeface="Microsoft JhengHei"/>
              </a:rPr>
              <a:t>   (每學期19,200元生活助學金/3個月內須完成90小時服務學習)</a:t>
            </a:r>
            <a:endParaRPr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Microsoft JhengHei"/>
              <a:sym typeface="Microsoft JhengHei"/>
            </a:endParaRPr>
          </a:p>
          <a:p>
            <a:pPr marL="11430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  <a:sym typeface="Microsoft JhengHei"/>
              </a:rPr>
              <a:t>(三) </a:t>
            </a:r>
            <a:r>
              <a:rPr lang="zh-TW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  <a:sym typeface="Microsoft JhengHei"/>
              </a:rPr>
              <a:t>以上辦法及措施依教育部來函與網頁公告為主</a:t>
            </a:r>
            <a:endParaRPr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Microsoft JhengHei"/>
              <a:sym typeface="Microsoft JhengHei"/>
            </a:endParaRPr>
          </a:p>
        </p:txBody>
      </p:sp>
      <p:sp>
        <p:nvSpPr>
          <p:cNvPr id="142" name="Google Shape;142;p4"/>
          <p:cNvSpPr/>
          <p:nvPr/>
        </p:nvSpPr>
        <p:spPr>
          <a:xfrm>
            <a:off x="71500" y="1105310"/>
            <a:ext cx="2916300" cy="3194700"/>
          </a:xfrm>
          <a:prstGeom prst="star16">
            <a:avLst>
              <a:gd name="adj" fmla="val 37500"/>
            </a:avLst>
          </a:prstGeom>
          <a:solidFill>
            <a:schemeClr val="accent5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 b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/>
                <a:ea typeface="Microsoft JhengHei"/>
                <a:cs typeface="Microsoft JhengHei"/>
                <a:sym typeface="Microsoft JhengHei"/>
              </a:rPr>
              <a:t>弱勢</a:t>
            </a:r>
            <a:endParaRPr sz="3600" b="1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 b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/>
                <a:ea typeface="Microsoft JhengHei"/>
                <a:cs typeface="Microsoft JhengHei"/>
                <a:sym typeface="Microsoft JhengHei"/>
              </a:rPr>
              <a:t>助學</a:t>
            </a:r>
            <a:endParaRPr sz="3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5"/>
          <p:cNvSpPr/>
          <p:nvPr/>
        </p:nvSpPr>
        <p:spPr>
          <a:xfrm>
            <a:off x="2987824" y="910950"/>
            <a:ext cx="5967600" cy="3970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/>
                <a:ea typeface="Microsoft JhengHei"/>
                <a:cs typeface="Microsoft JhengHei"/>
                <a:sym typeface="Microsoft JhengHei"/>
              </a:rPr>
              <a:t> (一)校內急難慰助暨意外傷害補助</a:t>
            </a:r>
            <a:endParaRPr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/>
                <a:ea typeface="Microsoft JhengHei"/>
                <a:cs typeface="Microsoft JhengHei"/>
                <a:sym typeface="Microsoft JhengHei"/>
              </a:rPr>
              <a:t> (二)校內體育系清寒急難救助(限體育系)</a:t>
            </a:r>
            <a:endParaRPr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/>
                <a:ea typeface="Microsoft JhengHei"/>
                <a:cs typeface="Microsoft JhengHei"/>
                <a:sym typeface="Microsoft JhengHei"/>
              </a:rPr>
              <a:t> (三)教育部學產基金急難慰助</a:t>
            </a:r>
            <a:endParaRPr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/>
                <a:ea typeface="Microsoft JhengHei"/>
                <a:cs typeface="Microsoft JhengHei"/>
                <a:sym typeface="Microsoft JhengHei"/>
              </a:rPr>
              <a:t> (四)校內教育儲蓄戶</a:t>
            </a:r>
            <a:endParaRPr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/>
                <a:ea typeface="Microsoft JhengHei"/>
                <a:cs typeface="Microsoft JhengHei"/>
                <a:sym typeface="Microsoft JhengHei"/>
              </a:rPr>
              <a:t> (五)財團法人台北行天宮急難濟助</a:t>
            </a:r>
            <a:endParaRPr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1143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zh-TW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/>
                <a:ea typeface="Microsoft JhengHei"/>
                <a:cs typeface="Microsoft JhengHei"/>
                <a:sym typeface="Microsoft JhengHei"/>
              </a:rPr>
              <a:t>上述急難</a:t>
            </a:r>
            <a:r>
              <a:rPr lang="zh-TW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/>
                <a:ea typeface="Microsoft JhengHei"/>
                <a:cs typeface="Microsoft JhengHei"/>
                <a:sym typeface="Microsoft JhengHei"/>
              </a:rPr>
              <a:t>救</a:t>
            </a:r>
            <a:r>
              <a:rPr lang="zh-TW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/>
                <a:ea typeface="Microsoft JhengHei"/>
                <a:cs typeface="Microsoft JhengHei"/>
                <a:sym typeface="Microsoft JhengHei"/>
              </a:rPr>
              <a:t>助敬請詳見本組網頁公告</a:t>
            </a:r>
            <a:endParaRPr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b="1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</a:t>
            </a:r>
            <a:endParaRPr dirty="0"/>
          </a:p>
        </p:txBody>
      </p:sp>
      <p:sp>
        <p:nvSpPr>
          <p:cNvPr id="148" name="Google Shape;148;p5"/>
          <p:cNvSpPr/>
          <p:nvPr/>
        </p:nvSpPr>
        <p:spPr>
          <a:xfrm>
            <a:off x="71500" y="1105310"/>
            <a:ext cx="2916324" cy="3194632"/>
          </a:xfrm>
          <a:prstGeom prst="star16">
            <a:avLst>
              <a:gd name="adj" fmla="val 37500"/>
            </a:avLst>
          </a:prstGeom>
          <a:gradFill>
            <a:gsLst>
              <a:gs pos="0">
                <a:srgbClr val="FFA09D"/>
              </a:gs>
              <a:gs pos="35000">
                <a:srgbClr val="FFBCBC"/>
              </a:gs>
              <a:gs pos="100000">
                <a:srgbClr val="FFE2E2"/>
              </a:gs>
            </a:gsLst>
            <a:lin ang="16200000" scaled="0"/>
          </a:gradFill>
          <a:ln w="9525" cap="flat" cmpd="sng">
            <a:solidFill>
              <a:srgbClr val="BD4B48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/>
                <a:ea typeface="Microsoft JhengHei"/>
                <a:cs typeface="Microsoft JhengHei"/>
                <a:sym typeface="Microsoft JhengHei"/>
              </a:rPr>
              <a:t>急難</a:t>
            </a:r>
            <a:endParaRPr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/>
                <a:ea typeface="Microsoft JhengHei"/>
                <a:cs typeface="Microsoft JhengHei"/>
                <a:sym typeface="Microsoft JhengHei"/>
              </a:rPr>
              <a:t>救</a:t>
            </a:r>
            <a:r>
              <a:rPr lang="zh-TW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/>
                <a:ea typeface="Microsoft JhengHei"/>
                <a:cs typeface="Microsoft JhengHei"/>
                <a:sym typeface="Microsoft JhengHei"/>
              </a:rPr>
              <a:t>助</a:t>
            </a:r>
            <a:endParaRPr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6"/>
          <p:cNvSpPr/>
          <p:nvPr/>
        </p:nvSpPr>
        <p:spPr>
          <a:xfrm>
            <a:off x="2470277" y="1375911"/>
            <a:ext cx="6264696" cy="3475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1430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dirty="0">
                <a:solidFill>
                  <a:schemeClr val="bg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(一)家庭年所得總額為新臺幣</a:t>
            </a:r>
            <a:r>
              <a:rPr lang="zh-TW" sz="1800" dirty="0">
                <a:solidFill>
                  <a:srgbClr val="C00000"/>
                </a:solidFill>
                <a:highlight>
                  <a:srgbClr val="00FFFF"/>
                </a:highlight>
                <a:latin typeface="Microsoft JhengHei"/>
                <a:ea typeface="Microsoft JhengHei"/>
                <a:cs typeface="Microsoft JhengHei"/>
                <a:sym typeface="Microsoft JhengHei"/>
              </a:rPr>
              <a:t>120萬元</a:t>
            </a:r>
            <a:r>
              <a:rPr lang="zh-TW" sz="1800" dirty="0">
                <a:solidFill>
                  <a:schemeClr val="bg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以下者</a:t>
            </a:r>
            <a:endParaRPr sz="1800" dirty="0">
              <a:solidFill>
                <a:schemeClr val="bg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dirty="0">
                <a:solidFill>
                  <a:schemeClr val="bg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1.家庭年收入114萬元以下，就學期間不負擔利息。</a:t>
            </a:r>
            <a:endParaRPr dirty="0">
              <a:solidFill>
                <a:schemeClr val="bg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dirty="0">
                <a:solidFill>
                  <a:schemeClr val="bg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</a:t>
            </a:r>
            <a:r>
              <a:rPr lang="zh-TW" altLang="en-US" sz="2000" dirty="0">
                <a:solidFill>
                  <a:schemeClr val="bg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</a:t>
            </a:r>
            <a:r>
              <a:rPr lang="zh-TW" sz="2000" dirty="0">
                <a:solidFill>
                  <a:schemeClr val="bg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2.家庭年收入114-120萬元，就學期間負擔</a:t>
            </a:r>
            <a:r>
              <a:rPr lang="zh-TW" altLang="en-US" sz="1800" dirty="0">
                <a:solidFill>
                  <a:srgbClr val="C00000"/>
                </a:solidFill>
                <a:highlight>
                  <a:srgbClr val="00FFFF"/>
                </a:highlight>
                <a:latin typeface="Microsoft JhengHei"/>
                <a:ea typeface="Microsoft JhengHei"/>
                <a:sym typeface="Microsoft JhengHei"/>
              </a:rPr>
              <a:t>半額</a:t>
            </a:r>
            <a:r>
              <a:rPr lang="zh-TW" sz="2000" dirty="0">
                <a:solidFill>
                  <a:schemeClr val="bg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利息。</a:t>
            </a:r>
            <a:endParaRPr dirty="0">
              <a:solidFill>
                <a:schemeClr val="bg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11430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dirty="0">
                <a:solidFill>
                  <a:schemeClr val="bg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(二)家庭年所得總額超過新臺幣120萬元以上者，</a:t>
            </a:r>
            <a:endParaRPr sz="1800" dirty="0">
              <a:solidFill>
                <a:schemeClr val="bg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114300" marR="0" lvl="0" indent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dirty="0">
                <a:solidFill>
                  <a:schemeClr val="bg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必須同學本人及其兄弟姊妹有2人以上就讀高級中等以上學校及進修學校，具正式學籍者始得申請；且就學期間須負擔</a:t>
            </a:r>
            <a:r>
              <a:rPr lang="zh-TW" altLang="en-US" sz="1800" b="1" dirty="0">
                <a:solidFill>
                  <a:srgbClr val="C00000"/>
                </a:solidFill>
                <a:highlight>
                  <a:srgbClr val="00FFFF"/>
                </a:highlight>
                <a:latin typeface="Microsoft JhengHei"/>
                <a:ea typeface="Microsoft JhengHei"/>
                <a:sym typeface="Microsoft JhengHei"/>
              </a:rPr>
              <a:t>全額利息</a:t>
            </a:r>
            <a:r>
              <a:rPr lang="zh-TW" altLang="zh-TW" sz="1800" b="1" dirty="0">
                <a:solidFill>
                  <a:schemeClr val="bg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。</a:t>
            </a:r>
            <a:endParaRPr sz="1800" b="1" dirty="0">
              <a:solidFill>
                <a:srgbClr val="C00000"/>
              </a:solidFill>
              <a:highlight>
                <a:srgbClr val="00FFFF"/>
              </a:highlight>
              <a:latin typeface="Microsoft JhengHei"/>
              <a:ea typeface="Microsoft JhengHei"/>
              <a:sym typeface="Microsoft JhengHei"/>
            </a:endParaRPr>
          </a:p>
          <a:p>
            <a:pPr marL="11430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6"/>
          <p:cNvSpPr/>
          <p:nvPr/>
        </p:nvSpPr>
        <p:spPr>
          <a:xfrm>
            <a:off x="0" y="1059582"/>
            <a:ext cx="2627784" cy="3074205"/>
          </a:xfrm>
          <a:prstGeom prst="star16">
            <a:avLst>
              <a:gd name="adj" fmla="val 37500"/>
            </a:avLst>
          </a:prstGeom>
          <a:gradFill>
            <a:gsLst>
              <a:gs pos="0">
                <a:srgbClr val="BABABA"/>
              </a:gs>
              <a:gs pos="35000">
                <a:srgbClr val="CFCFCF"/>
              </a:gs>
              <a:gs pos="100000">
                <a:srgbClr val="EDEDED"/>
              </a:gs>
            </a:gsLst>
            <a:lin ang="16200000" scaled="0"/>
          </a:gra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 b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/>
                <a:ea typeface="Microsoft JhengHei"/>
                <a:cs typeface="Microsoft JhengHei"/>
                <a:sym typeface="Microsoft JhengHei"/>
              </a:rPr>
              <a:t>就學</a:t>
            </a:r>
            <a:endParaRPr sz="3600" b="1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 b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/>
                <a:ea typeface="Microsoft JhengHei"/>
                <a:cs typeface="Microsoft JhengHei"/>
                <a:sym typeface="Microsoft JhengHei"/>
              </a:rPr>
              <a:t>貸款</a:t>
            </a:r>
            <a:endParaRPr sz="3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6" name="Google Shape;156;p6"/>
          <p:cNvSpPr/>
          <p:nvPr/>
        </p:nvSpPr>
        <p:spPr>
          <a:xfrm>
            <a:off x="2591810" y="1059582"/>
            <a:ext cx="6021629" cy="400069"/>
          </a:xfrm>
          <a:prstGeom prst="rect">
            <a:avLst/>
          </a:prstGeom>
          <a:solidFill>
            <a:srgbClr val="FABF8E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b="1" dirty="0">
                <a:solidFill>
                  <a:srgbClr val="953734"/>
                </a:solidFill>
                <a:highlight>
                  <a:srgbClr val="FFFF00"/>
                </a:highlight>
                <a:latin typeface="Microsoft JhengHei"/>
                <a:ea typeface="Microsoft JhengHei"/>
                <a:cs typeface="Microsoft JhengHei"/>
                <a:sym typeface="Microsoft JhengHei"/>
              </a:rPr>
              <a:t>辦理時間：11</a:t>
            </a:r>
            <a:r>
              <a:rPr lang="en-US" altLang="zh-TW" sz="2000" b="1" dirty="0">
                <a:solidFill>
                  <a:srgbClr val="953734"/>
                </a:solidFill>
                <a:highlight>
                  <a:srgbClr val="FFFF00"/>
                </a:highlight>
                <a:latin typeface="Microsoft JhengHei"/>
                <a:ea typeface="Microsoft JhengHei"/>
                <a:cs typeface="Microsoft JhengHei"/>
                <a:sym typeface="Microsoft JhengHei"/>
              </a:rPr>
              <a:t>3</a:t>
            </a:r>
            <a:r>
              <a:rPr lang="zh-TW" sz="2000" b="1" dirty="0">
                <a:solidFill>
                  <a:srgbClr val="953734"/>
                </a:solidFill>
                <a:highlight>
                  <a:srgbClr val="FFFF00"/>
                </a:highlight>
                <a:latin typeface="Microsoft JhengHei"/>
                <a:ea typeface="Microsoft JhengHei"/>
                <a:cs typeface="Microsoft JhengHei"/>
                <a:sym typeface="Microsoft JhengHei"/>
              </a:rPr>
              <a:t>年</a:t>
            </a:r>
            <a:r>
              <a:rPr lang="en-US" altLang="zh-TW" sz="2000" b="1" dirty="0">
                <a:solidFill>
                  <a:srgbClr val="953734"/>
                </a:solidFill>
                <a:highlight>
                  <a:srgbClr val="FFFF00"/>
                </a:highlight>
                <a:latin typeface="Microsoft JhengHei"/>
                <a:ea typeface="Microsoft JhengHei"/>
                <a:cs typeface="Microsoft JhengHei"/>
                <a:sym typeface="Microsoft JhengHei"/>
              </a:rPr>
              <a:t>9</a:t>
            </a:r>
            <a:r>
              <a:rPr lang="zh-TW" sz="2000" b="1" dirty="0">
                <a:solidFill>
                  <a:srgbClr val="953734"/>
                </a:solidFill>
                <a:highlight>
                  <a:srgbClr val="FFFF00"/>
                </a:highlight>
                <a:latin typeface="Microsoft JhengHei"/>
                <a:ea typeface="Microsoft JhengHei"/>
                <a:cs typeface="Microsoft JhengHei"/>
                <a:sym typeface="Microsoft JhengHei"/>
              </a:rPr>
              <a:t>月</a:t>
            </a:r>
            <a:r>
              <a:rPr lang="en-US" altLang="zh-TW" sz="2000" b="1" dirty="0">
                <a:solidFill>
                  <a:srgbClr val="953734"/>
                </a:solidFill>
                <a:highlight>
                  <a:srgbClr val="FFFF00"/>
                </a:highlight>
                <a:latin typeface="Microsoft JhengHei"/>
                <a:ea typeface="Microsoft JhengHei"/>
                <a:cs typeface="Microsoft JhengHei"/>
                <a:sym typeface="Microsoft JhengHei"/>
              </a:rPr>
              <a:t>1</a:t>
            </a:r>
            <a:r>
              <a:rPr lang="zh-TW" sz="2000" b="1" dirty="0">
                <a:solidFill>
                  <a:srgbClr val="953734"/>
                </a:solidFill>
                <a:highlight>
                  <a:srgbClr val="FFFF00"/>
                </a:highlight>
                <a:latin typeface="Microsoft JhengHei"/>
                <a:ea typeface="Microsoft JhengHei"/>
                <a:cs typeface="Microsoft JhengHei"/>
                <a:sym typeface="Microsoft JhengHei"/>
              </a:rPr>
              <a:t>日(</a:t>
            </a:r>
            <a:r>
              <a:rPr lang="zh-TW" altLang="en-US" sz="2000" b="1" dirty="0">
                <a:solidFill>
                  <a:srgbClr val="953734"/>
                </a:solidFill>
                <a:highlight>
                  <a:srgbClr val="FFFF00"/>
                </a:highlight>
                <a:latin typeface="Microsoft JhengHei"/>
                <a:ea typeface="Microsoft JhengHei"/>
                <a:cs typeface="Microsoft JhengHei"/>
                <a:sym typeface="Microsoft JhengHei"/>
              </a:rPr>
              <a:t>日</a:t>
            </a:r>
            <a:r>
              <a:rPr lang="zh-TW" sz="2000" b="1" dirty="0">
                <a:solidFill>
                  <a:srgbClr val="953734"/>
                </a:solidFill>
                <a:highlight>
                  <a:srgbClr val="FFFF00"/>
                </a:highlight>
                <a:latin typeface="Microsoft JhengHei"/>
                <a:ea typeface="Microsoft JhengHei"/>
                <a:cs typeface="Microsoft JhengHei"/>
                <a:sym typeface="Microsoft JhengHei"/>
              </a:rPr>
              <a:t>)</a:t>
            </a:r>
            <a:r>
              <a:rPr lang="en-US" altLang="zh-TW" sz="2000" b="1" dirty="0">
                <a:solidFill>
                  <a:srgbClr val="953734"/>
                </a:solidFill>
                <a:highlight>
                  <a:srgbClr val="FFFF00"/>
                </a:highlight>
                <a:latin typeface="Microsoft JhengHei"/>
                <a:ea typeface="Microsoft JhengHei"/>
                <a:cs typeface="Microsoft JhengHei"/>
                <a:sym typeface="Microsoft JhengHei"/>
              </a:rPr>
              <a:t>8</a:t>
            </a:r>
            <a:r>
              <a:rPr lang="zh-TW" altLang="en-US" sz="2000" b="1" dirty="0">
                <a:solidFill>
                  <a:srgbClr val="953734"/>
                </a:solidFill>
                <a:highlight>
                  <a:srgbClr val="FFFF00"/>
                </a:highlight>
                <a:latin typeface="Microsoft JhengHei"/>
                <a:ea typeface="Microsoft JhengHei"/>
                <a:cs typeface="Microsoft JhengHei"/>
                <a:sym typeface="Microsoft JhengHei"/>
              </a:rPr>
              <a:t>時</a:t>
            </a:r>
            <a:r>
              <a:rPr lang="zh-TW" sz="2000" b="1" dirty="0">
                <a:solidFill>
                  <a:srgbClr val="953734"/>
                </a:solidFill>
                <a:highlight>
                  <a:srgbClr val="FFFF00"/>
                </a:highlight>
                <a:latin typeface="Microsoft JhengHei"/>
                <a:ea typeface="Microsoft JhengHei"/>
                <a:cs typeface="Microsoft JhengHei"/>
                <a:sym typeface="Microsoft JhengHei"/>
              </a:rPr>
              <a:t>至9月2</a:t>
            </a:r>
            <a:r>
              <a:rPr lang="en-US" altLang="zh-TW" sz="2000" b="1" dirty="0">
                <a:solidFill>
                  <a:srgbClr val="953734"/>
                </a:solidFill>
                <a:highlight>
                  <a:srgbClr val="FFFF00"/>
                </a:highlight>
                <a:latin typeface="Microsoft JhengHei"/>
                <a:ea typeface="Microsoft JhengHei"/>
                <a:cs typeface="Microsoft JhengHei"/>
                <a:sym typeface="Microsoft JhengHei"/>
              </a:rPr>
              <a:t>3</a:t>
            </a:r>
            <a:r>
              <a:rPr lang="zh-TW" sz="2000" b="1" dirty="0">
                <a:solidFill>
                  <a:srgbClr val="953734"/>
                </a:solidFill>
                <a:highlight>
                  <a:srgbClr val="FFFF00"/>
                </a:highlight>
                <a:latin typeface="Microsoft JhengHei"/>
                <a:ea typeface="Microsoft JhengHei"/>
                <a:cs typeface="Microsoft JhengHei"/>
                <a:sym typeface="Microsoft JhengHei"/>
              </a:rPr>
              <a:t>日(</a:t>
            </a:r>
            <a:r>
              <a:rPr lang="zh-TW" altLang="en-US" sz="2000" b="1" dirty="0">
                <a:solidFill>
                  <a:srgbClr val="953734"/>
                </a:solidFill>
                <a:highlight>
                  <a:srgbClr val="FFFF00"/>
                </a:highlight>
                <a:latin typeface="Microsoft JhengHei"/>
                <a:ea typeface="Microsoft JhengHei"/>
                <a:cs typeface="Microsoft JhengHei"/>
                <a:sym typeface="Microsoft JhengHei"/>
              </a:rPr>
              <a:t>一</a:t>
            </a:r>
            <a:r>
              <a:rPr lang="zh-TW" sz="2000" b="1" dirty="0">
                <a:solidFill>
                  <a:srgbClr val="953734"/>
                </a:solidFill>
                <a:highlight>
                  <a:srgbClr val="FFFF00"/>
                </a:highlight>
                <a:latin typeface="Microsoft JhengHei"/>
                <a:ea typeface="Microsoft JhengHei"/>
                <a:cs typeface="Microsoft JhengHei"/>
                <a:sym typeface="Microsoft JhengHei"/>
              </a:rPr>
              <a:t>)</a:t>
            </a:r>
            <a:r>
              <a:rPr lang="en-US" altLang="zh-TW" sz="2000" b="1" dirty="0">
                <a:solidFill>
                  <a:srgbClr val="953734"/>
                </a:solidFill>
                <a:highlight>
                  <a:srgbClr val="FFFF00"/>
                </a:highlight>
                <a:latin typeface="Microsoft JhengHei"/>
                <a:ea typeface="Microsoft JhengHei"/>
                <a:cs typeface="Microsoft JhengHei"/>
                <a:sym typeface="Microsoft JhengHei"/>
              </a:rPr>
              <a:t>17</a:t>
            </a:r>
            <a:r>
              <a:rPr lang="zh-TW" altLang="en-US" sz="2000" b="1" dirty="0">
                <a:solidFill>
                  <a:srgbClr val="953734"/>
                </a:solidFill>
                <a:highlight>
                  <a:srgbClr val="FFFF00"/>
                </a:highlight>
                <a:latin typeface="Microsoft JhengHei"/>
                <a:ea typeface="Microsoft JhengHei"/>
                <a:cs typeface="Microsoft JhengHei"/>
                <a:sym typeface="Microsoft JhengHei"/>
              </a:rPr>
              <a:t>時</a:t>
            </a:r>
            <a:endParaRPr sz="2000" b="1" dirty="0">
              <a:solidFill>
                <a:srgbClr val="953734"/>
              </a:solidFill>
              <a:highlight>
                <a:srgbClr val="FFFF00"/>
              </a:highlight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7"/>
          <p:cNvSpPr/>
          <p:nvPr/>
        </p:nvSpPr>
        <p:spPr>
          <a:xfrm>
            <a:off x="2971056" y="1165523"/>
            <a:ext cx="6264600" cy="2400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/>
                <a:ea typeface="Microsoft JhengHei"/>
                <a:cs typeface="Microsoft JhengHei"/>
                <a:sym typeface="Microsoft JhengHei"/>
              </a:rPr>
              <a:t>(一)校內獎助學金(每學期辦理)</a:t>
            </a:r>
            <a:endParaRPr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/>
                <a:ea typeface="Microsoft JhengHei"/>
                <a:cs typeface="Microsoft JhengHei"/>
                <a:sym typeface="Microsoft JhengHei"/>
              </a:rPr>
              <a:t>(二)校外獎助學金(即時更新)</a:t>
            </a:r>
            <a:endParaRPr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/>
                <a:ea typeface="Microsoft JhengHei"/>
                <a:cs typeface="Microsoft JhengHei"/>
                <a:sym typeface="Microsoft JhengHei"/>
              </a:rPr>
              <a:t>(三)非自願性失業勞工子女助學</a:t>
            </a:r>
            <a:endParaRPr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/>
                <a:ea typeface="Microsoft JhengHei"/>
                <a:cs typeface="Microsoft JhengHei"/>
                <a:sym typeface="Microsoft JhengHei"/>
              </a:rPr>
              <a:t>上述獎助學金敬請詳見本組網頁公告</a:t>
            </a:r>
            <a:endParaRPr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62" name="Google Shape;162;p7"/>
          <p:cNvSpPr/>
          <p:nvPr/>
        </p:nvSpPr>
        <p:spPr>
          <a:xfrm>
            <a:off x="0" y="1059582"/>
            <a:ext cx="2915700" cy="3074100"/>
          </a:xfrm>
          <a:prstGeom prst="star16">
            <a:avLst>
              <a:gd name="adj" fmla="val 37500"/>
            </a:avLst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 b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獎助</a:t>
            </a:r>
            <a:endParaRPr sz="3600" b="1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 b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學金</a:t>
            </a:r>
            <a:endParaRPr sz="36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9"/>
          <p:cNvSpPr/>
          <p:nvPr/>
        </p:nvSpPr>
        <p:spPr>
          <a:xfrm>
            <a:off x="2415952" y="928142"/>
            <a:ext cx="6480600" cy="3970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b="1" dirty="0">
                <a:solidFill>
                  <a:schemeClr val="bg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學生有各項符合獎懲規定之特殊優良表現或過犯，經師長或行政單位等提出。依學生獎懲辦法相關規定辦理。</a:t>
            </a:r>
            <a:endParaRPr dirty="0">
              <a:solidFill>
                <a:schemeClr val="bg1"/>
              </a:solidFill>
            </a:endParaRPr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b="1" dirty="0">
                <a:solidFill>
                  <a:schemeClr val="bg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學生操行成績依考評辦法評定，</a:t>
            </a:r>
            <a:r>
              <a:rPr lang="zh-TW" sz="2400" b="1" u="sng" dirty="0">
                <a:solidFill>
                  <a:srgbClr val="FFFF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基本分為85分</a:t>
            </a:r>
            <a:r>
              <a:rPr lang="zh-TW" sz="2400" b="1" dirty="0">
                <a:solidFill>
                  <a:schemeClr val="bg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，依平時考核及獎懲加減分。</a:t>
            </a:r>
            <a:endParaRPr dirty="0">
              <a:solidFill>
                <a:schemeClr val="bg1"/>
              </a:solidFill>
            </a:endParaRPr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b="1" u="sng" dirty="0">
                <a:solidFill>
                  <a:srgbClr val="C00000"/>
                </a:solidFill>
                <a:highlight>
                  <a:srgbClr val="FFFF00"/>
                </a:highlight>
                <a:latin typeface="Microsoft JhengHei"/>
                <a:ea typeface="Microsoft JhengHei"/>
                <a:cs typeface="Microsoft JhengHei"/>
                <a:sym typeface="Microsoft JhengHei"/>
              </a:rPr>
              <a:t>依本校學則第二十三條第一</a:t>
            </a:r>
            <a:r>
              <a:rPr lang="zh-TW" altLang="en-US" sz="2400" b="1" u="sng" dirty="0">
                <a:solidFill>
                  <a:srgbClr val="C00000"/>
                </a:solidFill>
                <a:highlight>
                  <a:srgbClr val="FFFF00"/>
                </a:highlight>
                <a:latin typeface="Microsoft JhengHei"/>
                <a:ea typeface="Microsoft JhengHei"/>
                <a:cs typeface="Microsoft JhengHei"/>
                <a:sym typeface="Microsoft JhengHei"/>
              </a:rPr>
              <a:t>項</a:t>
            </a:r>
            <a:r>
              <a:rPr lang="zh-TW" sz="2400" b="1" u="sng" dirty="0">
                <a:solidFill>
                  <a:srgbClr val="C00000"/>
                </a:solidFill>
                <a:highlight>
                  <a:srgbClr val="FFFF00"/>
                </a:highlight>
                <a:latin typeface="Microsoft JhengHei"/>
                <a:ea typeface="Microsoft JhengHei"/>
                <a:cs typeface="Microsoft JhengHei"/>
                <a:sym typeface="Microsoft JhengHei"/>
              </a:rPr>
              <a:t>第四</a:t>
            </a:r>
            <a:r>
              <a:rPr lang="zh-TW" altLang="en-US" sz="2400" b="1" u="sng" dirty="0">
                <a:solidFill>
                  <a:srgbClr val="C00000"/>
                </a:solidFill>
                <a:highlight>
                  <a:srgbClr val="FFFF00"/>
                </a:highlight>
                <a:latin typeface="Microsoft JhengHei"/>
                <a:ea typeface="Microsoft JhengHei"/>
                <a:cs typeface="Microsoft JhengHei"/>
                <a:sym typeface="Microsoft JhengHei"/>
              </a:rPr>
              <a:t>款</a:t>
            </a:r>
            <a:r>
              <a:rPr lang="zh-TW" sz="2400" b="1" u="sng" dirty="0">
                <a:solidFill>
                  <a:srgbClr val="C00000"/>
                </a:solidFill>
                <a:highlight>
                  <a:srgbClr val="FFFF00"/>
                </a:highlight>
                <a:latin typeface="Microsoft JhengHei"/>
                <a:ea typeface="Microsoft JhengHei"/>
                <a:cs typeface="Microsoft JhengHei"/>
                <a:sym typeface="Microsoft JhengHei"/>
              </a:rPr>
              <a:t>規定：一學期中曠課累計達四十五小時者，應予退學。</a:t>
            </a:r>
            <a:endParaRPr dirty="0"/>
          </a:p>
        </p:txBody>
      </p:sp>
      <p:sp>
        <p:nvSpPr>
          <p:cNvPr id="174" name="Google Shape;174;p9"/>
          <p:cNvSpPr/>
          <p:nvPr/>
        </p:nvSpPr>
        <p:spPr>
          <a:xfrm>
            <a:off x="240200" y="950575"/>
            <a:ext cx="1966800" cy="3004800"/>
          </a:xfrm>
          <a:prstGeom prst="flowChartMagneticTape">
            <a:avLst/>
          </a:prstGeom>
          <a:solidFill>
            <a:srgbClr val="00B050"/>
          </a:solidFill>
          <a:ln w="28575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 b="1">
                <a:solidFill>
                  <a:srgbClr val="FFFF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學生獎懲</a:t>
            </a:r>
            <a:r>
              <a:rPr lang="zh-TW" sz="3600" b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缺曠</a:t>
            </a:r>
            <a:r>
              <a:rPr lang="zh-TW" sz="3600" b="1">
                <a:solidFill>
                  <a:srgbClr val="FFFF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操行成績</a:t>
            </a:r>
            <a:endParaRPr sz="36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0"/>
          <p:cNvSpPr/>
          <p:nvPr/>
        </p:nvSpPr>
        <p:spPr>
          <a:xfrm>
            <a:off x="2879400" y="1357468"/>
            <a:ext cx="6264600" cy="181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1430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 b="1" dirty="0">
                <a:solidFill>
                  <a:schemeClr val="bg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同學有拾得物品</a:t>
            </a:r>
            <a:r>
              <a:rPr lang="zh-TW" altLang="en-US" sz="2800" b="1" dirty="0">
                <a:solidFill>
                  <a:schemeClr val="bg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或遺失物</a:t>
            </a:r>
            <a:r>
              <a:rPr lang="zh-TW" sz="2800" b="1" dirty="0">
                <a:solidFill>
                  <a:schemeClr val="bg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，可</a:t>
            </a:r>
            <a:r>
              <a:rPr lang="zh-TW" altLang="en-US" sz="2800" b="1" dirty="0">
                <a:solidFill>
                  <a:schemeClr val="bg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至</a:t>
            </a:r>
            <a:r>
              <a:rPr lang="zh-TW" sz="2800" b="1" dirty="0">
                <a:solidFill>
                  <a:schemeClr val="bg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生輔</a:t>
            </a:r>
            <a:r>
              <a:rPr lang="zh-TW" altLang="en-US" sz="2800" b="1" dirty="0">
                <a:solidFill>
                  <a:schemeClr val="bg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暨校安</a:t>
            </a:r>
            <a:r>
              <a:rPr lang="zh-TW" sz="2800" b="1" dirty="0">
                <a:solidFill>
                  <a:schemeClr val="bg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組</a:t>
            </a:r>
            <a:r>
              <a:rPr lang="zh-TW" altLang="en-US" sz="2800" b="1" dirty="0">
                <a:solidFill>
                  <a:schemeClr val="bg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及分區學務組登記及</a:t>
            </a:r>
            <a:r>
              <a:rPr lang="zh-TW" sz="2800" b="1" dirty="0">
                <a:solidFill>
                  <a:schemeClr val="bg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詢問。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80" name="Google Shape;180;p10"/>
          <p:cNvSpPr/>
          <p:nvPr/>
        </p:nvSpPr>
        <p:spPr>
          <a:xfrm>
            <a:off x="294639" y="1260088"/>
            <a:ext cx="2448272" cy="2160240"/>
          </a:xfrm>
          <a:prstGeom prst="flowChartMagneticTape">
            <a:avLst/>
          </a:prstGeom>
          <a:solidFill>
            <a:srgbClr val="E36C09"/>
          </a:solidFill>
          <a:ln w="28575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>
                <a:solidFill>
                  <a:srgbClr val="FFFF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拾得物</a:t>
            </a:r>
            <a:endParaRPr sz="3600">
              <a:solidFill>
                <a:srgbClr val="FFFF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>
                <a:solidFill>
                  <a:srgbClr val="FFFF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招領</a:t>
            </a:r>
            <a:endParaRPr sz="36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714</Words>
  <Application>Microsoft Office PowerPoint</Application>
  <PresentationFormat>如螢幕大小 (16:9)</PresentationFormat>
  <Paragraphs>78</Paragraphs>
  <Slides>13</Slides>
  <Notes>13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9" baseType="lpstr">
      <vt:lpstr>微軟正黑體</vt:lpstr>
      <vt:lpstr>Arial</vt:lpstr>
      <vt:lpstr>Constantia</vt:lpstr>
      <vt:lpstr>微軟正黑體</vt:lpstr>
      <vt:lpstr>Calibri</vt:lpstr>
      <vt:lpstr>Office 佈景主題</vt:lpstr>
      <vt:lpstr>臺北市立大學 113學年度新生始業輔導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校安中心 24小時 守護您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臺北市立大學 111學年度新生始業輔導</dc:title>
  <dc:creator>iso</dc:creator>
  <cp:lastModifiedBy>石偉源-weiyuan</cp:lastModifiedBy>
  <cp:revision>37</cp:revision>
  <cp:lastPrinted>2024-08-12T02:59:46Z</cp:lastPrinted>
  <dcterms:created xsi:type="dcterms:W3CDTF">2019-08-29T07:58:22Z</dcterms:created>
  <dcterms:modified xsi:type="dcterms:W3CDTF">2024-08-12T03:45:06Z</dcterms:modified>
</cp:coreProperties>
</file>