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71" r:id="rId7"/>
  </p:sldIdLst>
  <p:sldSz cx="12192000" cy="6858000"/>
  <p:notesSz cx="6858000" cy="9144000"/>
  <p:embeddedFontLst>
    <p:embeddedFont>
      <p:font typeface="Malgun Gothic" panose="020B0503020000020004" pitchFamily="34" charset="-127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oto Sans Symbols" panose="02020500000000000000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020/T9w3C1od1qGHT5pyhY7sw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B21DAC-A095-425F-92B7-755CA4935CF3}">
  <a:tblStyle styleId="{39B21DAC-A095-425F-92B7-755CA4935C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" name="Google Shape;15;p17"/>
          <p:cNvSpPr/>
          <p:nvPr/>
        </p:nvSpPr>
        <p:spPr>
          <a:xfrm>
            <a:off x="0" y="-3176"/>
            <a:ext cx="12192000" cy="6861176"/>
          </a:xfrm>
          <a:prstGeom prst="rect">
            <a:avLst/>
          </a:prstGeom>
          <a:solidFill>
            <a:srgbClr val="F8F2D8"/>
          </a:solidFill>
          <a:ln>
            <a:noFill/>
          </a:ln>
          <a:effectLst>
            <a:outerShdw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D8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"/>
          <p:cNvGrpSpPr/>
          <p:nvPr/>
        </p:nvGrpSpPr>
        <p:grpSpPr>
          <a:xfrm>
            <a:off x="4532500" y="2523719"/>
            <a:ext cx="2480072" cy="801961"/>
            <a:chOff x="296862" y="155575"/>
            <a:chExt cx="2228850" cy="720725"/>
          </a:xfrm>
        </p:grpSpPr>
        <p:sp>
          <p:nvSpPr>
            <p:cNvPr id="165" name="Google Shape;165;p1"/>
            <p:cNvSpPr/>
            <p:nvPr/>
          </p:nvSpPr>
          <p:spPr>
            <a:xfrm>
              <a:off x="338931" y="257944"/>
              <a:ext cx="2162969" cy="544664"/>
            </a:xfrm>
            <a:prstGeom prst="rect">
              <a:avLst/>
            </a:prstGeom>
            <a:solidFill>
              <a:srgbClr val="8182BB"/>
            </a:solidFill>
            <a:ln w="22225" cap="flat" cmpd="sng">
              <a:solidFill>
                <a:srgbClr val="6B68A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學生事務處</a:t>
              </a: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6" name="Google Shape;166;p1"/>
            <p:cNvGrpSpPr/>
            <p:nvPr/>
          </p:nvGrpSpPr>
          <p:grpSpPr>
            <a:xfrm>
              <a:off x="296862" y="155575"/>
              <a:ext cx="84137" cy="720725"/>
              <a:chOff x="296862" y="155575"/>
              <a:chExt cx="84137" cy="720725"/>
            </a:xfrm>
          </p:grpSpPr>
          <p:cxnSp>
            <p:nvCxnSpPr>
              <p:cNvPr id="167" name="Google Shape;167;p1"/>
              <p:cNvCxnSpPr/>
              <p:nvPr/>
            </p:nvCxnSpPr>
            <p:spPr>
              <a:xfrm>
                <a:off x="338931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68" name="Google Shape;168;p1"/>
              <p:cNvSpPr/>
              <p:nvPr/>
            </p:nvSpPr>
            <p:spPr>
              <a:xfrm>
                <a:off x="296862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169" name="Google Shape;169;p1"/>
            <p:cNvGrpSpPr/>
            <p:nvPr/>
          </p:nvGrpSpPr>
          <p:grpSpPr>
            <a:xfrm>
              <a:off x="2441575" y="155575"/>
              <a:ext cx="84137" cy="720725"/>
              <a:chOff x="3825875" y="155575"/>
              <a:chExt cx="84137" cy="720725"/>
            </a:xfrm>
          </p:grpSpPr>
          <p:cxnSp>
            <p:nvCxnSpPr>
              <p:cNvPr id="170" name="Google Shape;170;p1"/>
              <p:cNvCxnSpPr/>
              <p:nvPr/>
            </p:nvCxnSpPr>
            <p:spPr>
              <a:xfrm>
                <a:off x="3867944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71" name="Google Shape;171;p1"/>
              <p:cNvSpPr/>
              <p:nvPr/>
            </p:nvSpPr>
            <p:spPr>
              <a:xfrm>
                <a:off x="3825875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172" name="Google Shape;172;p1"/>
          <p:cNvSpPr/>
          <p:nvPr/>
        </p:nvSpPr>
        <p:spPr>
          <a:xfrm>
            <a:off x="2385377" y="3539683"/>
            <a:ext cx="6766832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0" i="0" u="none" strike="noStrike" cap="none">
                <a:solidFill>
                  <a:srgbClr val="6B68AC"/>
                </a:solidFill>
                <a:latin typeface="Arial"/>
                <a:ea typeface="Arial"/>
                <a:cs typeface="Arial"/>
                <a:sym typeface="Arial"/>
              </a:rPr>
              <a:t>課外活動組</a:t>
            </a:r>
            <a:endParaRPr sz="6000" b="0" i="0" u="none" strike="noStrike" cap="none">
              <a:solidFill>
                <a:srgbClr val="6B68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6B68AC"/>
                </a:solidFill>
                <a:latin typeface="Malgun Gothic"/>
                <a:ea typeface="Malgun Gothic"/>
                <a:cs typeface="Malgun Gothic"/>
                <a:sym typeface="Malgun Gothic"/>
              </a:rPr>
              <a:t>Extracurricular Activities Division</a:t>
            </a:r>
            <a:endParaRPr sz="8800" b="0" i="0" u="none" strike="noStrike" cap="none">
              <a:solidFill>
                <a:srgbClr val="6B68AC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3605868" y="1285707"/>
            <a:ext cx="422401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臺北市立大學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400" b="0" i="0" u="none" strike="noStrike" cap="none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sz="2400" b="0" i="0" u="none" strike="noStrike" cap="none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 學年度新生始業輔導</a:t>
            </a:r>
            <a:endParaRPr dirty="0"/>
          </a:p>
        </p:txBody>
      </p:sp>
      <p:grpSp>
        <p:nvGrpSpPr>
          <p:cNvPr id="174" name="Google Shape;174;p1"/>
          <p:cNvGrpSpPr/>
          <p:nvPr/>
        </p:nvGrpSpPr>
        <p:grpSpPr>
          <a:xfrm>
            <a:off x="9405568" y="-803444"/>
            <a:ext cx="2940806" cy="2171559"/>
            <a:chOff x="10438302" y="-421253"/>
            <a:chExt cx="1596641" cy="1178997"/>
          </a:xfrm>
        </p:grpSpPr>
        <p:grpSp>
          <p:nvGrpSpPr>
            <p:cNvPr id="175" name="Google Shape;175;p1"/>
            <p:cNvGrpSpPr/>
            <p:nvPr/>
          </p:nvGrpSpPr>
          <p:grpSpPr>
            <a:xfrm>
              <a:off x="10501101" y="0"/>
              <a:ext cx="1481349" cy="757744"/>
              <a:chOff x="9955793" y="0"/>
              <a:chExt cx="2026657" cy="1036682"/>
            </a:xfrm>
          </p:grpSpPr>
          <p:sp>
            <p:nvSpPr>
              <p:cNvPr id="176" name="Google Shape;176;p1"/>
              <p:cNvSpPr/>
              <p:nvPr/>
            </p:nvSpPr>
            <p:spPr>
              <a:xfrm rot="-9376240" flipH="1">
                <a:off x="10426515" y="403823"/>
                <a:ext cx="333375" cy="419100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 rot="-9847944" flipH="1">
                <a:off x="10891754" y="572349"/>
                <a:ext cx="327994" cy="3466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 rot="-10053179" flipH="1">
                <a:off x="11382339" y="686600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 rot="-8606972" flipH="1">
                <a:off x="10025751" y="146252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181" name="Google Shape;181;p1"/>
            <p:cNvGrpSpPr/>
            <p:nvPr/>
          </p:nvGrpSpPr>
          <p:grpSpPr>
            <a:xfrm rot="-1040299">
              <a:off x="10519524" y="-224900"/>
              <a:ext cx="1434198" cy="763760"/>
              <a:chOff x="10020300" y="0"/>
              <a:chExt cx="1962150" cy="1044912"/>
            </a:xfrm>
          </p:grpSpPr>
          <p:sp>
            <p:nvSpPr>
              <p:cNvPr id="182" name="Google Shape;182;p1"/>
              <p:cNvSpPr/>
              <p:nvPr/>
            </p:nvSpPr>
            <p:spPr>
              <a:xfrm rot="-8850802" flipH="1">
                <a:off x="10161983" y="236988"/>
                <a:ext cx="253526" cy="318718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 rot="-10059835" flipH="1">
                <a:off x="11570257" y="732286"/>
                <a:ext cx="271474" cy="286939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 rot="-9366935" flipH="1">
                <a:off x="10592737" y="457798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 rot="-9946163" flipH="1">
                <a:off x="11064204" y="602083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grpSp>
        <p:nvGrpSpPr>
          <p:cNvPr id="187" name="Google Shape;187;p1"/>
          <p:cNvGrpSpPr/>
          <p:nvPr/>
        </p:nvGrpSpPr>
        <p:grpSpPr>
          <a:xfrm rot="-725678" flipH="1">
            <a:off x="-361751" y="-534583"/>
            <a:ext cx="3100597" cy="2171559"/>
            <a:chOff x="10438302" y="-421253"/>
            <a:chExt cx="1596641" cy="1178997"/>
          </a:xfrm>
        </p:grpSpPr>
        <p:grpSp>
          <p:nvGrpSpPr>
            <p:cNvPr id="188" name="Google Shape;188;p1"/>
            <p:cNvGrpSpPr/>
            <p:nvPr/>
          </p:nvGrpSpPr>
          <p:grpSpPr>
            <a:xfrm>
              <a:off x="10501101" y="0"/>
              <a:ext cx="1481349" cy="757744"/>
              <a:chOff x="9955793" y="0"/>
              <a:chExt cx="2026657" cy="1036682"/>
            </a:xfrm>
          </p:grpSpPr>
          <p:sp>
            <p:nvSpPr>
              <p:cNvPr id="189" name="Google Shape;189;p1"/>
              <p:cNvSpPr/>
              <p:nvPr/>
            </p:nvSpPr>
            <p:spPr>
              <a:xfrm rot="-9376240" flipH="1">
                <a:off x="10426515" y="403823"/>
                <a:ext cx="333375" cy="419100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 rot="-9847944" flipH="1">
                <a:off x="10891754" y="572349"/>
                <a:ext cx="327994" cy="3466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 rot="-10053179" flipH="1">
                <a:off x="11382339" y="686600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 rot="-8606972" flipH="1">
                <a:off x="10025751" y="146252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194" name="Google Shape;194;p1"/>
            <p:cNvGrpSpPr/>
            <p:nvPr/>
          </p:nvGrpSpPr>
          <p:grpSpPr>
            <a:xfrm rot="-1040299">
              <a:off x="10519524" y="-224900"/>
              <a:ext cx="1434198" cy="763760"/>
              <a:chOff x="10020300" y="0"/>
              <a:chExt cx="1962150" cy="1044912"/>
            </a:xfrm>
          </p:grpSpPr>
          <p:sp>
            <p:nvSpPr>
              <p:cNvPr id="195" name="Google Shape;195;p1"/>
              <p:cNvSpPr/>
              <p:nvPr/>
            </p:nvSpPr>
            <p:spPr>
              <a:xfrm rot="-8850802" flipH="1">
                <a:off x="10161983" y="236988"/>
                <a:ext cx="253526" cy="318718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 rot="-10059835" flipH="1">
                <a:off x="11570257" y="732286"/>
                <a:ext cx="271474" cy="286939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 rot="-9366935" flipH="1">
                <a:off x="10592737" y="457798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 rot="-9946163" flipH="1">
                <a:off x="11064204" y="602083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200" name="Google Shape;200;p1"/>
          <p:cNvSpPr txBox="1"/>
          <p:nvPr/>
        </p:nvSpPr>
        <p:spPr>
          <a:xfrm>
            <a:off x="3879552" y="5885528"/>
            <a:ext cx="4224014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18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altLang="en-US" sz="18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18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年 9 月 </a:t>
            </a:r>
            <a:r>
              <a:rPr lang="en-US" altLang="zh-TW" sz="18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sz="18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日（二）</a:t>
            </a:r>
            <a:endParaRPr dirty="0"/>
          </a:p>
        </p:txBody>
      </p:sp>
      <p:pic>
        <p:nvPicPr>
          <p:cNvPr id="201" name="Google Shape;201;p1"/>
          <p:cNvPicPr preferRelativeResize="0"/>
          <p:nvPr/>
        </p:nvPicPr>
        <p:blipFill rotWithShape="1">
          <a:blip r:embed="rId3">
            <a:alphaModFix/>
          </a:blip>
          <a:srcRect l="6658" t="1950" r="78165" b="89290"/>
          <a:stretch/>
        </p:blipFill>
        <p:spPr>
          <a:xfrm>
            <a:off x="5268326" y="559825"/>
            <a:ext cx="839913" cy="68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5B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"/>
          <p:cNvSpPr/>
          <p:nvPr/>
        </p:nvSpPr>
        <p:spPr>
          <a:xfrm>
            <a:off x="0" y="-3176"/>
            <a:ext cx="11976100" cy="6607175"/>
          </a:xfrm>
          <a:prstGeom prst="rect">
            <a:avLst/>
          </a:prstGeom>
          <a:solidFill>
            <a:srgbClr val="F8F2D8"/>
          </a:solidFill>
          <a:ln>
            <a:noFill/>
          </a:ln>
          <a:effectLst>
            <a:outerShdw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07" name="Google Shape;207;p2"/>
          <p:cNvGrpSpPr/>
          <p:nvPr/>
        </p:nvGrpSpPr>
        <p:grpSpPr>
          <a:xfrm>
            <a:off x="9405568" y="-803444"/>
            <a:ext cx="2940806" cy="2171559"/>
            <a:chOff x="10438302" y="-421253"/>
            <a:chExt cx="1596641" cy="1178997"/>
          </a:xfrm>
        </p:grpSpPr>
        <p:grpSp>
          <p:nvGrpSpPr>
            <p:cNvPr id="208" name="Google Shape;208;p2"/>
            <p:cNvGrpSpPr/>
            <p:nvPr/>
          </p:nvGrpSpPr>
          <p:grpSpPr>
            <a:xfrm>
              <a:off x="10501101" y="0"/>
              <a:ext cx="1481349" cy="757744"/>
              <a:chOff x="9955793" y="0"/>
              <a:chExt cx="2026657" cy="1036682"/>
            </a:xfrm>
          </p:grpSpPr>
          <p:sp>
            <p:nvSpPr>
              <p:cNvPr id="209" name="Google Shape;209;p2"/>
              <p:cNvSpPr/>
              <p:nvPr/>
            </p:nvSpPr>
            <p:spPr>
              <a:xfrm rot="-9376240" flipH="1">
                <a:off x="10426515" y="403823"/>
                <a:ext cx="333375" cy="419100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 rot="-9847944" flipH="1">
                <a:off x="10891754" y="572349"/>
                <a:ext cx="327994" cy="3466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 rot="-10053179" flipH="1">
                <a:off x="11382339" y="686600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 rot="-8606972" flipH="1">
                <a:off x="10025751" y="146252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214" name="Google Shape;214;p2"/>
            <p:cNvGrpSpPr/>
            <p:nvPr/>
          </p:nvGrpSpPr>
          <p:grpSpPr>
            <a:xfrm rot="-1040299">
              <a:off x="10519524" y="-224900"/>
              <a:ext cx="1434198" cy="763760"/>
              <a:chOff x="10020300" y="0"/>
              <a:chExt cx="1962150" cy="1044912"/>
            </a:xfrm>
          </p:grpSpPr>
          <p:sp>
            <p:nvSpPr>
              <p:cNvPr id="215" name="Google Shape;215;p2"/>
              <p:cNvSpPr/>
              <p:nvPr/>
            </p:nvSpPr>
            <p:spPr>
              <a:xfrm rot="-8850802" flipH="1">
                <a:off x="10161983" y="236988"/>
                <a:ext cx="253526" cy="318718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 rot="-10059835" flipH="1">
                <a:off x="11570257" y="732286"/>
                <a:ext cx="271474" cy="286939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 rot="-9366935" flipH="1">
                <a:off x="10592737" y="457798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 rot="-9946163" flipH="1">
                <a:off x="11064204" y="602083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grpSp>
        <p:nvGrpSpPr>
          <p:cNvPr id="220" name="Google Shape;220;p2"/>
          <p:cNvGrpSpPr/>
          <p:nvPr/>
        </p:nvGrpSpPr>
        <p:grpSpPr>
          <a:xfrm>
            <a:off x="592690" y="282523"/>
            <a:ext cx="2294784" cy="742046"/>
            <a:chOff x="296862" y="155575"/>
            <a:chExt cx="2228850" cy="720725"/>
          </a:xfrm>
        </p:grpSpPr>
        <p:sp>
          <p:nvSpPr>
            <p:cNvPr id="221" name="Google Shape;221;p2"/>
            <p:cNvSpPr/>
            <p:nvPr/>
          </p:nvSpPr>
          <p:spPr>
            <a:xfrm>
              <a:off x="338931" y="257944"/>
              <a:ext cx="2162969" cy="544664"/>
            </a:xfrm>
            <a:prstGeom prst="rect">
              <a:avLst/>
            </a:prstGeom>
            <a:solidFill>
              <a:srgbClr val="8182BB"/>
            </a:solidFill>
            <a:ln w="22225" cap="flat" cmpd="sng">
              <a:solidFill>
                <a:srgbClr val="6B68A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課外組基本簡介</a:t>
              </a:r>
              <a:endPara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" name="Google Shape;222;p2"/>
            <p:cNvGrpSpPr/>
            <p:nvPr/>
          </p:nvGrpSpPr>
          <p:grpSpPr>
            <a:xfrm>
              <a:off x="296862" y="155575"/>
              <a:ext cx="84137" cy="720725"/>
              <a:chOff x="296862" y="155575"/>
              <a:chExt cx="84137" cy="720725"/>
            </a:xfrm>
          </p:grpSpPr>
          <p:cxnSp>
            <p:nvCxnSpPr>
              <p:cNvPr id="223" name="Google Shape;223;p2"/>
              <p:cNvCxnSpPr/>
              <p:nvPr/>
            </p:nvCxnSpPr>
            <p:spPr>
              <a:xfrm>
                <a:off x="338931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24" name="Google Shape;224;p2"/>
              <p:cNvSpPr/>
              <p:nvPr/>
            </p:nvSpPr>
            <p:spPr>
              <a:xfrm>
                <a:off x="296862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225" name="Google Shape;225;p2"/>
            <p:cNvGrpSpPr/>
            <p:nvPr/>
          </p:nvGrpSpPr>
          <p:grpSpPr>
            <a:xfrm>
              <a:off x="2441575" y="155575"/>
              <a:ext cx="84137" cy="720725"/>
              <a:chOff x="3825875" y="155575"/>
              <a:chExt cx="84137" cy="720725"/>
            </a:xfrm>
          </p:grpSpPr>
          <p:cxnSp>
            <p:nvCxnSpPr>
              <p:cNvPr id="226" name="Google Shape;226;p2"/>
              <p:cNvCxnSpPr/>
              <p:nvPr/>
            </p:nvCxnSpPr>
            <p:spPr>
              <a:xfrm>
                <a:off x="3867944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27" name="Google Shape;227;p2"/>
              <p:cNvSpPr/>
              <p:nvPr/>
            </p:nvSpPr>
            <p:spPr>
              <a:xfrm>
                <a:off x="3825875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228" name="Google Shape;228;p2"/>
          <p:cNvSpPr/>
          <p:nvPr/>
        </p:nvSpPr>
        <p:spPr>
          <a:xfrm>
            <a:off x="2257124" y="1499606"/>
            <a:ext cx="1417740" cy="426253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博愛校區</a:t>
            </a:r>
            <a:endParaRPr/>
          </a:p>
        </p:txBody>
      </p:sp>
      <p:sp>
        <p:nvSpPr>
          <p:cNvPr id="229" name="Google Shape;229;p2"/>
          <p:cNvSpPr txBox="1"/>
          <p:nvPr/>
        </p:nvSpPr>
        <p:spPr>
          <a:xfrm>
            <a:off x="1787340" y="2286505"/>
            <a:ext cx="23573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學務處課外組</a:t>
            </a:r>
            <a:endParaRPr sz="16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4627364" y="1499494"/>
            <a:ext cx="1417740" cy="426253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天母校區</a:t>
            </a:r>
            <a:endParaRPr/>
          </a:p>
        </p:txBody>
      </p:sp>
      <p:sp>
        <p:nvSpPr>
          <p:cNvPr id="231" name="Google Shape;231;p2"/>
          <p:cNvSpPr txBox="1"/>
          <p:nvPr/>
        </p:nvSpPr>
        <p:spPr>
          <a:xfrm>
            <a:off x="4144647" y="2279421"/>
            <a:ext cx="23831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分區學務組</a:t>
            </a:r>
            <a:endParaRPr sz="16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2"/>
          <p:cNvCxnSpPr/>
          <p:nvPr/>
        </p:nvCxnSpPr>
        <p:spPr>
          <a:xfrm>
            <a:off x="4144648" y="1712620"/>
            <a:ext cx="0" cy="4453225"/>
          </a:xfrm>
          <a:prstGeom prst="straightConnector1">
            <a:avLst/>
          </a:prstGeom>
          <a:noFill/>
          <a:ln w="19050" cap="flat" cmpd="sng">
            <a:solidFill>
              <a:srgbClr val="8182BB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2"/>
          <p:cNvCxnSpPr/>
          <p:nvPr/>
        </p:nvCxnSpPr>
        <p:spPr>
          <a:xfrm rot="10800000">
            <a:off x="1787342" y="2888677"/>
            <a:ext cx="4740479" cy="0"/>
          </a:xfrm>
          <a:prstGeom prst="straightConnector1">
            <a:avLst/>
          </a:prstGeom>
          <a:noFill/>
          <a:ln w="19050" cap="flat" cmpd="sng">
            <a:solidFill>
              <a:srgbClr val="8182BB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p2"/>
          <p:cNvSpPr txBox="1"/>
          <p:nvPr/>
        </p:nvSpPr>
        <p:spPr>
          <a:xfrm>
            <a:off x="1787340" y="3182242"/>
            <a:ext cx="23573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行政大樓 1F</a:t>
            </a:r>
            <a:endParaRPr sz="16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"/>
          <p:cNvSpPr txBox="1"/>
          <p:nvPr/>
        </p:nvSpPr>
        <p:spPr>
          <a:xfrm>
            <a:off x="4144649" y="3182242"/>
            <a:ext cx="23831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行政大樓 2F</a:t>
            </a:r>
            <a:endParaRPr sz="16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2"/>
          <p:cNvCxnSpPr/>
          <p:nvPr/>
        </p:nvCxnSpPr>
        <p:spPr>
          <a:xfrm rot="10800000">
            <a:off x="1787342" y="3829642"/>
            <a:ext cx="4740479" cy="0"/>
          </a:xfrm>
          <a:prstGeom prst="straightConnector1">
            <a:avLst/>
          </a:prstGeom>
          <a:noFill/>
          <a:ln w="19050" cap="flat" cmpd="sng">
            <a:solidFill>
              <a:srgbClr val="8182BB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2"/>
          <p:cNvCxnSpPr/>
          <p:nvPr/>
        </p:nvCxnSpPr>
        <p:spPr>
          <a:xfrm rot="10800000">
            <a:off x="1787342" y="4770608"/>
            <a:ext cx="4740479" cy="0"/>
          </a:xfrm>
          <a:prstGeom prst="straightConnector1">
            <a:avLst/>
          </a:prstGeom>
          <a:noFill/>
          <a:ln w="19050" cap="flat" cmpd="sng">
            <a:solidFill>
              <a:srgbClr val="8182BB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1787341" y="4007729"/>
            <a:ext cx="23573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02-23113040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分機 1221、1222</a:t>
            </a:r>
            <a:endParaRPr sz="16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"/>
          <p:cNvSpPr txBox="1"/>
          <p:nvPr/>
        </p:nvSpPr>
        <p:spPr>
          <a:xfrm>
            <a:off x="4139056" y="4007729"/>
            <a:ext cx="23887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02-28718288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分機 7922</a:t>
            </a:r>
            <a:endParaRPr sz="16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"/>
          <p:cNvSpPr txBox="1"/>
          <p:nvPr/>
        </p:nvSpPr>
        <p:spPr>
          <a:xfrm>
            <a:off x="570589" y="2286505"/>
            <a:ext cx="10070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名稱</a:t>
            </a:r>
            <a:endParaRPr sz="1600" b="0" i="0" u="none" strike="noStrike" cap="none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"/>
          <p:cNvSpPr txBox="1"/>
          <p:nvPr/>
        </p:nvSpPr>
        <p:spPr>
          <a:xfrm>
            <a:off x="570591" y="3188773"/>
            <a:ext cx="10070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地點</a:t>
            </a:r>
            <a:endParaRPr sz="1600" b="0" i="0" u="none" strike="noStrike" cap="none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"/>
          <p:cNvSpPr txBox="1"/>
          <p:nvPr/>
        </p:nvSpPr>
        <p:spPr>
          <a:xfrm>
            <a:off x="566269" y="4131511"/>
            <a:ext cx="10070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電話</a:t>
            </a:r>
            <a:endParaRPr sz="1600" b="0" i="0" u="none" strike="noStrike" cap="none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"/>
          <p:cNvSpPr txBox="1"/>
          <p:nvPr/>
        </p:nvSpPr>
        <p:spPr>
          <a:xfrm>
            <a:off x="566271" y="5033779"/>
            <a:ext cx="10070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網站</a:t>
            </a:r>
            <a:endParaRPr sz="1600" b="0" i="0" u="none" strike="noStrike" cap="none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"/>
          <p:cNvPicPr preferRelativeResize="0"/>
          <p:nvPr/>
        </p:nvPicPr>
        <p:blipFill rotWithShape="1">
          <a:blip r:embed="rId3">
            <a:alphaModFix/>
          </a:blip>
          <a:srcRect t="12092" b="22251"/>
          <a:stretch/>
        </p:blipFill>
        <p:spPr>
          <a:xfrm>
            <a:off x="6883230" y="1303426"/>
            <a:ext cx="4188165" cy="229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7638" y="4181013"/>
            <a:ext cx="4188172" cy="197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2118" y="4952605"/>
            <a:ext cx="1047752" cy="104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3883" y="4952605"/>
            <a:ext cx="1047752" cy="104775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"/>
          <p:cNvSpPr/>
          <p:nvPr/>
        </p:nvSpPr>
        <p:spPr>
          <a:xfrm>
            <a:off x="9020875" y="2056744"/>
            <a:ext cx="262632" cy="2626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068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9" name="Google Shape;249;p2"/>
          <p:cNvSpPr/>
          <p:nvPr/>
        </p:nvSpPr>
        <p:spPr>
          <a:xfrm>
            <a:off x="8856052" y="4153554"/>
            <a:ext cx="296139" cy="2961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068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0" name="Google Shape;250;p2"/>
          <p:cNvSpPr txBox="1"/>
          <p:nvPr/>
        </p:nvSpPr>
        <p:spPr>
          <a:xfrm>
            <a:off x="6883229" y="907776"/>
            <a:ext cx="41881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博愛校區課外組｜行政大樓 1F</a:t>
            </a:r>
            <a:endParaRPr sz="1800">
              <a:solidFill>
                <a:srgbClr val="D06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"/>
          <p:cNvSpPr txBox="1"/>
          <p:nvPr/>
        </p:nvSpPr>
        <p:spPr>
          <a:xfrm>
            <a:off x="6883229" y="3807040"/>
            <a:ext cx="41881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天母校區分區學務組｜行政大樓 2F</a:t>
            </a:r>
            <a:endParaRPr sz="1800">
              <a:solidFill>
                <a:srgbClr val="D06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"/>
          <p:cNvSpPr txBox="1"/>
          <p:nvPr/>
        </p:nvSpPr>
        <p:spPr>
          <a:xfrm>
            <a:off x="9167488" y="2185811"/>
            <a:ext cx="105900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行政大樓</a:t>
            </a:r>
            <a:endParaRPr/>
          </a:p>
        </p:txBody>
      </p:sp>
      <p:sp>
        <p:nvSpPr>
          <p:cNvPr id="253" name="Google Shape;253;p2"/>
          <p:cNvSpPr txBox="1"/>
          <p:nvPr/>
        </p:nvSpPr>
        <p:spPr>
          <a:xfrm>
            <a:off x="7301113" y="1800377"/>
            <a:ext cx="8671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勤樸樓</a:t>
            </a:r>
            <a:endParaRPr/>
          </a:p>
        </p:txBody>
      </p:sp>
      <p:sp>
        <p:nvSpPr>
          <p:cNvPr id="254" name="Google Shape;254;p2"/>
          <p:cNvSpPr txBox="1"/>
          <p:nvPr/>
        </p:nvSpPr>
        <p:spPr>
          <a:xfrm>
            <a:off x="7542470" y="2216588"/>
            <a:ext cx="8671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科學館</a:t>
            </a:r>
            <a:endParaRPr/>
          </a:p>
        </p:txBody>
      </p:sp>
      <p:sp>
        <p:nvSpPr>
          <p:cNvPr id="255" name="Google Shape;255;p2"/>
          <p:cNvSpPr txBox="1"/>
          <p:nvPr/>
        </p:nvSpPr>
        <p:spPr>
          <a:xfrm>
            <a:off x="8409603" y="2566071"/>
            <a:ext cx="8671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圖書館</a:t>
            </a:r>
            <a:endParaRPr/>
          </a:p>
        </p:txBody>
      </p:sp>
      <p:sp>
        <p:nvSpPr>
          <p:cNvPr id="256" name="Google Shape;256;p2"/>
          <p:cNvSpPr txBox="1"/>
          <p:nvPr/>
        </p:nvSpPr>
        <p:spPr>
          <a:xfrm>
            <a:off x="8186674" y="1349592"/>
            <a:ext cx="8342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學生宿舍</a:t>
            </a:r>
            <a:endParaRPr/>
          </a:p>
        </p:txBody>
      </p:sp>
      <p:sp>
        <p:nvSpPr>
          <p:cNvPr id="257" name="Google Shape;257;p2"/>
          <p:cNvSpPr txBox="1"/>
          <p:nvPr/>
        </p:nvSpPr>
        <p:spPr>
          <a:xfrm>
            <a:off x="8937012" y="1456755"/>
            <a:ext cx="11933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藝術館 音樂館</a:t>
            </a:r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9778823" y="1660247"/>
            <a:ext cx="7030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公誠樓</a:t>
            </a:r>
            <a:endParaRPr/>
          </a:p>
        </p:txBody>
      </p:sp>
      <p:sp>
        <p:nvSpPr>
          <p:cNvPr id="259" name="Google Shape;259;p2"/>
          <p:cNvSpPr txBox="1"/>
          <p:nvPr/>
        </p:nvSpPr>
        <p:spPr>
          <a:xfrm>
            <a:off x="10095822" y="1890530"/>
            <a:ext cx="7030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中正堂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5BF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"/>
          <p:cNvSpPr/>
          <p:nvPr/>
        </p:nvSpPr>
        <p:spPr>
          <a:xfrm>
            <a:off x="0" y="-3176"/>
            <a:ext cx="11976100" cy="6607175"/>
          </a:xfrm>
          <a:prstGeom prst="rect">
            <a:avLst/>
          </a:prstGeom>
          <a:solidFill>
            <a:srgbClr val="F8F2D8"/>
          </a:solidFill>
          <a:ln>
            <a:noFill/>
          </a:ln>
          <a:effectLst>
            <a:outerShdw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5" name="Google Shape;265;p3"/>
          <p:cNvSpPr/>
          <p:nvPr/>
        </p:nvSpPr>
        <p:spPr>
          <a:xfrm>
            <a:off x="578853" y="2838287"/>
            <a:ext cx="1897472" cy="412546"/>
          </a:xfrm>
          <a:prstGeom prst="roundRect">
            <a:avLst>
              <a:gd name="adj" fmla="val 48005"/>
            </a:avLst>
          </a:prstGeom>
          <a:solidFill>
            <a:srgbClr val="6B68AC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辦理學校性活動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"/>
          <p:cNvSpPr/>
          <p:nvPr/>
        </p:nvSpPr>
        <p:spPr>
          <a:xfrm>
            <a:off x="3298931" y="5009990"/>
            <a:ext cx="1057257" cy="34319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6B68AC"/>
                </a:solidFill>
                <a:latin typeface="Arial"/>
                <a:ea typeface="Arial"/>
                <a:cs typeface="Arial"/>
                <a:sym typeface="Arial"/>
              </a:rPr>
              <a:t>學生會</a:t>
            </a:r>
            <a:endParaRPr sz="1200">
              <a:solidFill>
                <a:srgbClr val="6B68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3"/>
          <p:cNvCxnSpPr/>
          <p:nvPr/>
        </p:nvCxnSpPr>
        <p:spPr>
          <a:xfrm rot="10800000">
            <a:off x="2602098" y="3044560"/>
            <a:ext cx="604069" cy="0"/>
          </a:xfrm>
          <a:prstGeom prst="straightConnector1">
            <a:avLst/>
          </a:prstGeom>
          <a:noFill/>
          <a:ln w="19050" cap="flat" cmpd="sng">
            <a:solidFill>
              <a:srgbClr val="6B68A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8" name="Google Shape;268;p3"/>
          <p:cNvSpPr/>
          <p:nvPr/>
        </p:nvSpPr>
        <p:spPr>
          <a:xfrm>
            <a:off x="960323" y="1503608"/>
            <a:ext cx="1096234" cy="10962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69" name="Google Shape;269;p3"/>
          <p:cNvGrpSpPr/>
          <p:nvPr/>
        </p:nvGrpSpPr>
        <p:grpSpPr>
          <a:xfrm>
            <a:off x="9405568" y="-803444"/>
            <a:ext cx="2940806" cy="2171559"/>
            <a:chOff x="10438302" y="-421253"/>
            <a:chExt cx="1596641" cy="1178997"/>
          </a:xfrm>
        </p:grpSpPr>
        <p:grpSp>
          <p:nvGrpSpPr>
            <p:cNvPr id="270" name="Google Shape;270;p3"/>
            <p:cNvGrpSpPr/>
            <p:nvPr/>
          </p:nvGrpSpPr>
          <p:grpSpPr>
            <a:xfrm>
              <a:off x="10501101" y="0"/>
              <a:ext cx="1481349" cy="757744"/>
              <a:chOff x="9955793" y="0"/>
              <a:chExt cx="2026657" cy="1036682"/>
            </a:xfrm>
          </p:grpSpPr>
          <p:sp>
            <p:nvSpPr>
              <p:cNvPr id="271" name="Google Shape;271;p3"/>
              <p:cNvSpPr/>
              <p:nvPr/>
            </p:nvSpPr>
            <p:spPr>
              <a:xfrm rot="-9376240" flipH="1">
                <a:off x="10426515" y="403823"/>
                <a:ext cx="333375" cy="419100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 rot="-9847944" flipH="1">
                <a:off x="10891754" y="572349"/>
                <a:ext cx="327994" cy="3466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 rot="-10053179" flipH="1">
                <a:off x="11382339" y="686600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 rot="-8606972" flipH="1">
                <a:off x="10025751" y="146252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276" name="Google Shape;276;p3"/>
            <p:cNvGrpSpPr/>
            <p:nvPr/>
          </p:nvGrpSpPr>
          <p:grpSpPr>
            <a:xfrm rot="-1040299">
              <a:off x="10519524" y="-224900"/>
              <a:ext cx="1434198" cy="763760"/>
              <a:chOff x="10020300" y="0"/>
              <a:chExt cx="1962150" cy="1044912"/>
            </a:xfrm>
          </p:grpSpPr>
          <p:sp>
            <p:nvSpPr>
              <p:cNvPr id="277" name="Google Shape;277;p3"/>
              <p:cNvSpPr/>
              <p:nvPr/>
            </p:nvSpPr>
            <p:spPr>
              <a:xfrm rot="-8850802" flipH="1">
                <a:off x="10161983" y="236988"/>
                <a:ext cx="253526" cy="318718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 rot="-10059835" flipH="1">
                <a:off x="11570257" y="732286"/>
                <a:ext cx="271474" cy="286939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 rot="-9366935" flipH="1">
                <a:off x="10592737" y="457798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 rot="-9946163" flipH="1">
                <a:off x="11064204" y="602083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grpSp>
        <p:nvGrpSpPr>
          <p:cNvPr id="282" name="Google Shape;282;p3"/>
          <p:cNvGrpSpPr/>
          <p:nvPr/>
        </p:nvGrpSpPr>
        <p:grpSpPr>
          <a:xfrm>
            <a:off x="592690" y="282523"/>
            <a:ext cx="2294784" cy="742046"/>
            <a:chOff x="296862" y="155575"/>
            <a:chExt cx="2228850" cy="720725"/>
          </a:xfrm>
        </p:grpSpPr>
        <p:sp>
          <p:nvSpPr>
            <p:cNvPr id="283" name="Google Shape;283;p3"/>
            <p:cNvSpPr/>
            <p:nvPr/>
          </p:nvSpPr>
          <p:spPr>
            <a:xfrm>
              <a:off x="338931" y="257944"/>
              <a:ext cx="2162969" cy="544664"/>
            </a:xfrm>
            <a:prstGeom prst="rect">
              <a:avLst/>
            </a:prstGeom>
            <a:solidFill>
              <a:srgbClr val="8182BB"/>
            </a:solidFill>
            <a:ln w="22225" cap="flat" cmpd="sng">
              <a:solidFill>
                <a:srgbClr val="6B68A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課外組業務介紹</a:t>
              </a:r>
              <a:endPara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4" name="Google Shape;284;p3"/>
            <p:cNvGrpSpPr/>
            <p:nvPr/>
          </p:nvGrpSpPr>
          <p:grpSpPr>
            <a:xfrm>
              <a:off x="296862" y="155575"/>
              <a:ext cx="84137" cy="720725"/>
              <a:chOff x="296862" y="155575"/>
              <a:chExt cx="84137" cy="720725"/>
            </a:xfrm>
          </p:grpSpPr>
          <p:cxnSp>
            <p:nvCxnSpPr>
              <p:cNvPr id="285" name="Google Shape;285;p3"/>
              <p:cNvCxnSpPr/>
              <p:nvPr/>
            </p:nvCxnSpPr>
            <p:spPr>
              <a:xfrm>
                <a:off x="338931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6" name="Google Shape;286;p3"/>
              <p:cNvSpPr/>
              <p:nvPr/>
            </p:nvSpPr>
            <p:spPr>
              <a:xfrm>
                <a:off x="296862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287" name="Google Shape;287;p3"/>
            <p:cNvGrpSpPr/>
            <p:nvPr/>
          </p:nvGrpSpPr>
          <p:grpSpPr>
            <a:xfrm>
              <a:off x="2441575" y="155575"/>
              <a:ext cx="84137" cy="720725"/>
              <a:chOff x="3825875" y="155575"/>
              <a:chExt cx="84137" cy="720725"/>
            </a:xfrm>
          </p:grpSpPr>
          <p:cxnSp>
            <p:nvCxnSpPr>
              <p:cNvPr id="288" name="Google Shape;288;p3"/>
              <p:cNvCxnSpPr/>
              <p:nvPr/>
            </p:nvCxnSpPr>
            <p:spPr>
              <a:xfrm>
                <a:off x="3867944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9" name="Google Shape;289;p3"/>
              <p:cNvSpPr/>
              <p:nvPr/>
            </p:nvSpPr>
            <p:spPr>
              <a:xfrm>
                <a:off x="3825875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290" name="Google Shape;290;p3"/>
          <p:cNvSpPr txBox="1"/>
          <p:nvPr/>
        </p:nvSpPr>
        <p:spPr>
          <a:xfrm>
            <a:off x="578852" y="3449823"/>
            <a:ext cx="2023245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上學期｜</a:t>
            </a:r>
            <a:endParaRPr sz="1400" dirty="0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校慶暨園遊會</a:t>
            </a:r>
            <a:endParaRPr sz="1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新生校歌比賽</a:t>
            </a:r>
            <a:endParaRPr sz="1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下學期｜</a:t>
            </a:r>
            <a:endParaRPr sz="1400" dirty="0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蘋果節系列活動</a:t>
            </a:r>
            <a:endParaRPr sz="1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dirty="0">
                <a:solidFill>
                  <a:srgbClr val="545454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🞐 </a:t>
            </a:r>
            <a:r>
              <a:rPr lang="zh-TW" altLang="en-US" sz="1400" b="0" i="0" u="none" strike="noStrike" dirty="0">
                <a:solidFill>
                  <a:srgbClr val="545454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  </a:t>
            </a:r>
            <a:r>
              <a:rPr lang="zh-TW" sz="1400" i="0" u="none" strike="noStrik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校長與學生座談會</a:t>
            </a:r>
            <a:endParaRPr sz="1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畢業典禮</a:t>
            </a:r>
            <a:endParaRPr sz="1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"/>
          <p:cNvSpPr/>
          <p:nvPr/>
        </p:nvSpPr>
        <p:spPr>
          <a:xfrm>
            <a:off x="3331939" y="2838287"/>
            <a:ext cx="2137067" cy="412546"/>
          </a:xfrm>
          <a:prstGeom prst="roundRect">
            <a:avLst>
              <a:gd name="adj" fmla="val 48005"/>
            </a:avLst>
          </a:prstGeom>
          <a:solidFill>
            <a:srgbClr val="6B68AC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辦理自治性社團業務</a:t>
            </a:r>
            <a:endParaRPr/>
          </a:p>
        </p:txBody>
      </p:sp>
      <p:sp>
        <p:nvSpPr>
          <p:cNvPr id="292" name="Google Shape;292;p3"/>
          <p:cNvSpPr/>
          <p:nvPr/>
        </p:nvSpPr>
        <p:spPr>
          <a:xfrm>
            <a:off x="3852355" y="1503608"/>
            <a:ext cx="1096234" cy="10962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293" name="Google Shape;293;p3"/>
          <p:cNvCxnSpPr/>
          <p:nvPr/>
        </p:nvCxnSpPr>
        <p:spPr>
          <a:xfrm rot="10800000">
            <a:off x="5555005" y="3044560"/>
            <a:ext cx="604069" cy="0"/>
          </a:xfrm>
          <a:prstGeom prst="straightConnector1">
            <a:avLst/>
          </a:prstGeom>
          <a:noFill/>
          <a:ln w="19050" cap="flat" cmpd="sng">
            <a:solidFill>
              <a:srgbClr val="6B68A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94" name="Google Shape;294;p3"/>
          <p:cNvSpPr/>
          <p:nvPr/>
        </p:nvSpPr>
        <p:spPr>
          <a:xfrm>
            <a:off x="6284846" y="2838287"/>
            <a:ext cx="2137067" cy="412546"/>
          </a:xfrm>
          <a:prstGeom prst="roundRect">
            <a:avLst>
              <a:gd name="adj" fmla="val 48005"/>
            </a:avLst>
          </a:prstGeom>
          <a:solidFill>
            <a:srgbClr val="6B68AC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辦理社團相關業務</a:t>
            </a:r>
            <a:endParaRPr/>
          </a:p>
        </p:txBody>
      </p:sp>
      <p:sp>
        <p:nvSpPr>
          <p:cNvPr id="295" name="Google Shape;295;p3"/>
          <p:cNvSpPr/>
          <p:nvPr/>
        </p:nvSpPr>
        <p:spPr>
          <a:xfrm>
            <a:off x="6805262" y="1503608"/>
            <a:ext cx="1096234" cy="10962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6" name="Google Shape;296;p3"/>
          <p:cNvSpPr txBox="1"/>
          <p:nvPr/>
        </p:nvSpPr>
        <p:spPr>
          <a:xfrm>
            <a:off x="3331939" y="3524250"/>
            <a:ext cx="2137066" cy="135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輔導辦理自治性社團之活動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指導相關自治性學生組織運作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3"/>
          <p:cNvPicPr preferRelativeResize="0"/>
          <p:nvPr/>
        </p:nvPicPr>
        <p:blipFill rotWithShape="1">
          <a:blip r:embed="rId3">
            <a:alphaModFix/>
          </a:blip>
          <a:srcRect r="61567" b="73211"/>
          <a:stretch/>
        </p:blipFill>
        <p:spPr>
          <a:xfrm>
            <a:off x="1134900" y="1623128"/>
            <a:ext cx="785377" cy="77656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"/>
          <p:cNvSpPr txBox="1"/>
          <p:nvPr/>
        </p:nvSpPr>
        <p:spPr>
          <a:xfrm>
            <a:off x="6259087" y="3449822"/>
            <a:ext cx="2393072" cy="2966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輔導辦理各性質之社團活動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辦理社團活動相關經費申請與核銷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辦理校內社團評鑑、社團大會、社團博覽會及社團幹部研習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輔導社團參加全國社團評鑑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3"/>
          <p:cNvCxnSpPr/>
          <p:nvPr/>
        </p:nvCxnSpPr>
        <p:spPr>
          <a:xfrm rot="10800000">
            <a:off x="8528635" y="3031868"/>
            <a:ext cx="604069" cy="0"/>
          </a:xfrm>
          <a:prstGeom prst="straightConnector1">
            <a:avLst/>
          </a:prstGeom>
          <a:noFill/>
          <a:ln w="19050" cap="flat" cmpd="sng">
            <a:solidFill>
              <a:srgbClr val="6B68A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00" name="Google Shape;300;p3"/>
          <p:cNvSpPr/>
          <p:nvPr/>
        </p:nvSpPr>
        <p:spPr>
          <a:xfrm>
            <a:off x="9258476" y="2825595"/>
            <a:ext cx="2137067" cy="412546"/>
          </a:xfrm>
          <a:prstGeom prst="roundRect">
            <a:avLst>
              <a:gd name="adj" fmla="val 48005"/>
            </a:avLst>
          </a:prstGeom>
          <a:solidFill>
            <a:srgbClr val="6B68AC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辦理寒暑假營隊業務</a:t>
            </a:r>
            <a:endParaRPr/>
          </a:p>
        </p:txBody>
      </p:sp>
      <p:sp>
        <p:nvSpPr>
          <p:cNvPr id="301" name="Google Shape;301;p3"/>
          <p:cNvSpPr/>
          <p:nvPr/>
        </p:nvSpPr>
        <p:spPr>
          <a:xfrm>
            <a:off x="9778892" y="1490916"/>
            <a:ext cx="1096234" cy="10962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2" name="Google Shape;302;p3"/>
          <p:cNvSpPr txBox="1"/>
          <p:nvPr/>
        </p:nvSpPr>
        <p:spPr>
          <a:xfrm>
            <a:off x="9258475" y="3437130"/>
            <a:ext cx="2137067" cy="2643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辦理教育部帶動中小學及教育優先區寒、暑假營隊活動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辦理營隊活動相關經費申請與核銷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輔導辦理營隊校外基金會贊助經費之申請與核銷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"/>
          <p:cNvSpPr txBox="1"/>
          <p:nvPr/>
        </p:nvSpPr>
        <p:spPr>
          <a:xfrm>
            <a:off x="3094220" y="506851"/>
            <a:ext cx="49198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辦理、規劃及推動學生活動各項事宜</a:t>
            </a:r>
            <a:endParaRPr/>
          </a:p>
        </p:txBody>
      </p:sp>
      <p:sp>
        <p:nvSpPr>
          <p:cNvPr id="304" name="Google Shape;304;p3"/>
          <p:cNvSpPr/>
          <p:nvPr/>
        </p:nvSpPr>
        <p:spPr>
          <a:xfrm>
            <a:off x="4385124" y="5009990"/>
            <a:ext cx="1057257" cy="34319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6B68AC"/>
                </a:solidFill>
                <a:latin typeface="Arial"/>
                <a:ea typeface="Arial"/>
                <a:cs typeface="Arial"/>
                <a:sym typeface="Arial"/>
              </a:rPr>
              <a:t>學生議會</a:t>
            </a:r>
            <a:endParaRPr sz="1200">
              <a:solidFill>
                <a:srgbClr val="6B68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"/>
          <p:cNvSpPr/>
          <p:nvPr/>
        </p:nvSpPr>
        <p:spPr>
          <a:xfrm>
            <a:off x="3298931" y="5465390"/>
            <a:ext cx="1057257" cy="34319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6B68AC"/>
                </a:solidFill>
                <a:latin typeface="Arial"/>
                <a:ea typeface="Arial"/>
                <a:cs typeface="Arial"/>
                <a:sym typeface="Arial"/>
              </a:rPr>
              <a:t>畢聯會</a:t>
            </a:r>
            <a:endParaRPr sz="1200">
              <a:solidFill>
                <a:srgbClr val="6B68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4385124" y="5465390"/>
            <a:ext cx="1057257" cy="34319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6B68AC"/>
                </a:solidFill>
                <a:latin typeface="Arial"/>
                <a:ea typeface="Arial"/>
                <a:cs typeface="Arial"/>
                <a:sym typeface="Arial"/>
              </a:rPr>
              <a:t>研究生學會</a:t>
            </a:r>
            <a:endParaRPr sz="1200">
              <a:solidFill>
                <a:srgbClr val="6B68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"/>
          <p:cNvPicPr preferRelativeResize="0"/>
          <p:nvPr/>
        </p:nvPicPr>
        <p:blipFill rotWithShape="1">
          <a:blip r:embed="rId4">
            <a:alphaModFix/>
          </a:blip>
          <a:srcRect l="4996" t="1949" r="61155" b="73885"/>
          <a:stretch/>
        </p:blipFill>
        <p:spPr>
          <a:xfrm>
            <a:off x="9962788" y="1649539"/>
            <a:ext cx="711021" cy="71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"/>
          <p:cNvPicPr preferRelativeResize="0"/>
          <p:nvPr/>
        </p:nvPicPr>
        <p:blipFill rotWithShape="1">
          <a:blip r:embed="rId5">
            <a:alphaModFix/>
          </a:blip>
          <a:srcRect l="50259" t="3188" r="8383" b="73113"/>
          <a:stretch/>
        </p:blipFill>
        <p:spPr>
          <a:xfrm>
            <a:off x="6971718" y="1793631"/>
            <a:ext cx="745902" cy="604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"/>
          <p:cNvPicPr preferRelativeResize="0"/>
          <p:nvPr/>
        </p:nvPicPr>
        <p:blipFill rotWithShape="1">
          <a:blip r:embed="rId6">
            <a:alphaModFix/>
          </a:blip>
          <a:srcRect l="7713" t="16722" r="59450" b="17934"/>
          <a:stretch/>
        </p:blipFill>
        <p:spPr>
          <a:xfrm>
            <a:off x="4155991" y="1697338"/>
            <a:ext cx="509782" cy="71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5B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"/>
          <p:cNvSpPr/>
          <p:nvPr/>
        </p:nvSpPr>
        <p:spPr>
          <a:xfrm>
            <a:off x="0" y="-3176"/>
            <a:ext cx="11976100" cy="6607175"/>
          </a:xfrm>
          <a:prstGeom prst="rect">
            <a:avLst/>
          </a:prstGeom>
          <a:solidFill>
            <a:srgbClr val="F8F2D8"/>
          </a:solidFill>
          <a:ln>
            <a:noFill/>
          </a:ln>
          <a:effectLst>
            <a:outerShdw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15" name="Google Shape;315;p4"/>
          <p:cNvGrpSpPr/>
          <p:nvPr/>
        </p:nvGrpSpPr>
        <p:grpSpPr>
          <a:xfrm>
            <a:off x="9405568" y="-803444"/>
            <a:ext cx="2940806" cy="2171559"/>
            <a:chOff x="10438302" y="-421253"/>
            <a:chExt cx="1596641" cy="1178997"/>
          </a:xfrm>
        </p:grpSpPr>
        <p:grpSp>
          <p:nvGrpSpPr>
            <p:cNvPr id="316" name="Google Shape;316;p4"/>
            <p:cNvGrpSpPr/>
            <p:nvPr/>
          </p:nvGrpSpPr>
          <p:grpSpPr>
            <a:xfrm>
              <a:off x="10501101" y="0"/>
              <a:ext cx="1481349" cy="757744"/>
              <a:chOff x="9955793" y="0"/>
              <a:chExt cx="2026657" cy="1036682"/>
            </a:xfrm>
          </p:grpSpPr>
          <p:sp>
            <p:nvSpPr>
              <p:cNvPr id="317" name="Google Shape;317;p4"/>
              <p:cNvSpPr/>
              <p:nvPr/>
            </p:nvSpPr>
            <p:spPr>
              <a:xfrm rot="-9376240" flipH="1">
                <a:off x="10426515" y="403823"/>
                <a:ext cx="333375" cy="419100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rot="-9847944" flipH="1">
                <a:off x="10891754" y="572349"/>
                <a:ext cx="327994" cy="3466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 rot="-10053179" flipH="1">
                <a:off x="11382339" y="686600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 rot="-8606972" flipH="1">
                <a:off x="10025751" y="146252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 rot="-1040299">
              <a:off x="10519524" y="-224900"/>
              <a:ext cx="1434198" cy="763760"/>
              <a:chOff x="10020300" y="0"/>
              <a:chExt cx="1962150" cy="1044912"/>
            </a:xfrm>
          </p:grpSpPr>
          <p:sp>
            <p:nvSpPr>
              <p:cNvPr id="323" name="Google Shape;323;p4"/>
              <p:cNvSpPr/>
              <p:nvPr/>
            </p:nvSpPr>
            <p:spPr>
              <a:xfrm rot="-8850802" flipH="1">
                <a:off x="10161983" y="236988"/>
                <a:ext cx="253526" cy="318718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 rot="-10059835" flipH="1">
                <a:off x="11570257" y="732286"/>
                <a:ext cx="271474" cy="286939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 rot="-9366935" flipH="1">
                <a:off x="10592737" y="457798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 rot="-9946163" flipH="1">
                <a:off x="11064204" y="602083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grpSp>
        <p:nvGrpSpPr>
          <p:cNvPr id="328" name="Google Shape;328;p4"/>
          <p:cNvGrpSpPr/>
          <p:nvPr/>
        </p:nvGrpSpPr>
        <p:grpSpPr>
          <a:xfrm>
            <a:off x="592690" y="282523"/>
            <a:ext cx="2294784" cy="742046"/>
            <a:chOff x="296862" y="155575"/>
            <a:chExt cx="2228850" cy="720725"/>
          </a:xfrm>
        </p:grpSpPr>
        <p:sp>
          <p:nvSpPr>
            <p:cNvPr id="329" name="Google Shape;329;p4"/>
            <p:cNvSpPr/>
            <p:nvPr/>
          </p:nvSpPr>
          <p:spPr>
            <a:xfrm>
              <a:off x="338931" y="257944"/>
              <a:ext cx="2162969" cy="544664"/>
            </a:xfrm>
            <a:prstGeom prst="rect">
              <a:avLst/>
            </a:prstGeom>
            <a:solidFill>
              <a:srgbClr val="8182BB"/>
            </a:solidFill>
            <a:ln w="22225" cap="flat" cmpd="sng">
              <a:solidFill>
                <a:srgbClr val="6B68A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校歌比賽</a:t>
              </a:r>
              <a:endPara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" name="Google Shape;330;p4"/>
            <p:cNvGrpSpPr/>
            <p:nvPr/>
          </p:nvGrpSpPr>
          <p:grpSpPr>
            <a:xfrm>
              <a:off x="296862" y="155575"/>
              <a:ext cx="84137" cy="720725"/>
              <a:chOff x="296862" y="155575"/>
              <a:chExt cx="84137" cy="720725"/>
            </a:xfrm>
          </p:grpSpPr>
          <p:cxnSp>
            <p:nvCxnSpPr>
              <p:cNvPr id="331" name="Google Shape;331;p4"/>
              <p:cNvCxnSpPr/>
              <p:nvPr/>
            </p:nvCxnSpPr>
            <p:spPr>
              <a:xfrm>
                <a:off x="338931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32" name="Google Shape;332;p4"/>
              <p:cNvSpPr/>
              <p:nvPr/>
            </p:nvSpPr>
            <p:spPr>
              <a:xfrm>
                <a:off x="296862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333" name="Google Shape;333;p4"/>
            <p:cNvGrpSpPr/>
            <p:nvPr/>
          </p:nvGrpSpPr>
          <p:grpSpPr>
            <a:xfrm>
              <a:off x="2441575" y="155575"/>
              <a:ext cx="84137" cy="720725"/>
              <a:chOff x="3825875" y="155575"/>
              <a:chExt cx="84137" cy="720725"/>
            </a:xfrm>
          </p:grpSpPr>
          <p:cxnSp>
            <p:nvCxnSpPr>
              <p:cNvPr id="334" name="Google Shape;334;p4"/>
              <p:cNvCxnSpPr/>
              <p:nvPr/>
            </p:nvCxnSpPr>
            <p:spPr>
              <a:xfrm>
                <a:off x="3867944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35" name="Google Shape;335;p4"/>
              <p:cNvSpPr/>
              <p:nvPr/>
            </p:nvSpPr>
            <p:spPr>
              <a:xfrm>
                <a:off x="3825875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336" name="Google Shape;336;p4"/>
          <p:cNvSpPr/>
          <p:nvPr/>
        </p:nvSpPr>
        <p:spPr>
          <a:xfrm>
            <a:off x="679316" y="1576968"/>
            <a:ext cx="1657484" cy="426253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一、活動宗旨</a:t>
            </a:r>
            <a:endParaRPr/>
          </a:p>
        </p:txBody>
      </p:sp>
      <p:sp>
        <p:nvSpPr>
          <p:cNvPr id="337" name="Google Shape;337;p4"/>
          <p:cNvSpPr txBox="1"/>
          <p:nvPr/>
        </p:nvSpPr>
        <p:spPr>
          <a:xfrm>
            <a:off x="2390569" y="1547510"/>
            <a:ext cx="8921773" cy="41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為展現學校的整體活力，激發學生凝聚力，加強學生團隊合作精神，特於校慶期間舉辦校歌比賽。</a:t>
            </a:r>
            <a:endParaRPr/>
          </a:p>
        </p:txBody>
      </p:sp>
      <p:sp>
        <p:nvSpPr>
          <p:cNvPr id="338" name="Google Shape;338;p4"/>
          <p:cNvSpPr/>
          <p:nvPr/>
        </p:nvSpPr>
        <p:spPr>
          <a:xfrm>
            <a:off x="679316" y="2190286"/>
            <a:ext cx="1657484" cy="426253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二、主辦單位</a:t>
            </a:r>
            <a:endParaRPr/>
          </a:p>
        </p:txBody>
      </p:sp>
      <p:sp>
        <p:nvSpPr>
          <p:cNvPr id="339" name="Google Shape;339;p4"/>
          <p:cNvSpPr txBox="1"/>
          <p:nvPr/>
        </p:nvSpPr>
        <p:spPr>
          <a:xfrm>
            <a:off x="2390569" y="2160828"/>
            <a:ext cx="8921773" cy="41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學務處課外活動組</a:t>
            </a:r>
            <a:endParaRPr/>
          </a:p>
        </p:txBody>
      </p:sp>
      <p:sp>
        <p:nvSpPr>
          <p:cNvPr id="340" name="Google Shape;340;p4"/>
          <p:cNvSpPr/>
          <p:nvPr/>
        </p:nvSpPr>
        <p:spPr>
          <a:xfrm>
            <a:off x="679316" y="2827296"/>
            <a:ext cx="1657484" cy="426253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三、參賽資格</a:t>
            </a:r>
            <a:endParaRPr/>
          </a:p>
        </p:txBody>
      </p:sp>
      <p:sp>
        <p:nvSpPr>
          <p:cNvPr id="341" name="Google Shape;341;p4"/>
          <p:cNvSpPr txBox="1"/>
          <p:nvPr/>
        </p:nvSpPr>
        <p:spPr>
          <a:xfrm>
            <a:off x="2390569" y="2764174"/>
            <a:ext cx="8921773" cy="66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i="0" u="none" strike="noStrike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本校各系新生班級為原則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得跨年級組隊，每隊至少10~30人為限。</a:t>
            </a:r>
            <a:endParaRPr/>
          </a:p>
        </p:txBody>
      </p:sp>
      <p:sp>
        <p:nvSpPr>
          <p:cNvPr id="342" name="Google Shape;342;p4"/>
          <p:cNvSpPr/>
          <p:nvPr/>
        </p:nvSpPr>
        <p:spPr>
          <a:xfrm>
            <a:off x="679316" y="3834314"/>
            <a:ext cx="1657484" cy="426253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四、比賽內容</a:t>
            </a:r>
            <a:endParaRPr/>
          </a:p>
        </p:txBody>
      </p:sp>
      <p:sp>
        <p:nvSpPr>
          <p:cNvPr id="343" name="Google Shape;343;p4"/>
          <p:cNvSpPr txBox="1"/>
          <p:nvPr/>
        </p:nvSpPr>
        <p:spPr>
          <a:xfrm>
            <a:off x="2390569" y="3728656"/>
            <a:ext cx="7298207" cy="144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Noto Sans Symbols"/>
              <a:buAutoNum type="arabicPeriod"/>
            </a:pPr>
            <a:r>
              <a:rPr lang="zh-TW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指定歌曲：臺北市立大學校歌合唱</a:t>
            </a:r>
            <a:endParaRPr sz="16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Noto Sans Symbols"/>
              <a:buAutoNum type="arabicPeriod"/>
            </a:pPr>
            <a:r>
              <a:rPr lang="zh-TW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創意歌曲：臺北市立大學校歌</a:t>
            </a:r>
            <a:endParaRPr sz="16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須呈現校歌歌唱方式，詞曲形式不拘：如吟唱、歌舞劇或融合舞蹈表演等，但不得包含翻滾等危險動作。</a:t>
            </a:r>
            <a:endParaRPr sz="1400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"/>
          <p:cNvSpPr/>
          <p:nvPr/>
        </p:nvSpPr>
        <p:spPr>
          <a:xfrm>
            <a:off x="679316" y="5312649"/>
            <a:ext cx="3740284" cy="426253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五、比賽規則及獎勵辦法將另行公告</a:t>
            </a:r>
            <a:endParaRPr/>
          </a:p>
        </p:txBody>
      </p:sp>
      <p:pic>
        <p:nvPicPr>
          <p:cNvPr id="345" name="Google Shape;3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0196" y="3821198"/>
            <a:ext cx="2641607" cy="264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5BF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5"/>
          <p:cNvGrpSpPr/>
          <p:nvPr/>
        </p:nvGrpSpPr>
        <p:grpSpPr>
          <a:xfrm>
            <a:off x="592690" y="282523"/>
            <a:ext cx="3374279" cy="742046"/>
            <a:chOff x="296862" y="155575"/>
            <a:chExt cx="3277330" cy="720725"/>
          </a:xfrm>
        </p:grpSpPr>
        <p:sp>
          <p:nvSpPr>
            <p:cNvPr id="352" name="Google Shape;352;p5"/>
            <p:cNvSpPr/>
            <p:nvPr/>
          </p:nvSpPr>
          <p:spPr>
            <a:xfrm>
              <a:off x="338930" y="257944"/>
              <a:ext cx="3206154" cy="544664"/>
            </a:xfrm>
            <a:prstGeom prst="rect">
              <a:avLst/>
            </a:prstGeom>
            <a:solidFill>
              <a:srgbClr val="8182BB"/>
            </a:solidFill>
            <a:ln w="22225" cap="flat" cmpd="sng">
              <a:solidFill>
                <a:srgbClr val="6B68A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r>
                <a:rPr lang="en-US" altLang="zh-TW" sz="2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zh-TW" sz="2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學年度社團博覽會</a:t>
              </a:r>
              <a:endParaRPr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" name="Google Shape;353;p5"/>
            <p:cNvGrpSpPr/>
            <p:nvPr/>
          </p:nvGrpSpPr>
          <p:grpSpPr>
            <a:xfrm>
              <a:off x="296862" y="155575"/>
              <a:ext cx="84137" cy="720725"/>
              <a:chOff x="296862" y="155575"/>
              <a:chExt cx="84137" cy="720725"/>
            </a:xfrm>
          </p:grpSpPr>
          <p:cxnSp>
            <p:nvCxnSpPr>
              <p:cNvPr id="354" name="Google Shape;354;p5"/>
              <p:cNvCxnSpPr/>
              <p:nvPr/>
            </p:nvCxnSpPr>
            <p:spPr>
              <a:xfrm>
                <a:off x="338931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55" name="Google Shape;355;p5"/>
              <p:cNvSpPr/>
              <p:nvPr/>
            </p:nvSpPr>
            <p:spPr>
              <a:xfrm>
                <a:off x="296862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356" name="Google Shape;356;p5"/>
            <p:cNvGrpSpPr/>
            <p:nvPr/>
          </p:nvGrpSpPr>
          <p:grpSpPr>
            <a:xfrm>
              <a:off x="3490055" y="155575"/>
              <a:ext cx="84137" cy="720725"/>
              <a:chOff x="4874355" y="155575"/>
              <a:chExt cx="84137" cy="720725"/>
            </a:xfrm>
          </p:grpSpPr>
          <p:cxnSp>
            <p:nvCxnSpPr>
              <p:cNvPr id="357" name="Google Shape;357;p5"/>
              <p:cNvCxnSpPr/>
              <p:nvPr/>
            </p:nvCxnSpPr>
            <p:spPr>
              <a:xfrm>
                <a:off x="4916435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58" name="Google Shape;358;p5"/>
              <p:cNvSpPr/>
              <p:nvPr/>
            </p:nvSpPr>
            <p:spPr>
              <a:xfrm>
                <a:off x="4874355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grpSp>
        <p:nvGrpSpPr>
          <p:cNvPr id="359" name="Google Shape;359;p5"/>
          <p:cNvGrpSpPr/>
          <p:nvPr/>
        </p:nvGrpSpPr>
        <p:grpSpPr>
          <a:xfrm>
            <a:off x="9405568" y="-803444"/>
            <a:ext cx="2940806" cy="2171559"/>
            <a:chOff x="10438302" y="-421253"/>
            <a:chExt cx="1596641" cy="1178997"/>
          </a:xfrm>
        </p:grpSpPr>
        <p:grpSp>
          <p:nvGrpSpPr>
            <p:cNvPr id="360" name="Google Shape;360;p5"/>
            <p:cNvGrpSpPr/>
            <p:nvPr/>
          </p:nvGrpSpPr>
          <p:grpSpPr>
            <a:xfrm>
              <a:off x="10501101" y="0"/>
              <a:ext cx="1481349" cy="757744"/>
              <a:chOff x="9955793" y="0"/>
              <a:chExt cx="2026657" cy="1036682"/>
            </a:xfrm>
          </p:grpSpPr>
          <p:sp>
            <p:nvSpPr>
              <p:cNvPr id="361" name="Google Shape;361;p5"/>
              <p:cNvSpPr/>
              <p:nvPr/>
            </p:nvSpPr>
            <p:spPr>
              <a:xfrm rot="-9376240" flipH="1">
                <a:off x="10426515" y="403823"/>
                <a:ext cx="333375" cy="419100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 rot="-9847944" flipH="1">
                <a:off x="10891754" y="572349"/>
                <a:ext cx="327994" cy="3466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 rot="-10053179" flipH="1">
                <a:off x="11382339" y="686600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 rot="-8606972" flipH="1">
                <a:off x="10025751" y="146252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366" name="Google Shape;366;p5"/>
            <p:cNvGrpSpPr/>
            <p:nvPr/>
          </p:nvGrpSpPr>
          <p:grpSpPr>
            <a:xfrm rot="-1040299">
              <a:off x="10519524" y="-224900"/>
              <a:ext cx="1434198" cy="763760"/>
              <a:chOff x="10020300" y="0"/>
              <a:chExt cx="1962150" cy="1044912"/>
            </a:xfrm>
          </p:grpSpPr>
          <p:sp>
            <p:nvSpPr>
              <p:cNvPr id="367" name="Google Shape;367;p5"/>
              <p:cNvSpPr/>
              <p:nvPr/>
            </p:nvSpPr>
            <p:spPr>
              <a:xfrm rot="-8850802" flipH="1">
                <a:off x="10161983" y="236988"/>
                <a:ext cx="253526" cy="318718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 rot="-10059835" flipH="1">
                <a:off x="11570257" y="732286"/>
                <a:ext cx="271474" cy="286939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 rot="-9366935" flipH="1">
                <a:off x="10592737" y="457798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 rot="-9946163" flipH="1">
                <a:off x="11064204" y="602083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372" name="Google Shape;372;p5"/>
          <p:cNvSpPr txBox="1"/>
          <p:nvPr/>
        </p:nvSpPr>
        <p:spPr>
          <a:xfrm>
            <a:off x="3634244" y="2281874"/>
            <a:ext cx="4923512" cy="198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大一新生們好 ：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你是否想要在大學四年的青春裡， 留下多采多姿的回憶？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你是否想要與志同道合的夥伴們， 一起作夢、成長與奮鬥？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那就  </a:t>
            </a:r>
            <a:r>
              <a:rPr lang="zh-TW" sz="1800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加入社團 </a:t>
            </a:r>
            <a:r>
              <a:rPr lang="zh-TW" sz="14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吧 ！</a:t>
            </a:r>
            <a:endParaRPr sz="1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歡迎大家到體育館外圍， 參觀本校熱血又多元的社團攤位</a:t>
            </a:r>
            <a:r>
              <a:rPr lang="en-US" altLang="zh-TW" dirty="0">
                <a:solidFill>
                  <a:srgbClr val="404040"/>
                </a:solidFill>
              </a:rPr>
              <a:t>!</a:t>
            </a:r>
            <a:endParaRPr sz="1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5BF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6"/>
          <p:cNvSpPr/>
          <p:nvPr/>
        </p:nvSpPr>
        <p:spPr>
          <a:xfrm>
            <a:off x="3859" y="0"/>
            <a:ext cx="12236652" cy="6858000"/>
          </a:xfrm>
          <a:prstGeom prst="rect">
            <a:avLst/>
          </a:prstGeom>
          <a:solidFill>
            <a:srgbClr val="F8F2D8"/>
          </a:solidFill>
          <a:ln>
            <a:noFill/>
          </a:ln>
          <a:effectLst>
            <a:outerShdw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96" name="Google Shape;496;p16"/>
          <p:cNvGrpSpPr/>
          <p:nvPr/>
        </p:nvGrpSpPr>
        <p:grpSpPr>
          <a:xfrm>
            <a:off x="9405568" y="-803444"/>
            <a:ext cx="2940806" cy="2171559"/>
            <a:chOff x="10438302" y="-421253"/>
            <a:chExt cx="1596641" cy="1178997"/>
          </a:xfrm>
        </p:grpSpPr>
        <p:grpSp>
          <p:nvGrpSpPr>
            <p:cNvPr id="497" name="Google Shape;497;p16"/>
            <p:cNvGrpSpPr/>
            <p:nvPr/>
          </p:nvGrpSpPr>
          <p:grpSpPr>
            <a:xfrm>
              <a:off x="10501101" y="0"/>
              <a:ext cx="1481349" cy="757744"/>
              <a:chOff x="9955793" y="0"/>
              <a:chExt cx="2026657" cy="1036682"/>
            </a:xfrm>
          </p:grpSpPr>
          <p:sp>
            <p:nvSpPr>
              <p:cNvPr id="498" name="Google Shape;498;p16"/>
              <p:cNvSpPr/>
              <p:nvPr/>
            </p:nvSpPr>
            <p:spPr>
              <a:xfrm rot="-9376240" flipH="1">
                <a:off x="10426515" y="403823"/>
                <a:ext cx="333375" cy="419100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99" name="Google Shape;499;p16"/>
              <p:cNvSpPr/>
              <p:nvPr/>
            </p:nvSpPr>
            <p:spPr>
              <a:xfrm rot="-9847944" flipH="1">
                <a:off x="10891754" y="572349"/>
                <a:ext cx="327994" cy="3466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0" name="Google Shape;500;p16"/>
              <p:cNvSpPr/>
              <p:nvPr/>
            </p:nvSpPr>
            <p:spPr>
              <a:xfrm rot="-10053179" flipH="1">
                <a:off x="11382339" y="686600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1" name="Google Shape;501;p16"/>
              <p:cNvSpPr/>
              <p:nvPr/>
            </p:nvSpPr>
            <p:spPr>
              <a:xfrm rot="-8606972" flipH="1">
                <a:off x="10025751" y="146252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2" name="Google Shape;502;p16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503" name="Google Shape;503;p16"/>
            <p:cNvGrpSpPr/>
            <p:nvPr/>
          </p:nvGrpSpPr>
          <p:grpSpPr>
            <a:xfrm rot="-1040299">
              <a:off x="10519524" y="-224900"/>
              <a:ext cx="1434198" cy="763760"/>
              <a:chOff x="10020300" y="0"/>
              <a:chExt cx="1962150" cy="1044912"/>
            </a:xfrm>
          </p:grpSpPr>
          <p:sp>
            <p:nvSpPr>
              <p:cNvPr id="504" name="Google Shape;504;p16"/>
              <p:cNvSpPr/>
              <p:nvPr/>
            </p:nvSpPr>
            <p:spPr>
              <a:xfrm rot="-8850802" flipH="1">
                <a:off x="10161983" y="236988"/>
                <a:ext cx="253526" cy="318718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 rot="-10059835" flipH="1">
                <a:off x="11570257" y="732286"/>
                <a:ext cx="271474" cy="286939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6" name="Google Shape;506;p16"/>
              <p:cNvSpPr/>
              <p:nvPr/>
            </p:nvSpPr>
            <p:spPr>
              <a:xfrm rot="-9366935" flipH="1">
                <a:off x="10592737" y="457798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7" name="Google Shape;507;p16"/>
              <p:cNvSpPr/>
              <p:nvPr/>
            </p:nvSpPr>
            <p:spPr>
              <a:xfrm rot="-9946163" flipH="1">
                <a:off x="11064204" y="602083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8" name="Google Shape;508;p16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grpSp>
        <p:nvGrpSpPr>
          <p:cNvPr id="509" name="Google Shape;509;p16"/>
          <p:cNvGrpSpPr/>
          <p:nvPr/>
        </p:nvGrpSpPr>
        <p:grpSpPr>
          <a:xfrm>
            <a:off x="3802433" y="1438127"/>
            <a:ext cx="3583565" cy="1158789"/>
            <a:chOff x="296862" y="155575"/>
            <a:chExt cx="2228850" cy="720725"/>
          </a:xfrm>
        </p:grpSpPr>
        <p:sp>
          <p:nvSpPr>
            <p:cNvPr id="510" name="Google Shape;510;p16"/>
            <p:cNvSpPr/>
            <p:nvPr/>
          </p:nvSpPr>
          <p:spPr>
            <a:xfrm>
              <a:off x="338931" y="257944"/>
              <a:ext cx="2162969" cy="544664"/>
            </a:xfrm>
            <a:prstGeom prst="rect">
              <a:avLst/>
            </a:prstGeom>
            <a:solidFill>
              <a:srgbClr val="8182BB"/>
            </a:solidFill>
            <a:ln w="22225" cap="flat" cmpd="sng">
              <a:solidFill>
                <a:srgbClr val="6B68A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謝謝大家！</a:t>
              </a:r>
              <a:endPara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1" name="Google Shape;511;p16"/>
            <p:cNvGrpSpPr/>
            <p:nvPr/>
          </p:nvGrpSpPr>
          <p:grpSpPr>
            <a:xfrm>
              <a:off x="296862" y="155575"/>
              <a:ext cx="84137" cy="720725"/>
              <a:chOff x="296862" y="155575"/>
              <a:chExt cx="84137" cy="720725"/>
            </a:xfrm>
          </p:grpSpPr>
          <p:cxnSp>
            <p:nvCxnSpPr>
              <p:cNvPr id="512" name="Google Shape;512;p16"/>
              <p:cNvCxnSpPr/>
              <p:nvPr/>
            </p:nvCxnSpPr>
            <p:spPr>
              <a:xfrm>
                <a:off x="338931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13" name="Google Shape;513;p16"/>
              <p:cNvSpPr/>
              <p:nvPr/>
            </p:nvSpPr>
            <p:spPr>
              <a:xfrm>
                <a:off x="296862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514" name="Google Shape;514;p16"/>
            <p:cNvGrpSpPr/>
            <p:nvPr/>
          </p:nvGrpSpPr>
          <p:grpSpPr>
            <a:xfrm>
              <a:off x="2441575" y="155575"/>
              <a:ext cx="84137" cy="720725"/>
              <a:chOff x="3825875" y="155575"/>
              <a:chExt cx="84137" cy="720725"/>
            </a:xfrm>
          </p:grpSpPr>
          <p:cxnSp>
            <p:nvCxnSpPr>
              <p:cNvPr id="515" name="Google Shape;515;p16"/>
              <p:cNvCxnSpPr/>
              <p:nvPr/>
            </p:nvCxnSpPr>
            <p:spPr>
              <a:xfrm>
                <a:off x="3867944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16" name="Google Shape;516;p16"/>
              <p:cNvSpPr/>
              <p:nvPr/>
            </p:nvSpPr>
            <p:spPr>
              <a:xfrm>
                <a:off x="3825875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517" name="Google Shape;517;p16"/>
          <p:cNvSpPr/>
          <p:nvPr/>
        </p:nvSpPr>
        <p:spPr>
          <a:xfrm>
            <a:off x="2225476" y="2741614"/>
            <a:ext cx="6766832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6B68AC"/>
                </a:solidFill>
                <a:latin typeface="Arial"/>
                <a:ea typeface="Arial"/>
                <a:cs typeface="Arial"/>
                <a:sym typeface="Arial"/>
              </a:rPr>
              <a:t>學務處課外活動組</a:t>
            </a:r>
            <a:endParaRPr sz="4000">
              <a:solidFill>
                <a:srgbClr val="6B68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6B68AC"/>
                </a:solidFill>
                <a:latin typeface="Malgun Gothic"/>
                <a:ea typeface="Malgun Gothic"/>
                <a:cs typeface="Malgun Gothic"/>
                <a:sym typeface="Malgun Gothic"/>
              </a:rPr>
              <a:t>Extracurricular Activities Division</a:t>
            </a:r>
            <a:endParaRPr sz="7200">
              <a:solidFill>
                <a:srgbClr val="6B68AC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518" name="Google Shape;518;p16"/>
          <p:cNvPicPr preferRelativeResize="0"/>
          <p:nvPr/>
        </p:nvPicPr>
        <p:blipFill rotWithShape="1">
          <a:blip r:embed="rId3">
            <a:alphaModFix/>
          </a:blip>
          <a:srcRect l="6126" r="34203" b="87231"/>
          <a:stretch/>
        </p:blipFill>
        <p:spPr>
          <a:xfrm>
            <a:off x="4299069" y="720932"/>
            <a:ext cx="2522656" cy="76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4236" y="3995641"/>
            <a:ext cx="1185005" cy="118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6968" y="3995641"/>
            <a:ext cx="1185004" cy="1185004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6"/>
          <p:cNvSpPr/>
          <p:nvPr/>
        </p:nvSpPr>
        <p:spPr>
          <a:xfrm>
            <a:off x="4354519" y="5254861"/>
            <a:ext cx="1154722" cy="347175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博愛校區</a:t>
            </a:r>
            <a:endParaRPr/>
          </a:p>
        </p:txBody>
      </p:sp>
      <p:sp>
        <p:nvSpPr>
          <p:cNvPr id="522" name="Google Shape;522;p16"/>
          <p:cNvSpPr/>
          <p:nvPr/>
        </p:nvSpPr>
        <p:spPr>
          <a:xfrm>
            <a:off x="5887250" y="5254860"/>
            <a:ext cx="1154722" cy="347175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天母校區</a:t>
            </a:r>
            <a:endParaRPr/>
          </a:p>
        </p:txBody>
      </p:sp>
      <p:sp>
        <p:nvSpPr>
          <p:cNvPr id="523" name="Google Shape;523;p16"/>
          <p:cNvSpPr txBox="1"/>
          <p:nvPr/>
        </p:nvSpPr>
        <p:spPr>
          <a:xfrm>
            <a:off x="4111589" y="5722479"/>
            <a:ext cx="17453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02-23113040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分機 1221、1222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6"/>
          <p:cNvSpPr txBox="1"/>
          <p:nvPr/>
        </p:nvSpPr>
        <p:spPr>
          <a:xfrm>
            <a:off x="5729821" y="5722479"/>
            <a:ext cx="14392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02-28718288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分機 7922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8_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477</Words>
  <Application>Microsoft Office PowerPoint</Application>
  <PresentationFormat>寬螢幕</PresentationFormat>
  <Paragraphs>88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Calibri</vt:lpstr>
      <vt:lpstr>Arial</vt:lpstr>
      <vt:lpstr>Malgun Gothic</vt:lpstr>
      <vt:lpstr>Noto Sans Symbols</vt:lpstr>
      <vt:lpstr>38_Office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조현석</dc:creator>
  <cp:lastModifiedBy>劉娟妤-candice107</cp:lastModifiedBy>
  <cp:revision>4</cp:revision>
  <dcterms:created xsi:type="dcterms:W3CDTF">2022-05-03T15:33:19Z</dcterms:created>
  <dcterms:modified xsi:type="dcterms:W3CDTF">2024-08-12T01:59:56Z</dcterms:modified>
</cp:coreProperties>
</file>