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DFKai-SB" panose="03000509000000000000" pitchFamily="65" charset="-12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微軟正黑體" panose="020B0604030504040204" pitchFamily="34" charset="-120"/>
      <p:regular r:id="rId26"/>
      <p:bold r:id="rId27"/>
    </p:embeddedFont>
    <p:embeddedFont>
      <p:font typeface="微軟正黑體" panose="020B0604030504040204" pitchFamily="34" charset="-12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DaBYAzUGPhKZbo/ANmw2EsB0F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7" d="100"/>
          <a:sy n="197" d="100"/>
        </p:scale>
        <p:origin x="3198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物件">
  <p:cSld name="1_標題及物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兩項物件">
  <p:cSld name="1_兩項物件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2"/>
          </p:nvPr>
        </p:nvSpPr>
        <p:spPr>
          <a:xfrm>
            <a:off x="4800600" y="120015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" name="Google Shape;63;p24"/>
          <p:cNvSpPr/>
          <p:nvPr/>
        </p:nvSpPr>
        <p:spPr>
          <a:xfrm>
            <a:off x="-12250" y="1275606"/>
            <a:ext cx="9144000" cy="1368152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subTitle" idx="4294967295"/>
          </p:nvPr>
        </p:nvSpPr>
        <p:spPr>
          <a:xfrm>
            <a:off x="1105790" y="2124132"/>
            <a:ext cx="7219507" cy="77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altLang="en-US" sz="4000" b="1" kern="1200" spc="150" dirty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學生事務處生輔組</a:t>
            </a:r>
            <a:endParaRPr sz="4000" b="1" kern="1200" spc="150" dirty="0">
              <a:solidFill>
                <a:schemeClr val="lt1"/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ctrTitle" idx="4294967295"/>
          </p:nvPr>
        </p:nvSpPr>
        <p:spPr>
          <a:xfrm>
            <a:off x="1790701" y="640193"/>
            <a:ext cx="58293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icrosoft JhengHei"/>
              <a:buNone/>
            </a:pPr>
            <a: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臺北市立大學</a:t>
            </a:r>
            <a:b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學年度新生始業輔導</a:t>
            </a:r>
            <a:endParaRPr sz="3200" kern="1200" spc="150" dirty="0"/>
          </a:p>
        </p:txBody>
      </p:sp>
      <p:sp>
        <p:nvSpPr>
          <p:cNvPr id="110" name="Google Shape;110;p1"/>
          <p:cNvSpPr txBox="1"/>
          <p:nvPr/>
        </p:nvSpPr>
        <p:spPr>
          <a:xfrm>
            <a:off x="1971445" y="3409354"/>
            <a:ext cx="55626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kern="1200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主講</a:t>
            </a:r>
            <a:r>
              <a:rPr lang="zh-TW" sz="30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人：生輔組長 錢肇銘中校</a:t>
            </a:r>
            <a:endParaRPr kern="1200" spc="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2843808" y="1465496"/>
            <a:ext cx="568863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學生對於本校之懲處、其他措施或決議不服者，應於收到或接受相關懲處、措施或決議之次日起</a:t>
            </a:r>
            <a:r>
              <a:rPr lang="zh-TW" sz="28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十四日</a:t>
            </a: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內，以書面向學生申訴評議委員會提起申訴。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70600" y="1218825"/>
            <a:ext cx="2950500" cy="1686900"/>
          </a:xfrm>
          <a:prstGeom prst="flowChartMagneticTape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學生申訴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title" idx="4294967295"/>
          </p:nvPr>
        </p:nvSpPr>
        <p:spPr>
          <a:xfrm>
            <a:off x="3995936" y="1072531"/>
            <a:ext cx="3744416" cy="14509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DFKai-SB"/>
              <a:buNone/>
            </a:pPr>
            <a:r>
              <a:rPr lang="zh-TW" sz="4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學生所在之處，</a:t>
            </a:r>
            <a:br>
              <a:rPr lang="zh-TW" sz="4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即是校園！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403648" y="2571750"/>
            <a:ext cx="5943600" cy="145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DFKai-SB"/>
              <a:buNone/>
            </a:pPr>
            <a:r>
              <a:rPr lang="zh-TW" sz="4500" b="1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全國教官服務</a:t>
            </a:r>
            <a:endParaRPr sz="4500" b="1" cap="none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DFKai-SB"/>
              <a:buNone/>
            </a:pPr>
            <a:r>
              <a:rPr lang="zh-TW" sz="4500" b="1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全國學生！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body" idx="4294967295"/>
          </p:nvPr>
        </p:nvSpPr>
        <p:spPr>
          <a:xfrm>
            <a:off x="286156" y="952759"/>
            <a:ext cx="5359571" cy="386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生輔組</a:t>
            </a:r>
            <a:endParaRPr lang="en-US" altLang="zh-TW"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位置：</a:t>
            </a: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博愛校區行政大樓3樓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電話：02-2371-4063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分區學務組</a:t>
            </a:r>
            <a:endParaRPr lang="en-US" altLang="zh-TW"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位置：</a:t>
            </a: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天母校區行政科資大樓2樓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電話：02-2871-9222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" name="Google Shape;196;p12"/>
          <p:cNvPicPr preferRelativeResize="0"/>
          <p:nvPr/>
        </p:nvPicPr>
        <p:blipFill rotWithShape="1">
          <a:blip r:embed="rId3">
            <a:alphaModFix/>
          </a:blip>
          <a:srcRect l="50596" t="65799" r="13460" b="18800"/>
          <a:stretch/>
        </p:blipFill>
        <p:spPr>
          <a:xfrm>
            <a:off x="5068175" y="952758"/>
            <a:ext cx="3646334" cy="281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 idx="4294967295"/>
          </p:nvPr>
        </p:nvSpPr>
        <p:spPr>
          <a:xfrm>
            <a:off x="755576" y="1160804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zh-TW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校安中心 </a:t>
            </a:r>
            <a:r>
              <a:rPr 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24小時 </a:t>
            </a:r>
            <a:r>
              <a:rPr lang="zh-TW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守護您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Google Shape;210;p14"/>
          <p:cNvSpPr txBox="1">
            <a:spLocks noGrp="1"/>
          </p:cNvSpPr>
          <p:nvPr>
            <p:ph type="body" idx="4294967295"/>
          </p:nvPr>
        </p:nvSpPr>
        <p:spPr>
          <a:xfrm>
            <a:off x="251520" y="2295954"/>
            <a:ext cx="8280920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校安專線(博愛) 02-2371-4063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校安專線(天母) 02-2871-9222</a:t>
            </a:r>
            <a:endParaRPr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42067" y="1080886"/>
            <a:ext cx="9144000" cy="1145902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 l="50000" t="66800" r="16334" b="19200"/>
          <a:stretch/>
        </p:blipFill>
        <p:spPr>
          <a:xfrm>
            <a:off x="1327623" y="3660077"/>
            <a:ext cx="1776714" cy="111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1493658" y="1152130"/>
            <a:ext cx="615668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簡報完畢</a:t>
            </a:r>
            <a:endParaRPr sz="9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感謝聆聽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"/>
          <p:cNvGrpSpPr/>
          <p:nvPr/>
        </p:nvGrpSpPr>
        <p:grpSpPr>
          <a:xfrm>
            <a:off x="2271569" y="989964"/>
            <a:ext cx="6329053" cy="2571178"/>
            <a:chOff x="363865" y="2390"/>
            <a:chExt cx="6329053" cy="2571178"/>
          </a:xfrm>
        </p:grpSpPr>
        <p:sp>
          <p:nvSpPr>
            <p:cNvPr id="116" name="Google Shape;116;p2"/>
            <p:cNvSpPr/>
            <p:nvPr/>
          </p:nvSpPr>
          <p:spPr>
            <a:xfrm>
              <a:off x="363865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363865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學雜費減免優待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39477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539477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弱勢助學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715089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4715089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急難救助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63865" y="1386871"/>
              <a:ext cx="1977829" cy="1186697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363865" y="1386871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就學貸款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39476" y="1385917"/>
              <a:ext cx="1977829" cy="1186697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2539476" y="1385914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獎助學金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15089" y="1385915"/>
              <a:ext cx="1977829" cy="1186697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4715089" y="1385916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其他社會救助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79512" y="1131590"/>
            <a:ext cx="2152031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Best圓夢助學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2591272" y="863590"/>
            <a:ext cx="655272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(一)身分別：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1.低收入戶及中低收入學生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2.身心障礙學生及身心障礙人士子女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3.原住民族籍學生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4.特殊境遇家庭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5.軍公教遺族子女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6.現役軍人子女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(二) 辦理時間：</a:t>
            </a:r>
            <a:r>
              <a:rPr 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年8月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日(二)8時至9月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日(一)17時止。</a:t>
            </a:r>
            <a:endParaRPr dirty="0"/>
          </a:p>
        </p:txBody>
      </p:sp>
      <p:sp>
        <p:nvSpPr>
          <p:cNvPr id="136" name="Google Shape;136;p3"/>
          <p:cNvSpPr/>
          <p:nvPr/>
        </p:nvSpPr>
        <p:spPr>
          <a:xfrm>
            <a:off x="0" y="960000"/>
            <a:ext cx="3046200" cy="3336900"/>
          </a:xfrm>
          <a:prstGeom prst="star16">
            <a:avLst>
              <a:gd name="adj" fmla="val 3750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學雜費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減免優待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2771800" y="267494"/>
            <a:ext cx="6264696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u="sng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大專校院弱勢學生助學計畫</a:t>
            </a:r>
            <a:endParaRPr sz="2400" b="1" u="sng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一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助學金：</a:t>
            </a:r>
            <a:r>
              <a:rPr 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年10月1日(二)至10月18日(五) 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</a:t>
            </a: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每年僅辦理一次 (助學金額將在第二學期註冊繳費單中直接扣抵)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(二)生活助學金：每學期第一週開始申請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  (每學期19,200元生活助學金/3個月內須完成90小時服務學習)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(三)緊急紓困助學金：隨時。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(四)住宿優惠：每學年辦理  (中低收入戶學生)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五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以上辦法及措施依教育部來函與網頁公告為主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71500" y="1105310"/>
            <a:ext cx="2916300" cy="3194700"/>
          </a:xfrm>
          <a:prstGeom prst="star16">
            <a:avLst>
              <a:gd name="adj" fmla="val 375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弱勢</a:t>
            </a:r>
            <a:endParaRPr sz="36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助學</a:t>
            </a:r>
            <a:endParaRPr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2987824" y="910950"/>
            <a:ext cx="59676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(一)校內急難慰助暨意外傷害補助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(二)校內體育系清寒急難救助(限體育系)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(三)教育部學產基金急難慰助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(四)校內教育儲蓄戶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(五)財團法人台北行天宮急難濟助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上述急難慰助敬請詳見本組網頁公告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dirty="0"/>
          </a:p>
        </p:txBody>
      </p:sp>
      <p:sp>
        <p:nvSpPr>
          <p:cNvPr id="148" name="Google Shape;148;p5"/>
          <p:cNvSpPr/>
          <p:nvPr/>
        </p:nvSpPr>
        <p:spPr>
          <a:xfrm>
            <a:off x="71500" y="1105310"/>
            <a:ext cx="2916324" cy="3194632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急難</a:t>
            </a:r>
            <a:endParaRPr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慰助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2470277" y="1375911"/>
            <a:ext cx="6264696" cy="347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(一)家庭年所得總額為新臺幣</a:t>
            </a:r>
            <a:r>
              <a:rPr 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120萬元</a:t>
            </a:r>
            <a:r>
              <a:rPr lang="zh-TW" sz="1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以下者</a:t>
            </a:r>
            <a:endParaRPr sz="1800" b="1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2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1.家庭年收入114萬元以下，就學期間不負擔利息。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2.家庭年收入114-120萬元，就學期間負擔</a:t>
            </a:r>
            <a:r>
              <a:rPr lang="zh-TW" sz="20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半額</a:t>
            </a:r>
            <a:r>
              <a:rPr lang="zh-TW" sz="20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利息。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(二)家庭年所得總額超過新臺幣120萬元以上者，</a:t>
            </a:r>
            <a:endParaRPr sz="1800" b="1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必須同學本人及其兄弟姊妹有2人以上就讀高級中等以上學校及進修學校，具正式學籍者始得申請；且就學期間須負擔</a:t>
            </a:r>
            <a:r>
              <a:rPr lang="zh-TW" sz="18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全額利息。</a:t>
            </a:r>
            <a:endParaRPr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1059582"/>
            <a:ext cx="2627784" cy="3074205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就學</a:t>
            </a:r>
            <a:endParaRPr sz="3600" b="1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貸款</a:t>
            </a:r>
            <a:endParaRPr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627784" y="1022642"/>
            <a:ext cx="5505033" cy="400110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辦理時間：11</a:t>
            </a:r>
            <a:r>
              <a:rPr lang="en-US" alt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月</a:t>
            </a:r>
            <a:r>
              <a:rPr lang="en-US" alt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日(</a:t>
            </a:r>
            <a:r>
              <a:rPr lang="zh-TW" altLang="en-US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</a:t>
            </a:r>
            <a:r>
              <a:rPr 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)起至9月2</a:t>
            </a:r>
            <a:r>
              <a:rPr lang="en-US" alt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日(</a:t>
            </a:r>
            <a:r>
              <a:rPr lang="zh-TW" altLang="en-US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zh-TW" sz="2000" b="1" u="sng" dirty="0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000" b="1" u="sng" dirty="0">
              <a:solidFill>
                <a:srgbClr val="953734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2971056" y="1165523"/>
            <a:ext cx="62646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(一)校內獎助學金(每學期辦理)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(二)校外獎助學金(即時更新)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(三)非自願性失業勞工子女助學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上述獎助學金敬請詳見本組網頁公告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0" y="1059582"/>
            <a:ext cx="2915700" cy="30741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獎助</a:t>
            </a:r>
            <a:endParaRPr sz="3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學金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2415952" y="928142"/>
            <a:ext cx="64806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學生有各項符合獎懲規定之特殊優良表現或過犯，經師長或行政單位等提出。依學生獎懲辦法相關規定辦理。</a:t>
            </a:r>
            <a:endParaRPr dirty="0">
              <a:solidFill>
                <a:schemeClr val="bg1"/>
              </a:solidFill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學生操行成績依考評辦法評定，</a:t>
            </a:r>
            <a:r>
              <a:rPr lang="zh-TW" sz="24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基本分為85分</a:t>
            </a: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，依平時考核及獎懲加減分。</a:t>
            </a:r>
            <a:endParaRPr dirty="0">
              <a:solidFill>
                <a:schemeClr val="bg1"/>
              </a:solidFill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依本校學則第二十三條第一款第四項規定：一學期中曠課累計達四十五小時者，應予退學。</a:t>
            </a:r>
            <a:endParaRPr dirty="0"/>
          </a:p>
        </p:txBody>
      </p:sp>
      <p:sp>
        <p:nvSpPr>
          <p:cNvPr id="174" name="Google Shape;174;p9"/>
          <p:cNvSpPr/>
          <p:nvPr/>
        </p:nvSpPr>
        <p:spPr>
          <a:xfrm>
            <a:off x="240200" y="950575"/>
            <a:ext cx="1966800" cy="3004800"/>
          </a:xfrm>
          <a:prstGeom prst="flowChartMagneticTape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學生獎懲</a:t>
            </a: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缺曠</a:t>
            </a: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操行成績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2777800" y="1635651"/>
            <a:ext cx="62646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同學有拾得物品者，可送生輔組辦理招領，遺失物品者者，可至生輔組詢問或登記。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294639" y="1260088"/>
            <a:ext cx="2448272" cy="2160240"/>
          </a:xfrm>
          <a:prstGeom prst="flowChartMagneticTape">
            <a:avLst/>
          </a:prstGeom>
          <a:solidFill>
            <a:srgbClr val="E36C09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拾得物</a:t>
            </a:r>
            <a:endParaRPr sz="360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招領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745</Words>
  <Application>Microsoft Office PowerPoint</Application>
  <PresentationFormat>如螢幕大小 (16:9)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微軟正黑體</vt:lpstr>
      <vt:lpstr>Constantia</vt:lpstr>
      <vt:lpstr>微軟正黑體</vt:lpstr>
      <vt:lpstr>Arial</vt:lpstr>
      <vt:lpstr>DFKai-SB</vt:lpstr>
      <vt:lpstr>Calibri</vt:lpstr>
      <vt:lpstr>Office 佈景主題</vt:lpstr>
      <vt:lpstr>臺北市立大學 112學年度新生始業輔導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學生所在之處， 即是校園！</vt:lpstr>
      <vt:lpstr>PowerPoint 簡報</vt:lpstr>
      <vt:lpstr>校安中心 24小時 守護您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臺北市立大學 111學年度新生始業輔導</dc:title>
  <dc:creator>iso</dc:creator>
  <cp:lastModifiedBy>賴敏堯-csau176</cp:lastModifiedBy>
  <cp:revision>15</cp:revision>
  <dcterms:created xsi:type="dcterms:W3CDTF">2019-08-29T07:58:22Z</dcterms:created>
  <dcterms:modified xsi:type="dcterms:W3CDTF">2023-08-21T07:38:02Z</dcterms:modified>
</cp:coreProperties>
</file>